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34"/>
  </p:notesMasterIdLst>
  <p:sldIdLst>
    <p:sldId id="257" r:id="rId6"/>
    <p:sldId id="2146847918" r:id="rId7"/>
    <p:sldId id="260" r:id="rId8"/>
    <p:sldId id="262" r:id="rId9"/>
    <p:sldId id="261" r:id="rId10"/>
    <p:sldId id="263" r:id="rId11"/>
    <p:sldId id="2146847920" r:id="rId12"/>
    <p:sldId id="2146847919" r:id="rId13"/>
    <p:sldId id="2146847344" r:id="rId14"/>
    <p:sldId id="2146847345" r:id="rId15"/>
    <p:sldId id="2146847342" r:id="rId16"/>
    <p:sldId id="2146847346" r:id="rId17"/>
    <p:sldId id="2145707275" r:id="rId18"/>
    <p:sldId id="2146847348" r:id="rId19"/>
    <p:sldId id="2146847349" r:id="rId20"/>
    <p:sldId id="2146847347" r:id="rId21"/>
    <p:sldId id="2134806420" r:id="rId22"/>
    <p:sldId id="2146847914" r:id="rId23"/>
    <p:sldId id="2146847916" r:id="rId24"/>
    <p:sldId id="2146848049" r:id="rId25"/>
    <p:sldId id="2146847917" r:id="rId26"/>
    <p:sldId id="256" r:id="rId27"/>
    <p:sldId id="2146848042" r:id="rId28"/>
    <p:sldId id="2146848043" r:id="rId29"/>
    <p:sldId id="2146848044" r:id="rId30"/>
    <p:sldId id="2146848045" r:id="rId31"/>
    <p:sldId id="2146848046" r:id="rId32"/>
    <p:sldId id="2146848048" r:id="rId33"/>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DCC618-637F-A5F2-A219-4C83A2DCD31A}" name="Sofia Martins (Contractor)" initials="SM(" userId="S::Sofia.Martins1@gilead.com::36556121-9234-4675-a111-b636a3fcc3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 Pinto da Silva" initials="MPdS" lastIdx="8" clrIdx="0">
    <p:extLst>
      <p:ext uri="{19B8F6BF-5375-455C-9EA6-DF929625EA0E}">
        <p15:presenceInfo xmlns:p15="http://schemas.microsoft.com/office/powerpoint/2012/main" userId="S::maria.pintodasilva@gilead.com::9fa5ddcb-1944-41a0-8821-4be650380e50" providerId="AD"/>
      </p:ext>
    </p:extLst>
  </p:cmAuthor>
  <p:cmAuthor id="2" name="Filipa Palha" initials="FP" lastIdx="4" clrIdx="1">
    <p:extLst>
      <p:ext uri="{19B8F6BF-5375-455C-9EA6-DF929625EA0E}">
        <p15:presenceInfo xmlns:p15="http://schemas.microsoft.com/office/powerpoint/2012/main" userId="S::Filipa.Palha@gilead.com::49f00d29-55a4-41e6-8d6c-b008513a45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8DB"/>
    <a:srgbClr val="9CC7CD"/>
    <a:srgbClr val="C51635"/>
    <a:srgbClr val="D34C4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6" autoAdjust="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640191715166038E-2"/>
          <c:y val="0.13750275017080008"/>
          <c:w val="0.91386635094526225"/>
          <c:h val="0.6957561184914075"/>
        </c:manualLayout>
      </c:layout>
      <c:barChart>
        <c:barDir val="col"/>
        <c:grouping val="percentStacked"/>
        <c:varyColors val="0"/>
        <c:ser>
          <c:idx val="0"/>
          <c:order val="0"/>
          <c:tx>
            <c:strRef>
              <c:f>'Table 4'!$C$114</c:f>
              <c:strCache>
                <c:ptCount val="1"/>
                <c:pt idx="0">
                  <c:v>   Discontinuation of ART</c:v>
                </c:pt>
              </c:strCache>
            </c:strRef>
          </c:tx>
          <c:spPr>
            <a:solidFill>
              <a:srgbClr val="CC0000"/>
            </a:solidFill>
            <a:ln>
              <a:noFill/>
            </a:ln>
            <a:effectLst/>
          </c:spPr>
          <c:invertIfNegative val="0"/>
          <c:dLbls>
            <c:dLbl>
              <c:idx val="1"/>
              <c:tx>
                <c:rich>
                  <a:bodyPr/>
                  <a:lstStyle/>
                  <a:p>
                    <a:fld id="{D865B937-4C7A-41F5-90CA-60B7095A5185}"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DD-4A91-B06B-40C4F659CCBA}"/>
                </c:ext>
              </c:extLst>
            </c:dLbl>
            <c:dLbl>
              <c:idx val="4"/>
              <c:tx>
                <c:rich>
                  <a:bodyPr/>
                  <a:lstStyle/>
                  <a:p>
                    <a:fld id="{87CDA78D-83D8-41AD-8DC6-98826065039F}"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DD-4A91-B06B-40C4F659CCBA}"/>
                </c:ext>
              </c:extLst>
            </c:dLbl>
            <c:dLbl>
              <c:idx val="7"/>
              <c:tx>
                <c:rich>
                  <a:bodyPr/>
                  <a:lstStyle/>
                  <a:p>
                    <a:fld id="{724E9166-C440-42C1-A530-D7997EE66474}"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DD-4A91-B06B-40C4F659CCBA}"/>
                </c:ext>
              </c:extLst>
            </c:dLbl>
            <c:dLbl>
              <c:idx val="10"/>
              <c:tx>
                <c:rich>
                  <a:bodyPr/>
                  <a:lstStyle/>
                  <a:p>
                    <a:fld id="{B29FBA5F-D5BB-433F-92F2-3CFE9079425C}"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0DD-4A91-B06B-40C4F659CCBA}"/>
                </c:ext>
              </c:extLst>
            </c:dLbl>
            <c:dLbl>
              <c:idx val="11"/>
              <c:tx>
                <c:rich>
                  <a:bodyPr/>
                  <a:lstStyle/>
                  <a:p>
                    <a:fld id="{E47AB0DA-9921-4D0B-A09F-A14DB028124E}"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0DD-4A91-B06B-40C4F659CCBA}"/>
                </c:ext>
              </c:extLst>
            </c:dLbl>
            <c:dLbl>
              <c:idx val="12"/>
              <c:tx>
                <c:rich>
                  <a:bodyPr/>
                  <a:lstStyle/>
                  <a:p>
                    <a:fld id="{DD8FDCC2-9C1B-4764-B582-7260C544EED2}"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0DD-4A91-B06B-40C4F659CCBA}"/>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4'!$D$113:$P$113</c:f>
              <c:strCache>
                <c:ptCount val="13"/>
                <c:pt idx="0">
                  <c:v>STR - All (REF)</c:v>
                </c:pt>
                <c:pt idx="1">
                  <c:v>MTR - All</c:v>
                </c:pt>
                <c:pt idx="3">
                  <c:v>STR - INSTI (REF)</c:v>
                </c:pt>
                <c:pt idx="4">
                  <c:v>MTR - INSTI</c:v>
                </c:pt>
                <c:pt idx="6">
                  <c:v>STR - TAF (REF)</c:v>
                </c:pt>
                <c:pt idx="7">
                  <c:v>MTR - TAF</c:v>
                </c:pt>
                <c:pt idx="9">
                  <c:v> B/FTC/TAF (REF)</c:v>
                </c:pt>
                <c:pt idx="10">
                  <c:v>ABC/3TC/DTG</c:v>
                </c:pt>
                <c:pt idx="11">
                  <c:v>FTC/TDF+DTG</c:v>
                </c:pt>
                <c:pt idx="12">
                  <c:v>FTC/TAF+DTG</c:v>
                </c:pt>
              </c:strCache>
            </c:strRef>
          </c:cat>
          <c:val>
            <c:numRef>
              <c:f>'Table 4'!$D$114:$P$114</c:f>
              <c:numCache>
                <c:formatCode>#,##0.0</c:formatCode>
                <c:ptCount val="13"/>
                <c:pt idx="0">
                  <c:v>16.7</c:v>
                </c:pt>
                <c:pt idx="1">
                  <c:v>19.739999999999998</c:v>
                </c:pt>
                <c:pt idx="3">
                  <c:v>16.28</c:v>
                </c:pt>
                <c:pt idx="4">
                  <c:v>19.04</c:v>
                </c:pt>
                <c:pt idx="6">
                  <c:v>13.43</c:v>
                </c:pt>
                <c:pt idx="7">
                  <c:v>16.760000000000002</c:v>
                </c:pt>
                <c:pt idx="9">
                  <c:v>7.75</c:v>
                </c:pt>
                <c:pt idx="10">
                  <c:v>28.64</c:v>
                </c:pt>
                <c:pt idx="11">
                  <c:v>34.78</c:v>
                </c:pt>
                <c:pt idx="12">
                  <c:v>17.88</c:v>
                </c:pt>
              </c:numCache>
            </c:numRef>
          </c:val>
          <c:extLst>
            <c:ext xmlns:c16="http://schemas.microsoft.com/office/drawing/2014/chart" uri="{C3380CC4-5D6E-409C-BE32-E72D297353CC}">
              <c16:uniqueId val="{00000006-70DD-4A91-B06B-40C4F659CCBA}"/>
            </c:ext>
          </c:extLst>
        </c:ser>
        <c:ser>
          <c:idx val="1"/>
          <c:order val="1"/>
          <c:tx>
            <c:strRef>
              <c:f>'Table 4'!$C$115</c:f>
              <c:strCache>
                <c:ptCount val="1"/>
                <c:pt idx="0">
                  <c:v>   Started new ART</c:v>
                </c:pt>
              </c:strCache>
            </c:strRef>
          </c:tx>
          <c:spPr>
            <a:solidFill>
              <a:sysClr val="windowText" lastClr="000000">
                <a:lumMod val="85000"/>
                <a:lumOff val="15000"/>
              </a:sysClr>
            </a:solidFill>
            <a:ln>
              <a:noFill/>
            </a:ln>
            <a:effectLst/>
          </c:spPr>
          <c:invertIfNegative val="0"/>
          <c:dLbls>
            <c:dLbl>
              <c:idx val="1"/>
              <c:tx>
                <c:rich>
                  <a:bodyPr/>
                  <a:lstStyle/>
                  <a:p>
                    <a:fld id="{469513C8-9AEC-4C69-BEBA-B91EE31B4871}"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0DD-4A91-B06B-40C4F659CCBA}"/>
                </c:ext>
              </c:extLst>
            </c:dLbl>
            <c:dLbl>
              <c:idx val="4"/>
              <c:tx>
                <c:rich>
                  <a:bodyPr/>
                  <a:lstStyle/>
                  <a:p>
                    <a:fld id="{531A42C0-67A1-456E-A26D-6DDE5E3AC0E1}"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0DD-4A91-B06B-40C4F659CCBA}"/>
                </c:ext>
              </c:extLst>
            </c:dLbl>
            <c:dLbl>
              <c:idx val="7"/>
              <c:tx>
                <c:rich>
                  <a:bodyPr/>
                  <a:lstStyle/>
                  <a:p>
                    <a:fld id="{E97004FB-AF2A-4500-9217-3E4B3B46BA11}"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0DD-4A91-B06B-40C4F659CCBA}"/>
                </c:ext>
              </c:extLst>
            </c:dLbl>
            <c:dLbl>
              <c:idx val="9"/>
              <c:layout>
                <c:manualLayout>
                  <c:x val="0"/>
                  <c:y val="-1.1674569982842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DD-4A91-B06B-40C4F659CCBA}"/>
                </c:ext>
              </c:extLst>
            </c:dLbl>
            <c:dLbl>
              <c:idx val="10"/>
              <c:tx>
                <c:rich>
                  <a:bodyPr/>
                  <a:lstStyle/>
                  <a:p>
                    <a:fld id="{8A161E89-313F-40DC-A563-DA312DE8D14A}"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0DD-4A91-B06B-40C4F659CCBA}"/>
                </c:ext>
              </c:extLst>
            </c:dLbl>
            <c:dLbl>
              <c:idx val="11"/>
              <c:tx>
                <c:rich>
                  <a:bodyPr/>
                  <a:lstStyle/>
                  <a:p>
                    <a:fld id="{75F23F5E-077A-4545-BB69-9B1084E73342}"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0DD-4A91-B06B-40C4F659CCBA}"/>
                </c:ext>
              </c:extLst>
            </c:dLbl>
            <c:dLbl>
              <c:idx val="12"/>
              <c:tx>
                <c:rich>
                  <a:bodyPr/>
                  <a:lstStyle/>
                  <a:p>
                    <a:fld id="{E072D92B-CA0E-4FEF-A98C-D98356FE8A04}"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0DD-4A91-B06B-40C4F659CCBA}"/>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4'!$D$113:$P$113</c:f>
              <c:strCache>
                <c:ptCount val="13"/>
                <c:pt idx="0">
                  <c:v>STR - All (REF)</c:v>
                </c:pt>
                <c:pt idx="1">
                  <c:v>MTR - All</c:v>
                </c:pt>
                <c:pt idx="3">
                  <c:v>STR - INSTI (REF)</c:v>
                </c:pt>
                <c:pt idx="4">
                  <c:v>MTR - INSTI</c:v>
                </c:pt>
                <c:pt idx="6">
                  <c:v>STR - TAF (REF)</c:v>
                </c:pt>
                <c:pt idx="7">
                  <c:v>MTR - TAF</c:v>
                </c:pt>
                <c:pt idx="9">
                  <c:v> B/FTC/TAF (REF)</c:v>
                </c:pt>
                <c:pt idx="10">
                  <c:v>ABC/3TC/DTG</c:v>
                </c:pt>
                <c:pt idx="11">
                  <c:v>FTC/TDF+DTG</c:v>
                </c:pt>
                <c:pt idx="12">
                  <c:v>FTC/TAF+DTG</c:v>
                </c:pt>
              </c:strCache>
            </c:strRef>
          </c:cat>
          <c:val>
            <c:numRef>
              <c:f>'Table 4'!$D$115:$P$115</c:f>
              <c:numCache>
                <c:formatCode>#,##0.0</c:formatCode>
                <c:ptCount val="13"/>
                <c:pt idx="0">
                  <c:v>10.76</c:v>
                </c:pt>
                <c:pt idx="1">
                  <c:v>30.76</c:v>
                </c:pt>
                <c:pt idx="3">
                  <c:v>9.33</c:v>
                </c:pt>
                <c:pt idx="4">
                  <c:v>27.02</c:v>
                </c:pt>
                <c:pt idx="6">
                  <c:v>8.48</c:v>
                </c:pt>
                <c:pt idx="7">
                  <c:v>26.08</c:v>
                </c:pt>
                <c:pt idx="9">
                  <c:v>4.6500000000000004</c:v>
                </c:pt>
                <c:pt idx="10">
                  <c:v>11.76</c:v>
                </c:pt>
                <c:pt idx="11">
                  <c:v>33.909999999999997</c:v>
                </c:pt>
                <c:pt idx="12">
                  <c:v>22.06</c:v>
                </c:pt>
              </c:numCache>
            </c:numRef>
          </c:val>
          <c:extLst>
            <c:ext xmlns:c16="http://schemas.microsoft.com/office/drawing/2014/chart" uri="{C3380CC4-5D6E-409C-BE32-E72D297353CC}">
              <c16:uniqueId val="{0000000E-70DD-4A91-B06B-40C4F659CCBA}"/>
            </c:ext>
          </c:extLst>
        </c:ser>
        <c:ser>
          <c:idx val="2"/>
          <c:order val="2"/>
          <c:tx>
            <c:strRef>
              <c:f>'Table 4'!$C$116</c:f>
              <c:strCache>
                <c:ptCount val="1"/>
                <c:pt idx="0">
                  <c:v>    End of study period or disenrollment</c:v>
                </c:pt>
              </c:strCache>
            </c:strRef>
          </c:tx>
          <c:spPr>
            <a:solidFill>
              <a:schemeClr val="accent3"/>
            </a:solidFill>
            <a:ln>
              <a:noFill/>
            </a:ln>
            <a:effectLst/>
          </c:spPr>
          <c:invertIfNegative val="0"/>
          <c:dLbls>
            <c:dLbl>
              <c:idx val="1"/>
              <c:tx>
                <c:rich>
                  <a:bodyPr/>
                  <a:lstStyle/>
                  <a:p>
                    <a:fld id="{8BD9763F-5EB7-4D6A-BFF6-52AC9C95814F}"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0DD-4A91-B06B-40C4F659CCBA}"/>
                </c:ext>
              </c:extLst>
            </c:dLbl>
            <c:dLbl>
              <c:idx val="7"/>
              <c:tx>
                <c:rich>
                  <a:bodyPr/>
                  <a:lstStyle/>
                  <a:p>
                    <a:fld id="{A6B92AD3-9E69-43AD-BFEE-F67256FA1479}"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70DD-4A91-B06B-40C4F659CCBA}"/>
                </c:ext>
              </c:extLst>
            </c:dLbl>
            <c:dLbl>
              <c:idx val="10"/>
              <c:tx>
                <c:rich>
                  <a:bodyPr/>
                  <a:lstStyle/>
                  <a:p>
                    <a:fld id="{DDEE0AB7-8A97-49B7-BE83-76919B079D25}" type="VALUE">
                      <a:rPr lang="en-US" smtClean="0"/>
                      <a:pPr/>
                      <a:t>[VALOR]</a:t>
                    </a:fld>
                    <a:r>
                      <a:rPr lang="en-US" dirty="0">
                        <a:latin typeface="Times New Roman" panose="02020603050405020304" pitchFamily="18" charset="0"/>
                        <a:cs typeface="Times New Roman" panose="02020603050405020304" pitchFamily="18"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70DD-4A91-B06B-40C4F659CCBA}"/>
                </c:ext>
              </c:extLst>
            </c:dLbl>
            <c:dLbl>
              <c:idx val="11"/>
              <c:tx>
                <c:rich>
                  <a:bodyPr/>
                  <a:lstStyle/>
                  <a:p>
                    <a:fld id="{1B0C237B-BE4D-4682-9F76-A6A467288D1B}"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70DD-4A91-B06B-40C4F659CCBA}"/>
                </c:ext>
              </c:extLst>
            </c:dLbl>
            <c:dLbl>
              <c:idx val="12"/>
              <c:tx>
                <c:rich>
                  <a:bodyPr/>
                  <a:lstStyle/>
                  <a:p>
                    <a:fld id="{1F324BD2-98E9-4D53-BAB4-4B9CF4F2621F}"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0DD-4A91-B06B-40C4F659CCBA}"/>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4'!$D$113:$P$113</c:f>
              <c:strCache>
                <c:ptCount val="13"/>
                <c:pt idx="0">
                  <c:v>STR - All (REF)</c:v>
                </c:pt>
                <c:pt idx="1">
                  <c:v>MTR - All</c:v>
                </c:pt>
                <c:pt idx="3">
                  <c:v>STR - INSTI (REF)</c:v>
                </c:pt>
                <c:pt idx="4">
                  <c:v>MTR - INSTI</c:v>
                </c:pt>
                <c:pt idx="6">
                  <c:v>STR - TAF (REF)</c:v>
                </c:pt>
                <c:pt idx="7">
                  <c:v>MTR - TAF</c:v>
                </c:pt>
                <c:pt idx="9">
                  <c:v> B/FTC/TAF (REF)</c:v>
                </c:pt>
                <c:pt idx="10">
                  <c:v>ABC/3TC/DTG</c:v>
                </c:pt>
                <c:pt idx="11">
                  <c:v>FTC/TDF+DTG</c:v>
                </c:pt>
                <c:pt idx="12">
                  <c:v>FTC/TAF+DTG</c:v>
                </c:pt>
              </c:strCache>
            </c:strRef>
          </c:cat>
          <c:val>
            <c:numRef>
              <c:f>'Table 4'!$D$116:$P$116</c:f>
              <c:numCache>
                <c:formatCode>#,##0.0</c:formatCode>
                <c:ptCount val="13"/>
                <c:pt idx="0">
                  <c:v>72.55</c:v>
                </c:pt>
                <c:pt idx="1">
                  <c:v>49.51</c:v>
                </c:pt>
                <c:pt idx="3">
                  <c:v>74.39</c:v>
                </c:pt>
                <c:pt idx="4">
                  <c:v>53.94</c:v>
                </c:pt>
                <c:pt idx="6">
                  <c:v>78.09</c:v>
                </c:pt>
                <c:pt idx="7">
                  <c:v>57.16</c:v>
                </c:pt>
                <c:pt idx="9">
                  <c:v>87.61</c:v>
                </c:pt>
                <c:pt idx="10">
                  <c:v>59.59</c:v>
                </c:pt>
                <c:pt idx="11">
                  <c:v>31.3</c:v>
                </c:pt>
                <c:pt idx="12">
                  <c:v>60.06</c:v>
                </c:pt>
              </c:numCache>
            </c:numRef>
          </c:val>
          <c:extLst>
            <c:ext xmlns:c16="http://schemas.microsoft.com/office/drawing/2014/chart" uri="{C3380CC4-5D6E-409C-BE32-E72D297353CC}">
              <c16:uniqueId val="{00000014-70DD-4A91-B06B-40C4F659CCBA}"/>
            </c:ext>
          </c:extLst>
        </c:ser>
        <c:dLbls>
          <c:showLegendKey val="0"/>
          <c:showVal val="0"/>
          <c:showCatName val="0"/>
          <c:showSerName val="0"/>
          <c:showPercent val="0"/>
          <c:showBubbleSize val="0"/>
        </c:dLbls>
        <c:gapWidth val="25"/>
        <c:overlap val="100"/>
        <c:axId val="293867648"/>
        <c:axId val="293882880"/>
      </c:barChart>
      <c:catAx>
        <c:axId val="29386764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pt-PT"/>
          </a:p>
        </c:txPr>
        <c:crossAx val="293882880"/>
        <c:crosses val="autoZero"/>
        <c:auto val="1"/>
        <c:lblAlgn val="ctr"/>
        <c:lblOffset val="100"/>
        <c:noMultiLvlLbl val="0"/>
      </c:catAx>
      <c:valAx>
        <c:axId val="293882880"/>
        <c:scaling>
          <c:orientation val="minMax"/>
        </c:scaling>
        <c:delete val="0"/>
        <c:axPos val="l"/>
        <c:numFmt formatCode="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rgbClr val="FFFFFF"/>
                </a:solidFill>
                <a:latin typeface="Arial" panose="020B0604020202020204" pitchFamily="34" charset="0"/>
                <a:ea typeface="+mn-ea"/>
                <a:cs typeface="Arial" panose="020B0604020202020204" pitchFamily="34" charset="0"/>
              </a:defRPr>
            </a:pPr>
            <a:endParaRPr lang="pt-PT"/>
          </a:p>
        </c:txPr>
        <c:crossAx val="2938676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Arial" panose="020B0604020202020204" pitchFamily="34" charset="0"/>
          <a:cs typeface="Arial" panose="020B0604020202020204" pitchFamily="34" charset="0"/>
        </a:defRPr>
      </a:pPr>
      <a:endParaRPr lang="pt-P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24358011913106E-2"/>
          <c:y val="3.1403928705663588E-2"/>
          <c:w val="0.87058986873137767"/>
          <c:h val="0.6508142766710846"/>
        </c:manualLayout>
      </c:layout>
      <c:barChart>
        <c:barDir val="col"/>
        <c:grouping val="clustered"/>
        <c:varyColors val="0"/>
        <c:ser>
          <c:idx val="0"/>
          <c:order val="0"/>
          <c:tx>
            <c:strRef>
              <c:f>Sheet1!$B$1</c:f>
              <c:strCache>
                <c:ptCount val="1"/>
                <c:pt idx="0">
                  <c:v>Series 1</c:v>
                </c:pt>
              </c:strCache>
            </c:strRef>
          </c:tx>
          <c:spPr>
            <a:solidFill>
              <a:srgbClr val="4472C4"/>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2-80B4-478B-AB09-3DCD528A5CD8}"/>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80B4-478B-AB09-3DCD528A5CD8}"/>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4-80B4-478B-AB09-3DCD528A5CD8}"/>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80B4-478B-AB09-3DCD528A5CD8}"/>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6-80B4-478B-AB09-3DCD528A5CD8}"/>
              </c:ext>
            </c:extLst>
          </c:dPt>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7-80B4-478B-AB09-3DCD528A5CD8}"/>
              </c:ext>
            </c:extLst>
          </c:dPt>
          <c:dPt>
            <c:idx val="6"/>
            <c:invertIfNegative val="0"/>
            <c:bubble3D val="0"/>
            <c:spPr>
              <a:solidFill>
                <a:srgbClr val="00C0A0"/>
              </a:solidFill>
              <a:ln>
                <a:noFill/>
              </a:ln>
              <a:effectLst/>
            </c:spPr>
            <c:extLst>
              <c:ext xmlns:c16="http://schemas.microsoft.com/office/drawing/2014/chart" uri="{C3380CC4-5D6E-409C-BE32-E72D297353CC}">
                <c16:uniqueId val="{00000001-80B4-478B-AB09-3DCD528A5CD8}"/>
              </c:ext>
            </c:extLst>
          </c:dPt>
          <c:dPt>
            <c:idx val="7"/>
            <c:invertIfNegative val="0"/>
            <c:bubble3D val="0"/>
            <c:spPr>
              <a:solidFill>
                <a:schemeClr val="bg1">
                  <a:lumMod val="65000"/>
                </a:schemeClr>
              </a:solidFill>
              <a:ln>
                <a:noFill/>
              </a:ln>
              <a:effectLst/>
            </c:spPr>
            <c:extLst>
              <c:ext xmlns:c16="http://schemas.microsoft.com/office/drawing/2014/chart" uri="{C3380CC4-5D6E-409C-BE32-E72D297353CC}">
                <c16:uniqueId val="{00000008-80B4-478B-AB09-3DCD528A5CD8}"/>
              </c:ext>
            </c:extLst>
          </c:dPt>
          <c:dPt>
            <c:idx val="8"/>
            <c:invertIfNegative val="0"/>
            <c:bubble3D val="0"/>
            <c:spPr>
              <a:solidFill>
                <a:schemeClr val="bg1">
                  <a:lumMod val="65000"/>
                </a:schemeClr>
              </a:solidFill>
              <a:ln>
                <a:noFill/>
              </a:ln>
              <a:effectLst/>
            </c:spPr>
            <c:extLst>
              <c:ext xmlns:c16="http://schemas.microsoft.com/office/drawing/2014/chart" uri="{C3380CC4-5D6E-409C-BE32-E72D297353CC}">
                <c16:uniqueId val="{00000009-80B4-478B-AB09-3DCD528A5CD8}"/>
              </c:ext>
            </c:extLst>
          </c:dPt>
          <c:dPt>
            <c:idx val="9"/>
            <c:invertIfNegative val="0"/>
            <c:bubble3D val="0"/>
            <c:spPr>
              <a:solidFill>
                <a:schemeClr val="bg1">
                  <a:lumMod val="65000"/>
                </a:schemeClr>
              </a:solidFill>
              <a:ln>
                <a:noFill/>
              </a:ln>
              <a:effectLst/>
            </c:spPr>
            <c:extLst>
              <c:ext xmlns:c16="http://schemas.microsoft.com/office/drawing/2014/chart" uri="{C3380CC4-5D6E-409C-BE32-E72D297353CC}">
                <c16:uniqueId val="{0000000A-80B4-478B-AB09-3DCD528A5CD8}"/>
              </c:ext>
            </c:extLst>
          </c:dPt>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pt-P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RCU - Todos</c:v>
                </c:pt>
                <c:pt idx="1">
                  <c:v>RMC - Todos</c:v>
                </c:pt>
                <c:pt idx="2">
                  <c:v>RCU - INSTI</c:v>
                </c:pt>
                <c:pt idx="3">
                  <c:v>RMC - INSTI</c:v>
                </c:pt>
                <c:pt idx="4">
                  <c:v>RCU - TAF</c:v>
                </c:pt>
                <c:pt idx="5">
                  <c:v>RMC - TAF</c:v>
                </c:pt>
                <c:pt idx="6">
                  <c:v>B/FTC/TAF</c:v>
                </c:pt>
                <c:pt idx="7">
                  <c:v>ABC/3TC/DTG</c:v>
                </c:pt>
                <c:pt idx="8">
                  <c:v>FTC/TDF+DTG</c:v>
                </c:pt>
                <c:pt idx="9">
                  <c:v>FTC/TAF+DTG</c:v>
                </c:pt>
              </c:strCache>
            </c:strRef>
          </c:cat>
          <c:val>
            <c:numRef>
              <c:f>Sheet1!$B$2:$B$11</c:f>
              <c:numCache>
                <c:formatCode>General</c:formatCode>
                <c:ptCount val="10"/>
                <c:pt idx="0">
                  <c:v>77.599999999999994</c:v>
                </c:pt>
                <c:pt idx="1">
                  <c:v>60.5</c:v>
                </c:pt>
                <c:pt idx="2">
                  <c:v>79.099999999999994</c:v>
                </c:pt>
                <c:pt idx="3">
                  <c:v>64.8</c:v>
                </c:pt>
                <c:pt idx="4">
                  <c:v>83.2</c:v>
                </c:pt>
                <c:pt idx="5">
                  <c:v>67.2</c:v>
                </c:pt>
                <c:pt idx="6">
                  <c:v>91.6</c:v>
                </c:pt>
                <c:pt idx="7">
                  <c:v>66.900000000000006</c:v>
                </c:pt>
                <c:pt idx="8">
                  <c:v>46.5</c:v>
                </c:pt>
                <c:pt idx="9">
                  <c:v>70.099999999999994</c:v>
                </c:pt>
              </c:numCache>
            </c:numRef>
          </c:val>
          <c:extLst>
            <c:ext xmlns:c16="http://schemas.microsoft.com/office/drawing/2014/chart" uri="{C3380CC4-5D6E-409C-BE32-E72D297353CC}">
              <c16:uniqueId val="{00000000-80B4-478B-AB09-3DCD528A5CD8}"/>
            </c:ext>
          </c:extLst>
        </c:ser>
        <c:dLbls>
          <c:showLegendKey val="0"/>
          <c:showVal val="0"/>
          <c:showCatName val="0"/>
          <c:showSerName val="0"/>
          <c:showPercent val="0"/>
          <c:showBubbleSize val="0"/>
        </c:dLbls>
        <c:gapWidth val="51"/>
        <c:overlap val="-27"/>
        <c:axId val="293868192"/>
        <c:axId val="201008656"/>
      </c:barChart>
      <c:catAx>
        <c:axId val="2938681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pt-PT"/>
          </a:p>
        </c:txPr>
        <c:crossAx val="201008656"/>
        <c:crosses val="autoZero"/>
        <c:auto val="1"/>
        <c:lblAlgn val="ctr"/>
        <c:lblOffset val="100"/>
        <c:noMultiLvlLbl val="0"/>
      </c:catAx>
      <c:valAx>
        <c:axId val="201008656"/>
        <c:scaling>
          <c:orientation val="minMax"/>
          <c:max val="100"/>
        </c:scaling>
        <c:delete val="0"/>
        <c:axPos val="l"/>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pt-PT"/>
          </a:p>
        </c:txPr>
        <c:crossAx val="2938681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900" b="0">
          <a:solidFill>
            <a:schemeClr val="tx1"/>
          </a:solidFill>
          <a:latin typeface="Arial" panose="020B0604020202020204" pitchFamily="34" charset="0"/>
          <a:cs typeface="Arial" panose="020B0604020202020204" pitchFamily="34" charset="0"/>
        </a:defRPr>
      </a:pPr>
      <a:endParaRPr lang="pt-P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1500648363684"/>
          <c:y val="0.12725244056375837"/>
          <c:w val="0.6010410360387497"/>
          <c:h val="0.73961322828642506"/>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A-2B2A-4F3A-A003-D70A20237B2A}"/>
              </c:ext>
            </c:extLst>
          </c:dPt>
          <c:dPt>
            <c:idx val="1"/>
            <c:invertIfNegative val="0"/>
            <c:bubble3D val="0"/>
            <c:spPr>
              <a:solidFill>
                <a:schemeClr val="accent3">
                  <a:lumMod val="75000"/>
                </a:schemeClr>
              </a:solidFill>
              <a:ln>
                <a:noFill/>
              </a:ln>
              <a:effectLst/>
            </c:spPr>
            <c:extLst>
              <c:ext xmlns:c16="http://schemas.microsoft.com/office/drawing/2014/chart" uri="{C3380CC4-5D6E-409C-BE32-E72D297353CC}">
                <c16:uniqueId val="{0000000B-2B2A-4F3A-A003-D70A20237B2A}"/>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C-2B2A-4F3A-A003-D70A20237B2A}"/>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0D-2B2A-4F3A-A003-D70A20237B2A}"/>
              </c:ext>
            </c:extLst>
          </c:dPt>
          <c:dPt>
            <c:idx val="4"/>
            <c:invertIfNegative val="0"/>
            <c:bubble3D val="0"/>
            <c:spPr>
              <a:solidFill>
                <a:schemeClr val="accent3">
                  <a:lumMod val="75000"/>
                </a:schemeClr>
              </a:solidFill>
              <a:ln>
                <a:noFill/>
              </a:ln>
              <a:effectLst/>
            </c:spPr>
            <c:extLst>
              <c:ext xmlns:c16="http://schemas.microsoft.com/office/drawing/2014/chart" uri="{C3380CC4-5D6E-409C-BE32-E72D297353CC}">
                <c16:uniqueId val="{00000009-E2BE-40B0-A417-5B4B9C2201E6}"/>
              </c:ext>
            </c:extLst>
          </c:dPt>
          <c:dLbls>
            <c:dLbl>
              <c:idx val="0"/>
              <c:tx>
                <c:rich>
                  <a:bodyPr/>
                  <a:lstStyle/>
                  <a:p>
                    <a:r>
                      <a:rPr lang="en-US" dirty="0"/>
                      <a:t>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B2A-4F3A-A003-D70A20237B2A}"/>
                </c:ext>
              </c:extLst>
            </c:dLbl>
            <c:dLbl>
              <c:idx val="1"/>
              <c:tx>
                <c:rich>
                  <a:bodyPr/>
                  <a:lstStyle/>
                  <a:p>
                    <a:r>
                      <a:rPr lang="en-US" dirty="0"/>
                      <a:t>0,9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B2A-4F3A-A003-D70A20237B2A}"/>
                </c:ext>
              </c:extLst>
            </c:dLbl>
            <c:dLbl>
              <c:idx val="2"/>
              <c:tx>
                <c:rich>
                  <a:bodyPr/>
                  <a:lstStyle/>
                  <a:p>
                    <a:r>
                      <a:rPr lang="en-US" dirty="0"/>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B2A-4F3A-A003-D70A20237B2A}"/>
                </c:ext>
              </c:extLst>
            </c:dLbl>
            <c:dLbl>
              <c:idx val="3"/>
              <c:tx>
                <c:rich>
                  <a:bodyPr/>
                  <a:lstStyle/>
                  <a:p>
                    <a:r>
                      <a:rPr lang="en-US" dirty="0"/>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B2A-4F3A-A003-D70A20237B2A}"/>
                </c:ext>
              </c:extLst>
            </c:dLbl>
            <c:dLbl>
              <c:idx val="4"/>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2BE-40B0-A417-5B4B9C2201E6}"/>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51635"/>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Itraconazol</c:v>
                </c:pt>
                <c:pt idx="1">
                  <c:v>Claritromicina</c:v>
                </c:pt>
                <c:pt idx="2">
                  <c:v>Dexametasona</c:v>
                </c:pt>
                <c:pt idx="3">
                  <c:v>Betametasona</c:v>
                </c:pt>
                <c:pt idx="4">
                  <c:v>Metformina</c:v>
                </c:pt>
              </c:strCache>
            </c:strRef>
          </c:cat>
          <c:val>
            <c:numRef>
              <c:f>Sheet1!$B$2:$B$6</c:f>
              <c:numCache>
                <c:formatCode>General</c:formatCode>
                <c:ptCount val="5"/>
                <c:pt idx="0">
                  <c:v>0.2</c:v>
                </c:pt>
                <c:pt idx="1">
                  <c:v>0.9</c:v>
                </c:pt>
                <c:pt idx="2">
                  <c:v>2.6</c:v>
                </c:pt>
                <c:pt idx="3">
                  <c:v>2.9</c:v>
                </c:pt>
                <c:pt idx="4">
                  <c:v>3</c:v>
                </c:pt>
              </c:numCache>
            </c:numRef>
          </c:val>
          <c:extLst>
            <c:ext xmlns:c16="http://schemas.microsoft.com/office/drawing/2014/chart" uri="{C3380CC4-5D6E-409C-BE32-E72D297353CC}">
              <c16:uniqueId val="{0000000E-2B2A-4F3A-A003-D70A20237B2A}"/>
            </c:ext>
          </c:extLst>
        </c:ser>
        <c:dLbls>
          <c:showLegendKey val="0"/>
          <c:showVal val="0"/>
          <c:showCatName val="0"/>
          <c:showSerName val="0"/>
          <c:showPercent val="0"/>
          <c:showBubbleSize val="0"/>
        </c:dLbls>
        <c:gapWidth val="69"/>
        <c:axId val="-1708957504"/>
        <c:axId val="-1708955328"/>
      </c:barChart>
      <c:catAx>
        <c:axId val="-1708957504"/>
        <c:scaling>
          <c:orientation val="minMax"/>
        </c:scaling>
        <c:delete val="0"/>
        <c:axPos val="l"/>
        <c:numFmt formatCode="General" sourceLinked="1"/>
        <c:majorTickMark val="out"/>
        <c:minorTickMark val="none"/>
        <c:tickLblPos val="nextTo"/>
        <c:spPr>
          <a:noFill/>
          <a:ln w="19050" cap="flat" cmpd="sng" algn="ctr">
            <a:solidFill>
              <a:srgbClr val="595959"/>
            </a:solidFill>
            <a:round/>
          </a:ln>
          <a:effectLst/>
        </c:spPr>
        <c:txPr>
          <a:bodyPr rot="-60000000" spcFirstLastPara="1" vertOverflow="ellipsis" vert="horz" wrap="square" anchor="ctr" anchorCtr="1"/>
          <a:lstStyle/>
          <a:p>
            <a:pPr>
              <a:defRPr sz="1100" b="1" i="0" u="none" strike="noStrike" kern="1200" baseline="0">
                <a:solidFill>
                  <a:srgbClr val="C51635"/>
                </a:solidFill>
                <a:latin typeface="+mn-lt"/>
                <a:ea typeface="+mn-ea"/>
                <a:cs typeface="+mn-cs"/>
              </a:defRPr>
            </a:pPr>
            <a:endParaRPr lang="pt-PT"/>
          </a:p>
        </c:txPr>
        <c:crossAx val="-1708955328"/>
        <c:crosses val="autoZero"/>
        <c:auto val="1"/>
        <c:lblAlgn val="ctr"/>
        <c:lblOffset val="100"/>
        <c:noMultiLvlLbl val="0"/>
      </c:catAx>
      <c:valAx>
        <c:axId val="-1708955328"/>
        <c:scaling>
          <c:orientation val="minMax"/>
          <c:max val="3.5"/>
          <c:min val="0"/>
        </c:scaling>
        <c:delete val="0"/>
        <c:axPos val="b"/>
        <c:numFmt formatCode="General" sourceLinked="0"/>
        <c:majorTickMark val="out"/>
        <c:minorTickMark val="none"/>
        <c:tickLblPos val="nextTo"/>
        <c:spPr>
          <a:noFill/>
          <a:ln w="19050">
            <a:solidFill>
              <a:srgbClr val="595959"/>
            </a:solidFill>
          </a:ln>
          <a:effectLst/>
        </c:spPr>
        <c:txPr>
          <a:bodyPr rot="-60000000" spcFirstLastPara="1" vertOverflow="ellipsis" vert="horz" wrap="square" anchor="ctr" anchorCtr="1"/>
          <a:lstStyle/>
          <a:p>
            <a:pPr>
              <a:defRPr sz="1100" b="1" i="0" u="none" strike="noStrike" kern="1200" baseline="0">
                <a:solidFill>
                  <a:srgbClr val="C51635"/>
                </a:solidFill>
                <a:latin typeface="+mn-lt"/>
                <a:ea typeface="+mn-ea"/>
                <a:cs typeface="+mn-cs"/>
              </a:defRPr>
            </a:pPr>
            <a:endParaRPr lang="pt-PT"/>
          </a:p>
        </c:txPr>
        <c:crossAx val="-1708957504"/>
        <c:crosses val="autoZero"/>
        <c:crossBetween val="between"/>
      </c:valAx>
      <c:spPr>
        <a:noFill/>
        <a:ln>
          <a:noFill/>
        </a:ln>
        <a:effectLst/>
      </c:spPr>
    </c:plotArea>
    <c:plotVisOnly val="1"/>
    <c:dispBlanksAs val="gap"/>
    <c:showDLblsOverMax val="0"/>
  </c:chart>
  <c:spPr>
    <a:noFill/>
    <a:ln>
      <a:noFill/>
    </a:ln>
    <a:effectLst/>
  </c:spPr>
  <c:txPr>
    <a:bodyPr/>
    <a:lstStyle/>
    <a:p>
      <a:pPr>
        <a:defRPr sz="1100" b="1">
          <a:solidFill>
            <a:schemeClr val="tx1"/>
          </a:solidFill>
        </a:defRPr>
      </a:pPr>
      <a:endParaRPr lang="pt-P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1" dirty="0" err="1"/>
              <a:t>População</a:t>
            </a:r>
            <a:r>
              <a:rPr lang="en-GB" sz="1400" b="1" baseline="0" dirty="0"/>
              <a:t> do </a:t>
            </a:r>
            <a:r>
              <a:rPr lang="en-GB" sz="1400" b="1" baseline="0" dirty="0" err="1"/>
              <a:t>estudo</a:t>
            </a:r>
            <a:r>
              <a:rPr lang="en-GB" sz="1400" b="1" baseline="0" dirty="0"/>
              <a:t> </a:t>
            </a:r>
            <a:r>
              <a:rPr lang="en-GB" sz="1400" b="1" dirty="0"/>
              <a:t>(N=4893)</a:t>
            </a:r>
          </a:p>
        </c:rich>
      </c:tx>
      <c:layout>
        <c:manualLayout>
          <c:xMode val="edge"/>
          <c:yMode val="edge"/>
          <c:x val="0.18983144343794645"/>
          <c:y val="0.19884053548698941"/>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manualLayout>
          <c:layoutTarget val="inner"/>
          <c:xMode val="edge"/>
          <c:yMode val="edge"/>
          <c:x val="0.16444942280200764"/>
          <c:y val="0.31410441976306369"/>
          <c:w val="0.7878504127465471"/>
          <c:h val="0.61759190753332149"/>
        </c:manualLayout>
      </c:layout>
      <c:barChart>
        <c:barDir val="col"/>
        <c:grouping val="clustered"/>
        <c:varyColors val="0"/>
        <c:ser>
          <c:idx val="0"/>
          <c:order val="0"/>
          <c:tx>
            <c:strRef>
              <c:f>Sheet1!$B$1</c:f>
              <c:strCache>
                <c:ptCount val="1"/>
                <c:pt idx="0">
                  <c:v>≤40 years </c:v>
                </c:pt>
              </c:strCache>
            </c:strRef>
          </c:tx>
          <c:spPr>
            <a:solidFill>
              <a:srgbClr val="9CC7CD"/>
            </a:solidFill>
            <a:ln>
              <a:noFill/>
            </a:ln>
            <a:effectLst/>
          </c:spPr>
          <c:invertIfNegative val="0"/>
          <c:cat>
            <c:strRef>
              <c:f>Sheet1!$A$2</c:f>
              <c:strCache>
                <c:ptCount val="1"/>
                <c:pt idx="0">
                  <c:v>Study Population</c:v>
                </c:pt>
              </c:strCache>
            </c:strRef>
          </c:cat>
          <c:val>
            <c:numRef>
              <c:f>Sheet1!$B$2</c:f>
              <c:numCache>
                <c:formatCode>General</c:formatCode>
                <c:ptCount val="1"/>
                <c:pt idx="0">
                  <c:v>29</c:v>
                </c:pt>
              </c:numCache>
            </c:numRef>
          </c:val>
          <c:extLst>
            <c:ext xmlns:c16="http://schemas.microsoft.com/office/drawing/2014/chart" uri="{C3380CC4-5D6E-409C-BE32-E72D297353CC}">
              <c16:uniqueId val="{00000000-B66F-4CDF-AD4C-3E5A3D336416}"/>
            </c:ext>
          </c:extLst>
        </c:ser>
        <c:ser>
          <c:idx val="1"/>
          <c:order val="1"/>
          <c:tx>
            <c:strRef>
              <c:f>Sheet1!$C$1</c:f>
              <c:strCache>
                <c:ptCount val="1"/>
                <c:pt idx="0">
                  <c:v>41-60 years</c:v>
                </c:pt>
              </c:strCache>
            </c:strRef>
          </c:tx>
          <c:spPr>
            <a:solidFill>
              <a:srgbClr val="9CC7CD"/>
            </a:solidFill>
            <a:ln>
              <a:noFill/>
            </a:ln>
            <a:effectLst/>
          </c:spPr>
          <c:invertIfNegative val="0"/>
          <c:cat>
            <c:strRef>
              <c:f>Sheet1!$A$2</c:f>
              <c:strCache>
                <c:ptCount val="1"/>
                <c:pt idx="0">
                  <c:v>Study Population</c:v>
                </c:pt>
              </c:strCache>
            </c:strRef>
          </c:cat>
          <c:val>
            <c:numRef>
              <c:f>Sheet1!$C$2</c:f>
              <c:numCache>
                <c:formatCode>General</c:formatCode>
                <c:ptCount val="1"/>
                <c:pt idx="0">
                  <c:v>59</c:v>
                </c:pt>
              </c:numCache>
            </c:numRef>
          </c:val>
          <c:extLst>
            <c:ext xmlns:c16="http://schemas.microsoft.com/office/drawing/2014/chart" uri="{C3380CC4-5D6E-409C-BE32-E72D297353CC}">
              <c16:uniqueId val="{00000001-B66F-4CDF-AD4C-3E5A3D336416}"/>
            </c:ext>
          </c:extLst>
        </c:ser>
        <c:ser>
          <c:idx val="2"/>
          <c:order val="2"/>
          <c:tx>
            <c:strRef>
              <c:f>Sheet1!$D$1</c:f>
              <c:strCache>
                <c:ptCount val="1"/>
                <c:pt idx="0">
                  <c:v>≥61 years</c:v>
                </c:pt>
              </c:strCache>
            </c:strRef>
          </c:tx>
          <c:spPr>
            <a:solidFill>
              <a:srgbClr val="9CC7CD"/>
            </a:solidFill>
            <a:ln>
              <a:noFill/>
            </a:ln>
            <a:effectLst/>
          </c:spPr>
          <c:invertIfNegative val="0"/>
          <c:cat>
            <c:strRef>
              <c:f>Sheet1!$A$2</c:f>
              <c:strCache>
                <c:ptCount val="1"/>
                <c:pt idx="0">
                  <c:v>Study Population</c:v>
                </c:pt>
              </c:strCache>
            </c:strRef>
          </c:cat>
          <c:val>
            <c:numRef>
              <c:f>Sheet1!$D$2</c:f>
              <c:numCache>
                <c:formatCode>General</c:formatCode>
                <c:ptCount val="1"/>
                <c:pt idx="0">
                  <c:v>12</c:v>
                </c:pt>
              </c:numCache>
            </c:numRef>
          </c:val>
          <c:extLst>
            <c:ext xmlns:c16="http://schemas.microsoft.com/office/drawing/2014/chart" uri="{C3380CC4-5D6E-409C-BE32-E72D297353CC}">
              <c16:uniqueId val="{00000002-B66F-4CDF-AD4C-3E5A3D336416}"/>
            </c:ext>
          </c:extLst>
        </c:ser>
        <c:dLbls>
          <c:showLegendKey val="0"/>
          <c:showVal val="0"/>
          <c:showCatName val="0"/>
          <c:showSerName val="0"/>
          <c:showPercent val="0"/>
          <c:showBubbleSize val="0"/>
        </c:dLbls>
        <c:gapWidth val="219"/>
        <c:overlap val="-27"/>
        <c:axId val="792890816"/>
        <c:axId val="792891144"/>
      </c:barChart>
      <c:catAx>
        <c:axId val="792890816"/>
        <c:scaling>
          <c:orientation val="minMax"/>
        </c:scaling>
        <c:delete val="1"/>
        <c:axPos val="b"/>
        <c:numFmt formatCode="General" sourceLinked="1"/>
        <c:majorTickMark val="none"/>
        <c:minorTickMark val="none"/>
        <c:tickLblPos val="nextTo"/>
        <c:crossAx val="792891144"/>
        <c:crosses val="autoZero"/>
        <c:auto val="1"/>
        <c:lblAlgn val="ctr"/>
        <c:lblOffset val="100"/>
        <c:noMultiLvlLbl val="0"/>
      </c:catAx>
      <c:valAx>
        <c:axId val="792891144"/>
        <c:scaling>
          <c:orientation val="minMax"/>
          <c:max val="100"/>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baseline="0" dirty="0" err="1"/>
                  <a:t>Participantes</a:t>
                </a:r>
                <a:r>
                  <a:rPr lang="en-US" sz="1100" b="1" baseline="0" dirty="0"/>
                  <a:t>, %</a:t>
                </a:r>
                <a:endParaRPr lang="en-GB" sz="1100" b="1" dirty="0"/>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pt-PT"/>
            </a:p>
          </c:txPr>
        </c:title>
        <c:numFmt formatCode="General" sourceLinked="0"/>
        <c:majorTickMark val="out"/>
        <c:minorTickMark val="none"/>
        <c:tickLblPos val="nextTo"/>
        <c:spPr>
          <a:noFill/>
          <a:ln w="19050">
            <a:solidFill>
              <a:schemeClr val="tx1">
                <a:lumMod val="65000"/>
                <a:lumOff val="35000"/>
              </a:schemeClr>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pt-PT"/>
          </a:p>
        </c:txPr>
        <c:crossAx val="7928908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284AF-D330-F348-BA14-4391F0EC9942}"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pt-PT"/>
        </a:p>
      </dgm:t>
    </dgm:pt>
    <dgm:pt modelId="{50BD42BE-914D-0649-8F0E-4FC114A8D177}">
      <dgm:prSet phldrT="[Texto]" custT="1"/>
      <dgm:spPr/>
      <dgm:t>
        <a:bodyPr/>
        <a:lstStyle/>
        <a:p>
          <a:r>
            <a:rPr lang="pt-PT" sz="1600" dirty="0"/>
            <a:t>RCU</a:t>
          </a:r>
        </a:p>
      </dgm:t>
    </dgm:pt>
    <dgm:pt modelId="{0D538A4F-367E-1249-9153-A8B92AE7A3FA}" type="parTrans" cxnId="{ED203EAF-9861-C64F-9321-CAAC70E38131}">
      <dgm:prSet/>
      <dgm:spPr/>
      <dgm:t>
        <a:bodyPr/>
        <a:lstStyle/>
        <a:p>
          <a:endParaRPr lang="pt-PT"/>
        </a:p>
      </dgm:t>
    </dgm:pt>
    <dgm:pt modelId="{391B0D34-52AC-9542-8AAB-334D78E50875}" type="sibTrans" cxnId="{ED203EAF-9861-C64F-9321-CAAC70E38131}">
      <dgm:prSet/>
      <dgm:spPr/>
      <dgm:t>
        <a:bodyPr/>
        <a:lstStyle/>
        <a:p>
          <a:endParaRPr lang="pt-PT"/>
        </a:p>
      </dgm:t>
    </dgm:pt>
    <dgm:pt modelId="{FAC1B3BE-8F50-AD4E-8760-1E622AC64213}">
      <dgm:prSet phldrT="[Texto]" custT="1"/>
      <dgm:spPr>
        <a:solidFill>
          <a:srgbClr val="B9D8DB">
            <a:alpha val="90000"/>
          </a:srgbClr>
        </a:solidFill>
      </dgm:spPr>
      <dgm:t>
        <a:bodyPr/>
        <a:lstStyle/>
        <a:p>
          <a:pPr marL="0" lvl="0" indent="0" algn="ctr" defTabSz="914400" rtl="0" eaLnBrk="1" latinLnBrk="0" hangingPunct="1">
            <a:lnSpc>
              <a:spcPct val="90000"/>
            </a:lnSpc>
            <a:spcBef>
              <a:spcPct val="0"/>
            </a:spcBef>
            <a:spcAft>
              <a:spcPct val="35000"/>
            </a:spcAft>
            <a:buNone/>
          </a:pPr>
          <a:r>
            <a:rPr lang="pt-PT" sz="2400" b="1" kern="1200" dirty="0">
              <a:solidFill>
                <a:prstClr val="black"/>
              </a:solidFill>
              <a:latin typeface="Calibri" panose="020F0502020204030204"/>
              <a:ea typeface="+mn-ea"/>
              <a:cs typeface="+mn-cs"/>
            </a:rPr>
            <a:t>ADESÃO</a:t>
          </a:r>
        </a:p>
      </dgm:t>
    </dgm:pt>
    <dgm:pt modelId="{FBE4CDEA-2E2A-F544-91EC-DDE33BCA1243}" type="parTrans" cxnId="{0050FFCC-9234-B84F-B854-BB8D7BABA87E}">
      <dgm:prSet/>
      <dgm:spPr/>
      <dgm:t>
        <a:bodyPr/>
        <a:lstStyle/>
        <a:p>
          <a:endParaRPr lang="pt-PT"/>
        </a:p>
      </dgm:t>
    </dgm:pt>
    <dgm:pt modelId="{DEA25E41-3EF9-AE45-9D62-0C159F5A439F}" type="sibTrans" cxnId="{0050FFCC-9234-B84F-B854-BB8D7BABA87E}">
      <dgm:prSet/>
      <dgm:spPr/>
      <dgm:t>
        <a:bodyPr/>
        <a:lstStyle/>
        <a:p>
          <a:endParaRPr lang="pt-PT"/>
        </a:p>
      </dgm:t>
    </dgm:pt>
    <dgm:pt modelId="{BCA404A0-D7C6-AD4D-B4D9-BA1DEB9BC444}">
      <dgm:prSet phldrT="[Texto]"/>
      <dgm:spPr/>
      <dgm:t>
        <a:bodyPr/>
        <a:lstStyle/>
        <a:p>
          <a:r>
            <a:rPr lang="pt-PT" b="1" dirty="0"/>
            <a:t>RMC*</a:t>
          </a:r>
        </a:p>
      </dgm:t>
    </dgm:pt>
    <dgm:pt modelId="{D54F7EBE-CC3C-6B4A-A42C-D5FF7F674F15}" type="parTrans" cxnId="{61EA548A-2C26-3A45-B8F8-4714D6E4DA78}">
      <dgm:prSet/>
      <dgm:spPr/>
      <dgm:t>
        <a:bodyPr/>
        <a:lstStyle/>
        <a:p>
          <a:endParaRPr lang="pt-PT"/>
        </a:p>
      </dgm:t>
    </dgm:pt>
    <dgm:pt modelId="{A08C7813-6423-2849-9796-4E2CC22DC81E}" type="sibTrans" cxnId="{61EA548A-2C26-3A45-B8F8-4714D6E4DA78}">
      <dgm:prSet/>
      <dgm:spPr/>
      <dgm:t>
        <a:bodyPr/>
        <a:lstStyle/>
        <a:p>
          <a:endParaRPr lang="pt-PT"/>
        </a:p>
      </dgm:t>
    </dgm:pt>
    <dgm:pt modelId="{9427587B-2B1C-8B47-97CA-D964D579FD96}">
      <dgm:prSet phldrT="[Texto]" custT="1"/>
      <dgm:spPr/>
      <dgm:t>
        <a:bodyPr/>
        <a:lstStyle/>
        <a:p>
          <a:r>
            <a:rPr lang="pt-PT" sz="1600" dirty="0"/>
            <a:t>Baixo nível </a:t>
          </a:r>
          <a:r>
            <a:rPr lang="pt-PT" sz="1600" dirty="0" err="1"/>
            <a:t>sócio-económico</a:t>
          </a:r>
          <a:endParaRPr lang="pt-PT" sz="1600" dirty="0"/>
        </a:p>
      </dgm:t>
    </dgm:pt>
    <dgm:pt modelId="{E3D1D3D1-FBFA-3E40-ABD9-3A16971EBA03}" type="parTrans" cxnId="{C3C66A6D-0930-4144-87DB-00BB6F3B3782}">
      <dgm:prSet/>
      <dgm:spPr/>
      <dgm:t>
        <a:bodyPr/>
        <a:lstStyle/>
        <a:p>
          <a:endParaRPr lang="pt-PT"/>
        </a:p>
      </dgm:t>
    </dgm:pt>
    <dgm:pt modelId="{C3681BE3-1CB5-B341-8332-93419DD4667E}" type="sibTrans" cxnId="{C3C66A6D-0930-4144-87DB-00BB6F3B3782}">
      <dgm:prSet/>
      <dgm:spPr/>
      <dgm:t>
        <a:bodyPr/>
        <a:lstStyle/>
        <a:p>
          <a:endParaRPr lang="pt-PT"/>
        </a:p>
      </dgm:t>
    </dgm:pt>
    <dgm:pt modelId="{6023666C-7864-464E-AB68-6CF51EC72C47}">
      <dgm:prSet phldrT="[Texto]" custT="1"/>
      <dgm:spPr/>
      <dgm:t>
        <a:bodyPr/>
        <a:lstStyle/>
        <a:p>
          <a:r>
            <a:rPr lang="pt-PT" sz="1600" dirty="0"/>
            <a:t>Raça negra, hispânicos</a:t>
          </a:r>
        </a:p>
      </dgm:t>
    </dgm:pt>
    <dgm:pt modelId="{2FA303D1-7485-E841-A982-D709FDF7FA13}" type="parTrans" cxnId="{FAF39CBE-371E-4A49-989A-EB06840EA0E0}">
      <dgm:prSet/>
      <dgm:spPr/>
      <dgm:t>
        <a:bodyPr/>
        <a:lstStyle/>
        <a:p>
          <a:endParaRPr lang="pt-PT"/>
        </a:p>
      </dgm:t>
    </dgm:pt>
    <dgm:pt modelId="{BCBE479F-06DB-2447-9569-6EAA1DDF72B2}" type="sibTrans" cxnId="{FAF39CBE-371E-4A49-989A-EB06840EA0E0}">
      <dgm:prSet/>
      <dgm:spPr/>
      <dgm:t>
        <a:bodyPr/>
        <a:lstStyle/>
        <a:p>
          <a:endParaRPr lang="pt-PT"/>
        </a:p>
      </dgm:t>
    </dgm:pt>
    <dgm:pt modelId="{0E3A5C01-59B6-9D45-A699-48470B596B11}">
      <dgm:prSet phldrT="[Texto]" custT="1"/>
      <dgm:spPr>
        <a:solidFill>
          <a:srgbClr val="B9D8DB">
            <a:alpha val="90000"/>
          </a:srgbClr>
        </a:solidFill>
      </dgm:spPr>
      <dgm:t>
        <a:bodyPr/>
        <a:lstStyle/>
        <a:p>
          <a:pPr marL="0" lvl="0" algn="ctr" defTabSz="914400" rtl="0" eaLnBrk="1" latinLnBrk="0" hangingPunct="1"/>
          <a:r>
            <a:rPr lang="pt-PT" sz="2400" b="1" kern="1200" dirty="0">
              <a:solidFill>
                <a:schemeClr val="tx1"/>
              </a:solidFill>
              <a:latin typeface="+mn-lt"/>
              <a:ea typeface="+mn-ea"/>
              <a:cs typeface="+mn-cs"/>
            </a:rPr>
            <a:t>ADESÃO</a:t>
          </a:r>
        </a:p>
      </dgm:t>
    </dgm:pt>
    <dgm:pt modelId="{BDBF871A-689C-224F-BBC3-299173700031}" type="sibTrans" cxnId="{4C0BA8B7-2FCB-E648-A226-72378E17F7F5}">
      <dgm:prSet/>
      <dgm:spPr/>
      <dgm:t>
        <a:bodyPr/>
        <a:lstStyle/>
        <a:p>
          <a:endParaRPr lang="pt-PT"/>
        </a:p>
      </dgm:t>
    </dgm:pt>
    <dgm:pt modelId="{AEDFCE60-DA29-B040-B1D1-56619C469E46}" type="parTrans" cxnId="{4C0BA8B7-2FCB-E648-A226-72378E17F7F5}">
      <dgm:prSet/>
      <dgm:spPr/>
      <dgm:t>
        <a:bodyPr/>
        <a:lstStyle/>
        <a:p>
          <a:endParaRPr lang="pt-PT"/>
        </a:p>
      </dgm:t>
    </dgm:pt>
    <dgm:pt modelId="{81A205CE-0455-1147-829D-AF203B1786CF}" type="pres">
      <dgm:prSet presAssocID="{E60284AF-D330-F348-BA14-4391F0EC9942}" presName="outerComposite" presStyleCnt="0">
        <dgm:presLayoutVars>
          <dgm:chMax val="2"/>
          <dgm:animLvl val="lvl"/>
          <dgm:resizeHandles val="exact"/>
        </dgm:presLayoutVars>
      </dgm:prSet>
      <dgm:spPr/>
    </dgm:pt>
    <dgm:pt modelId="{DE880E95-178E-1E40-9DD5-A08676B5C0BA}" type="pres">
      <dgm:prSet presAssocID="{E60284AF-D330-F348-BA14-4391F0EC9942}" presName="dummyMaxCanvas" presStyleCnt="0"/>
      <dgm:spPr/>
    </dgm:pt>
    <dgm:pt modelId="{520972FC-DE19-2243-B479-8E9211AF1264}" type="pres">
      <dgm:prSet presAssocID="{E60284AF-D330-F348-BA14-4391F0EC9942}" presName="parentComposite" presStyleCnt="0"/>
      <dgm:spPr/>
    </dgm:pt>
    <dgm:pt modelId="{C936F522-0F8E-0F4C-BCB1-70A04812622B}" type="pres">
      <dgm:prSet presAssocID="{E60284AF-D330-F348-BA14-4391F0EC9942}" presName="parent1" presStyleLbl="alignAccFollowNode1" presStyleIdx="0" presStyleCnt="4" custLinFactNeighborX="-17168" custLinFactNeighborY="-42403">
        <dgm:presLayoutVars>
          <dgm:chMax val="4"/>
        </dgm:presLayoutVars>
      </dgm:prSet>
      <dgm:spPr/>
    </dgm:pt>
    <dgm:pt modelId="{6A98F4E5-0AD7-CE49-A4F7-DE5FE40A41B8}" type="pres">
      <dgm:prSet presAssocID="{E60284AF-D330-F348-BA14-4391F0EC9942}" presName="parent2" presStyleLbl="alignAccFollowNode1" presStyleIdx="1" presStyleCnt="4">
        <dgm:presLayoutVars>
          <dgm:chMax val="4"/>
        </dgm:presLayoutVars>
      </dgm:prSet>
      <dgm:spPr/>
    </dgm:pt>
    <dgm:pt modelId="{1E3A6E88-59A3-B348-92B6-2CAD58ECD9F6}" type="pres">
      <dgm:prSet presAssocID="{E60284AF-D330-F348-BA14-4391F0EC9942}" presName="childrenComposite" presStyleCnt="0"/>
      <dgm:spPr/>
    </dgm:pt>
    <dgm:pt modelId="{2F32AF81-CBE5-854D-90A5-3D055FBD5608}" type="pres">
      <dgm:prSet presAssocID="{E60284AF-D330-F348-BA14-4391F0EC9942}" presName="dummyMaxCanvas_ChildArea" presStyleCnt="0"/>
      <dgm:spPr/>
    </dgm:pt>
    <dgm:pt modelId="{B2CDCA13-120A-0F4D-AAFF-BA39B547C0CF}" type="pres">
      <dgm:prSet presAssocID="{E60284AF-D330-F348-BA14-4391F0EC9942}" presName="fulcrum" presStyleLbl="alignAccFollowNode1" presStyleIdx="2" presStyleCnt="4"/>
      <dgm:spPr/>
    </dgm:pt>
    <dgm:pt modelId="{68310E34-0EC8-6742-8349-E596A0710570}" type="pres">
      <dgm:prSet presAssocID="{E60284AF-D330-F348-BA14-4391F0EC9942}" presName="balance_13" presStyleLbl="alignAccFollowNode1" presStyleIdx="3" presStyleCnt="4">
        <dgm:presLayoutVars>
          <dgm:bulletEnabled val="1"/>
        </dgm:presLayoutVars>
      </dgm:prSet>
      <dgm:spPr/>
    </dgm:pt>
    <dgm:pt modelId="{17A7AFA5-EB95-354D-AD0C-DBA909652E94}" type="pres">
      <dgm:prSet presAssocID="{E60284AF-D330-F348-BA14-4391F0EC9942}" presName="right_13_1" presStyleLbl="node1" presStyleIdx="0" presStyleCnt="4">
        <dgm:presLayoutVars>
          <dgm:bulletEnabled val="1"/>
        </dgm:presLayoutVars>
      </dgm:prSet>
      <dgm:spPr/>
    </dgm:pt>
    <dgm:pt modelId="{6E29571D-F7DB-DD41-931C-B3FAF5E0E0F2}" type="pres">
      <dgm:prSet presAssocID="{E60284AF-D330-F348-BA14-4391F0EC9942}" presName="right_13_2" presStyleLbl="node1" presStyleIdx="1" presStyleCnt="4">
        <dgm:presLayoutVars>
          <dgm:bulletEnabled val="1"/>
        </dgm:presLayoutVars>
      </dgm:prSet>
      <dgm:spPr/>
    </dgm:pt>
    <dgm:pt modelId="{E33D34D1-CA50-C545-B886-F7B0C49144F1}" type="pres">
      <dgm:prSet presAssocID="{E60284AF-D330-F348-BA14-4391F0EC9942}" presName="right_13_3" presStyleLbl="node1" presStyleIdx="2" presStyleCnt="4">
        <dgm:presLayoutVars>
          <dgm:bulletEnabled val="1"/>
        </dgm:presLayoutVars>
      </dgm:prSet>
      <dgm:spPr/>
    </dgm:pt>
    <dgm:pt modelId="{97F8D642-2448-BE44-8008-250DB5737978}" type="pres">
      <dgm:prSet presAssocID="{E60284AF-D330-F348-BA14-4391F0EC9942}" presName="left_13_1" presStyleLbl="node1" presStyleIdx="3" presStyleCnt="4">
        <dgm:presLayoutVars>
          <dgm:bulletEnabled val="1"/>
        </dgm:presLayoutVars>
      </dgm:prSet>
      <dgm:spPr/>
    </dgm:pt>
  </dgm:ptLst>
  <dgm:cxnLst>
    <dgm:cxn modelId="{60F97902-22FD-6942-99FC-F3D8B4A33FF5}" type="presOf" srcId="{BCA404A0-D7C6-AD4D-B4D9-BA1DEB9BC444}" destId="{17A7AFA5-EB95-354D-AD0C-DBA909652E94}" srcOrd="0" destOrd="0" presId="urn:microsoft.com/office/officeart/2005/8/layout/balance1"/>
    <dgm:cxn modelId="{BAEE9804-F39E-8A46-A053-79306756EDC2}" type="presOf" srcId="{E60284AF-D330-F348-BA14-4391F0EC9942}" destId="{81A205CE-0455-1147-829D-AF203B1786CF}" srcOrd="0" destOrd="0" presId="urn:microsoft.com/office/officeart/2005/8/layout/balance1"/>
    <dgm:cxn modelId="{C83A2442-7782-844E-9225-0EE9C4F27DEA}" type="presOf" srcId="{9427587B-2B1C-8B47-97CA-D964D579FD96}" destId="{6E29571D-F7DB-DD41-931C-B3FAF5E0E0F2}" srcOrd="0" destOrd="0" presId="urn:microsoft.com/office/officeart/2005/8/layout/balance1"/>
    <dgm:cxn modelId="{0CC69547-E81D-5944-A94C-EE51157F466F}" type="presOf" srcId="{6023666C-7864-464E-AB68-6CF51EC72C47}" destId="{E33D34D1-CA50-C545-B886-F7B0C49144F1}" srcOrd="0" destOrd="0" presId="urn:microsoft.com/office/officeart/2005/8/layout/balance1"/>
    <dgm:cxn modelId="{C3C66A6D-0930-4144-87DB-00BB6F3B3782}" srcId="{FAC1B3BE-8F50-AD4E-8760-1E622AC64213}" destId="{9427587B-2B1C-8B47-97CA-D964D579FD96}" srcOrd="1" destOrd="0" parTransId="{E3D1D3D1-FBFA-3E40-ABD9-3A16971EBA03}" sibTransId="{C3681BE3-1CB5-B341-8332-93419DD4667E}"/>
    <dgm:cxn modelId="{AFDBCB7C-30BE-C849-A5AF-2EEB42DBE4FD}" type="presOf" srcId="{50BD42BE-914D-0649-8F0E-4FC114A8D177}" destId="{97F8D642-2448-BE44-8008-250DB5737978}" srcOrd="0" destOrd="0" presId="urn:microsoft.com/office/officeart/2005/8/layout/balance1"/>
    <dgm:cxn modelId="{61EA548A-2C26-3A45-B8F8-4714D6E4DA78}" srcId="{FAC1B3BE-8F50-AD4E-8760-1E622AC64213}" destId="{BCA404A0-D7C6-AD4D-B4D9-BA1DEB9BC444}" srcOrd="0" destOrd="0" parTransId="{D54F7EBE-CC3C-6B4A-A42C-D5FF7F674F15}" sibTransId="{A08C7813-6423-2849-9796-4E2CC22DC81E}"/>
    <dgm:cxn modelId="{ED203EAF-9861-C64F-9321-CAAC70E38131}" srcId="{0E3A5C01-59B6-9D45-A699-48470B596B11}" destId="{50BD42BE-914D-0649-8F0E-4FC114A8D177}" srcOrd="0" destOrd="0" parTransId="{0D538A4F-367E-1249-9153-A8B92AE7A3FA}" sibTransId="{391B0D34-52AC-9542-8AAB-334D78E50875}"/>
    <dgm:cxn modelId="{4C0BA8B7-2FCB-E648-A226-72378E17F7F5}" srcId="{E60284AF-D330-F348-BA14-4391F0EC9942}" destId="{0E3A5C01-59B6-9D45-A699-48470B596B11}" srcOrd="0" destOrd="0" parTransId="{AEDFCE60-DA29-B040-B1D1-56619C469E46}" sibTransId="{BDBF871A-689C-224F-BBC3-299173700031}"/>
    <dgm:cxn modelId="{FAF39CBE-371E-4A49-989A-EB06840EA0E0}" srcId="{FAC1B3BE-8F50-AD4E-8760-1E622AC64213}" destId="{6023666C-7864-464E-AB68-6CF51EC72C47}" srcOrd="2" destOrd="0" parTransId="{2FA303D1-7485-E841-A982-D709FDF7FA13}" sibTransId="{BCBE479F-06DB-2447-9569-6EAA1DDF72B2}"/>
    <dgm:cxn modelId="{CDCE6CC1-B400-C843-865D-6C5D7BC2999F}" type="presOf" srcId="{FAC1B3BE-8F50-AD4E-8760-1E622AC64213}" destId="{6A98F4E5-0AD7-CE49-A4F7-DE5FE40A41B8}" srcOrd="0" destOrd="0" presId="urn:microsoft.com/office/officeart/2005/8/layout/balance1"/>
    <dgm:cxn modelId="{0050FFCC-9234-B84F-B854-BB8D7BABA87E}" srcId="{E60284AF-D330-F348-BA14-4391F0EC9942}" destId="{FAC1B3BE-8F50-AD4E-8760-1E622AC64213}" srcOrd="1" destOrd="0" parTransId="{FBE4CDEA-2E2A-F544-91EC-DDE33BCA1243}" sibTransId="{DEA25E41-3EF9-AE45-9D62-0C159F5A439F}"/>
    <dgm:cxn modelId="{066296CD-6C9E-EF42-BB8B-891C63701E4A}" type="presOf" srcId="{0E3A5C01-59B6-9D45-A699-48470B596B11}" destId="{C936F522-0F8E-0F4C-BCB1-70A04812622B}" srcOrd="0" destOrd="0" presId="urn:microsoft.com/office/officeart/2005/8/layout/balance1"/>
    <dgm:cxn modelId="{ACC604AD-6873-8E45-A433-11848FC1F537}" type="presParOf" srcId="{81A205CE-0455-1147-829D-AF203B1786CF}" destId="{DE880E95-178E-1E40-9DD5-A08676B5C0BA}" srcOrd="0" destOrd="0" presId="urn:microsoft.com/office/officeart/2005/8/layout/balance1"/>
    <dgm:cxn modelId="{0F85F90D-B966-324B-A735-73A2E441559B}" type="presParOf" srcId="{81A205CE-0455-1147-829D-AF203B1786CF}" destId="{520972FC-DE19-2243-B479-8E9211AF1264}" srcOrd="1" destOrd="0" presId="urn:microsoft.com/office/officeart/2005/8/layout/balance1"/>
    <dgm:cxn modelId="{AD235B88-113A-374F-8BFE-5654CB35D815}" type="presParOf" srcId="{520972FC-DE19-2243-B479-8E9211AF1264}" destId="{C936F522-0F8E-0F4C-BCB1-70A04812622B}" srcOrd="0" destOrd="0" presId="urn:microsoft.com/office/officeart/2005/8/layout/balance1"/>
    <dgm:cxn modelId="{DC0344A4-BC1B-7E45-BF0C-2875C5C438CB}" type="presParOf" srcId="{520972FC-DE19-2243-B479-8E9211AF1264}" destId="{6A98F4E5-0AD7-CE49-A4F7-DE5FE40A41B8}" srcOrd="1" destOrd="0" presId="urn:microsoft.com/office/officeart/2005/8/layout/balance1"/>
    <dgm:cxn modelId="{E8909937-F31E-6341-889D-AC3BED276E09}" type="presParOf" srcId="{81A205CE-0455-1147-829D-AF203B1786CF}" destId="{1E3A6E88-59A3-B348-92B6-2CAD58ECD9F6}" srcOrd="2" destOrd="0" presId="urn:microsoft.com/office/officeart/2005/8/layout/balance1"/>
    <dgm:cxn modelId="{68914654-D063-9B4C-86A6-FB9102D53606}" type="presParOf" srcId="{1E3A6E88-59A3-B348-92B6-2CAD58ECD9F6}" destId="{2F32AF81-CBE5-854D-90A5-3D055FBD5608}" srcOrd="0" destOrd="0" presId="urn:microsoft.com/office/officeart/2005/8/layout/balance1"/>
    <dgm:cxn modelId="{845B8478-044C-AB4B-9A25-50D458800C88}" type="presParOf" srcId="{1E3A6E88-59A3-B348-92B6-2CAD58ECD9F6}" destId="{B2CDCA13-120A-0F4D-AAFF-BA39B547C0CF}" srcOrd="1" destOrd="0" presId="urn:microsoft.com/office/officeart/2005/8/layout/balance1"/>
    <dgm:cxn modelId="{686B5532-F452-764D-9FE1-B67462D1836C}" type="presParOf" srcId="{1E3A6E88-59A3-B348-92B6-2CAD58ECD9F6}" destId="{68310E34-0EC8-6742-8349-E596A0710570}" srcOrd="2" destOrd="0" presId="urn:microsoft.com/office/officeart/2005/8/layout/balance1"/>
    <dgm:cxn modelId="{AA420095-0963-294E-897A-15092D4D5426}" type="presParOf" srcId="{1E3A6E88-59A3-B348-92B6-2CAD58ECD9F6}" destId="{17A7AFA5-EB95-354D-AD0C-DBA909652E94}" srcOrd="3" destOrd="0" presId="urn:microsoft.com/office/officeart/2005/8/layout/balance1"/>
    <dgm:cxn modelId="{053C8885-9E2C-C842-8FE7-2E337A3853F6}" type="presParOf" srcId="{1E3A6E88-59A3-B348-92B6-2CAD58ECD9F6}" destId="{6E29571D-F7DB-DD41-931C-B3FAF5E0E0F2}" srcOrd="4" destOrd="0" presId="urn:microsoft.com/office/officeart/2005/8/layout/balance1"/>
    <dgm:cxn modelId="{04574D62-9013-7E4E-902B-929BE7E2EF52}" type="presParOf" srcId="{1E3A6E88-59A3-B348-92B6-2CAD58ECD9F6}" destId="{E33D34D1-CA50-C545-B886-F7B0C49144F1}" srcOrd="5" destOrd="0" presId="urn:microsoft.com/office/officeart/2005/8/layout/balance1"/>
    <dgm:cxn modelId="{1ED0639A-5D88-2543-B360-9DE942ADDBA1}" type="presParOf" srcId="{1E3A6E88-59A3-B348-92B6-2CAD58ECD9F6}" destId="{97F8D642-2448-BE44-8008-250DB5737978}"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726BE3-4F22-4DE7-B6DB-939B1FCEFE9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6E9DFA2-6EFC-4BED-94A1-30B08A08766B}">
      <dgm:prSet phldrT="[Text]" custT="1"/>
      <dgm:spPr>
        <a:xfrm>
          <a:off x="452051" y="323853"/>
          <a:ext cx="3430757" cy="647707"/>
        </a:xfrm>
        <a:prstGeom prst="rect">
          <a:avLst/>
        </a:prstGeom>
        <a:solidFill>
          <a:srgbClr val="9CC7CD"/>
        </a:solidFill>
        <a:ln w="25400" cap="flat" cmpd="sng" algn="ctr">
          <a:solidFill>
            <a:sysClr val="window" lastClr="FFFFFF">
              <a:hueOff val="0"/>
              <a:satOff val="0"/>
              <a:lumOff val="0"/>
              <a:alphaOff val="0"/>
            </a:sysClr>
          </a:solidFill>
          <a:prstDash val="solid"/>
        </a:ln>
        <a:effectLst/>
      </dgm:spPr>
      <dgm:t>
        <a:bodyPr/>
        <a:lstStyle/>
        <a:p>
          <a:pPr>
            <a:buNone/>
          </a:pPr>
          <a:r>
            <a:rPr lang="en-US" sz="1800" b="1" dirty="0">
              <a:solidFill>
                <a:sysClr val="window" lastClr="FFFFFF"/>
              </a:solidFill>
              <a:latin typeface="+mn-lt"/>
              <a:ea typeface="+mn-ea"/>
              <a:cs typeface="+mn-cs"/>
            </a:rPr>
            <a:t>PVVIH sob TARV (N=299)</a:t>
          </a:r>
          <a:endParaRPr lang="en-US" sz="1400" dirty="0">
            <a:solidFill>
              <a:sysClr val="window" lastClr="FFFFFF"/>
            </a:solidFill>
            <a:latin typeface="+mn-lt"/>
            <a:ea typeface="+mn-ea"/>
            <a:cs typeface="+mn-cs"/>
          </a:endParaRPr>
        </a:p>
      </dgm:t>
    </dgm:pt>
    <dgm:pt modelId="{E751453F-3CF1-4597-A1D5-BEC9ED129A06}" type="parTrans" cxnId="{848095A1-3919-4109-A402-3A582AF2249F}">
      <dgm:prSet/>
      <dgm:spPr/>
      <dgm:t>
        <a:bodyPr/>
        <a:lstStyle/>
        <a:p>
          <a:endParaRPr lang="en-US" sz="1600"/>
        </a:p>
      </dgm:t>
    </dgm:pt>
    <dgm:pt modelId="{4468473B-A1F0-4AC5-8FB4-431E2B5D0218}" type="sibTrans" cxnId="{848095A1-3919-4109-A402-3A582AF2249F}">
      <dgm:prSet/>
      <dgm:spPr>
        <a:xfrm>
          <a:off x="-3660423" y="-562428"/>
          <a:ext cx="4363395" cy="4363395"/>
        </a:xfrm>
        <a:prstGeom prst="blockArc">
          <a:avLst>
            <a:gd name="adj1" fmla="val 18900000"/>
            <a:gd name="adj2" fmla="val 2700000"/>
            <a:gd name="adj3" fmla="val 495"/>
          </a:avLst>
        </a:prstGeom>
        <a:noFill/>
        <a:ln w="25400" cap="flat" cmpd="sng" algn="ctr">
          <a:solidFill>
            <a:srgbClr val="CC0000">
              <a:shade val="60000"/>
              <a:hueOff val="0"/>
              <a:satOff val="0"/>
              <a:lumOff val="0"/>
              <a:alphaOff val="0"/>
            </a:srgbClr>
          </a:solidFill>
          <a:prstDash val="solid"/>
        </a:ln>
        <a:effectLst/>
      </dgm:spPr>
      <dgm:t>
        <a:bodyPr/>
        <a:lstStyle/>
        <a:p>
          <a:endParaRPr lang="en-US" sz="1600"/>
        </a:p>
      </dgm:t>
    </dgm:pt>
    <dgm:pt modelId="{F22E6AFE-E74E-4BC3-922E-9A74E194A827}">
      <dgm:prSet phldrT="[Text]" custT="1"/>
      <dgm:spPr>
        <a:xfrm>
          <a:off x="687493" y="1295415"/>
          <a:ext cx="3195315" cy="647707"/>
        </a:xfrm>
        <a:prstGeom prst="rect">
          <a:avLst/>
        </a:prstGeom>
        <a:solidFill>
          <a:srgbClr val="9CC7CD"/>
        </a:solidFill>
        <a:ln w="25400" cap="flat" cmpd="sng" algn="ctr">
          <a:solidFill>
            <a:sysClr val="window" lastClr="FFFFFF">
              <a:hueOff val="0"/>
              <a:satOff val="0"/>
              <a:lumOff val="0"/>
              <a:alphaOff val="0"/>
            </a:sysClr>
          </a:solidFill>
          <a:prstDash val="solid"/>
        </a:ln>
        <a:effectLst/>
      </dgm:spPr>
      <dgm:t>
        <a:bodyPr/>
        <a:lstStyle/>
        <a:p>
          <a:pPr marL="0" lvl="0" indent="0" algn="l" defTabSz="800100">
            <a:lnSpc>
              <a:spcPct val="90000"/>
            </a:lnSpc>
            <a:spcBef>
              <a:spcPct val="0"/>
            </a:spcBef>
            <a:spcAft>
              <a:spcPct val="35000"/>
            </a:spcAft>
            <a:buNone/>
          </a:pPr>
          <a:r>
            <a:rPr lang="en-US" sz="1800" b="1" kern="1200" dirty="0">
              <a:solidFill>
                <a:sysClr val="window" lastClr="FFFFFF"/>
              </a:solidFill>
              <a:latin typeface="Calibri" panose="020F0502020204030204"/>
              <a:ea typeface="+mn-ea"/>
              <a:cs typeface="+mn-cs"/>
            </a:rPr>
            <a:t>EUA</a:t>
          </a:r>
        </a:p>
      </dgm:t>
    </dgm:pt>
    <dgm:pt modelId="{D09D3E36-4833-441F-91EE-3301DA464C44}" type="parTrans" cxnId="{013C226C-9A10-4A80-9B62-611537C4F088}">
      <dgm:prSet/>
      <dgm:spPr/>
      <dgm:t>
        <a:bodyPr/>
        <a:lstStyle/>
        <a:p>
          <a:endParaRPr lang="en-US" sz="1600"/>
        </a:p>
      </dgm:t>
    </dgm:pt>
    <dgm:pt modelId="{77057BC0-CE18-4387-9951-1D27C7FC0A58}" type="sibTrans" cxnId="{013C226C-9A10-4A80-9B62-611537C4F088}">
      <dgm:prSet/>
      <dgm:spPr/>
      <dgm:t>
        <a:bodyPr/>
        <a:lstStyle/>
        <a:p>
          <a:endParaRPr lang="en-US" sz="1600"/>
        </a:p>
      </dgm:t>
    </dgm:pt>
    <dgm:pt modelId="{C307A97A-6B42-41A8-B69B-021A485D1C56}">
      <dgm:prSet phldrT="[Text]" custT="1"/>
      <dgm:spPr>
        <a:xfrm>
          <a:off x="452051" y="2266976"/>
          <a:ext cx="3430757" cy="647707"/>
        </a:xfrm>
        <a:prstGeom prst="rect">
          <a:avLst/>
        </a:prstGeom>
        <a:solidFill>
          <a:srgbClr val="9CC7CD"/>
        </a:solidFill>
        <a:ln w="25400" cap="flat" cmpd="sng" algn="ctr">
          <a:solidFill>
            <a:sysClr val="window" lastClr="FFFFFF">
              <a:hueOff val="0"/>
              <a:satOff val="0"/>
              <a:lumOff val="0"/>
              <a:alphaOff val="0"/>
            </a:sysClr>
          </a:solidFill>
          <a:prstDash val="solid"/>
        </a:ln>
        <a:effectLst/>
      </dgm:spPr>
      <dgm:t>
        <a:bodyPr/>
        <a:lstStyle/>
        <a:p>
          <a:pPr marL="0" lvl="0" indent="0" algn="l" defTabSz="800100">
            <a:lnSpc>
              <a:spcPct val="90000"/>
            </a:lnSpc>
            <a:spcBef>
              <a:spcPct val="0"/>
            </a:spcBef>
            <a:spcAft>
              <a:spcPct val="35000"/>
            </a:spcAft>
            <a:buNone/>
          </a:pPr>
          <a:r>
            <a:rPr lang="en-US" sz="1800" b="1" kern="1200" dirty="0" err="1">
              <a:solidFill>
                <a:sysClr val="window" lastClr="FFFFFF"/>
              </a:solidFill>
              <a:latin typeface="Calibri" panose="020F0502020204030204"/>
              <a:ea typeface="+mn-ea"/>
              <a:cs typeface="+mn-cs"/>
            </a:rPr>
            <a:t>Preenchimento</a:t>
          </a:r>
          <a:r>
            <a:rPr lang="en-US" sz="1800" b="1" kern="1200" dirty="0">
              <a:solidFill>
                <a:sysClr val="window" lastClr="FFFFFF"/>
              </a:solidFill>
              <a:latin typeface="Calibri" panose="020F0502020204030204"/>
              <a:ea typeface="+mn-ea"/>
              <a:cs typeface="+mn-cs"/>
            </a:rPr>
            <a:t> de </a:t>
          </a:r>
          <a:r>
            <a:rPr lang="en-US" sz="1800" b="1" kern="1200" dirty="0" err="1">
              <a:solidFill>
                <a:sysClr val="window" lastClr="FFFFFF"/>
              </a:solidFill>
              <a:latin typeface="Calibri" panose="020F0502020204030204"/>
              <a:ea typeface="+mn-ea"/>
              <a:cs typeface="+mn-cs"/>
            </a:rPr>
            <a:t>questionário</a:t>
          </a:r>
          <a:endParaRPr lang="en-US" sz="1800" b="1" kern="1200" dirty="0">
            <a:solidFill>
              <a:sysClr val="window" lastClr="FFFFFF"/>
            </a:solidFill>
            <a:latin typeface="Calibri" panose="020F0502020204030204"/>
            <a:ea typeface="+mn-ea"/>
            <a:cs typeface="+mn-cs"/>
          </a:endParaRPr>
        </a:p>
      </dgm:t>
    </dgm:pt>
    <dgm:pt modelId="{073704B1-BC1A-4AB8-8DAA-7248AEC73F38}" type="parTrans" cxnId="{FD728DE1-CB6B-4B00-890D-3505F31F6513}">
      <dgm:prSet/>
      <dgm:spPr/>
      <dgm:t>
        <a:bodyPr/>
        <a:lstStyle/>
        <a:p>
          <a:endParaRPr lang="en-US" sz="1600"/>
        </a:p>
      </dgm:t>
    </dgm:pt>
    <dgm:pt modelId="{0895C3A2-F252-43B9-894A-32EFC1B76A51}" type="sibTrans" cxnId="{FD728DE1-CB6B-4B00-890D-3505F31F6513}">
      <dgm:prSet/>
      <dgm:spPr/>
      <dgm:t>
        <a:bodyPr/>
        <a:lstStyle/>
        <a:p>
          <a:endParaRPr lang="en-US" sz="1600"/>
        </a:p>
      </dgm:t>
    </dgm:pt>
    <dgm:pt modelId="{E72830EB-EEB7-4417-9388-0752A15081A4}" type="pres">
      <dgm:prSet presAssocID="{F1726BE3-4F22-4DE7-B6DB-939B1FCEFE97}" presName="Name0" presStyleCnt="0">
        <dgm:presLayoutVars>
          <dgm:chMax val="7"/>
          <dgm:chPref val="7"/>
          <dgm:dir/>
        </dgm:presLayoutVars>
      </dgm:prSet>
      <dgm:spPr/>
    </dgm:pt>
    <dgm:pt modelId="{F3E8CDD0-95AE-4355-97E2-F4DA0F1CFE37}" type="pres">
      <dgm:prSet presAssocID="{F1726BE3-4F22-4DE7-B6DB-939B1FCEFE97}" presName="Name1" presStyleCnt="0"/>
      <dgm:spPr/>
    </dgm:pt>
    <dgm:pt modelId="{EE1BB087-B2E7-4467-8326-31D688370DE9}" type="pres">
      <dgm:prSet presAssocID="{F1726BE3-4F22-4DE7-B6DB-939B1FCEFE97}" presName="cycle" presStyleCnt="0"/>
      <dgm:spPr/>
    </dgm:pt>
    <dgm:pt modelId="{0BB48246-9664-43CD-BBC3-E5F1370A7891}" type="pres">
      <dgm:prSet presAssocID="{F1726BE3-4F22-4DE7-B6DB-939B1FCEFE97}" presName="srcNode" presStyleLbl="node1" presStyleIdx="0" presStyleCnt="3"/>
      <dgm:spPr/>
    </dgm:pt>
    <dgm:pt modelId="{78D04233-C611-4C12-A4C3-95A9EDECA6EF}" type="pres">
      <dgm:prSet presAssocID="{F1726BE3-4F22-4DE7-B6DB-939B1FCEFE97}" presName="conn" presStyleLbl="parChTrans1D2" presStyleIdx="0" presStyleCnt="1"/>
      <dgm:spPr/>
    </dgm:pt>
    <dgm:pt modelId="{FA7500D6-94E2-4C43-8F4D-F8B8E0590DDB}" type="pres">
      <dgm:prSet presAssocID="{F1726BE3-4F22-4DE7-B6DB-939B1FCEFE97}" presName="extraNode" presStyleLbl="node1" presStyleIdx="0" presStyleCnt="3"/>
      <dgm:spPr/>
    </dgm:pt>
    <dgm:pt modelId="{7E0677F3-AD93-40BD-9792-642E2F616D9B}" type="pres">
      <dgm:prSet presAssocID="{F1726BE3-4F22-4DE7-B6DB-939B1FCEFE97}" presName="dstNode" presStyleLbl="node1" presStyleIdx="0" presStyleCnt="3"/>
      <dgm:spPr/>
    </dgm:pt>
    <dgm:pt modelId="{EC3CE93A-AAD0-4D77-83E4-1354B9E04FDE}" type="pres">
      <dgm:prSet presAssocID="{A6E9DFA2-6EFC-4BED-94A1-30B08A08766B}" presName="text_1" presStyleLbl="node1" presStyleIdx="0" presStyleCnt="3">
        <dgm:presLayoutVars>
          <dgm:bulletEnabled val="1"/>
        </dgm:presLayoutVars>
      </dgm:prSet>
      <dgm:spPr/>
    </dgm:pt>
    <dgm:pt modelId="{5D61C0FD-B054-43AC-9B63-C0B629E79543}" type="pres">
      <dgm:prSet presAssocID="{A6E9DFA2-6EFC-4BED-94A1-30B08A08766B}" presName="accent_1" presStyleCnt="0"/>
      <dgm:spPr/>
    </dgm:pt>
    <dgm:pt modelId="{9B30C8E3-8428-4A90-97A8-352737CBA9E2}" type="pres">
      <dgm:prSet presAssocID="{A6E9DFA2-6EFC-4BED-94A1-30B08A08766B}" presName="accentRepeatNode" presStyleLbl="solidFgAcc1" presStyleIdx="0" presStyleCnt="3"/>
      <dgm:spPr>
        <a:xfrm>
          <a:off x="47234" y="242890"/>
          <a:ext cx="809634" cy="809634"/>
        </a:xfrm>
        <a:prstGeom prst="ellipse">
          <a:avLst/>
        </a:prstGeom>
        <a:solidFill>
          <a:sysClr val="window" lastClr="FFFFFF">
            <a:hueOff val="0"/>
            <a:satOff val="0"/>
            <a:lumOff val="0"/>
            <a:alphaOff val="0"/>
          </a:sysClr>
        </a:solidFill>
        <a:ln w="25400" cap="flat" cmpd="sng" algn="ctr">
          <a:solidFill>
            <a:srgbClr val="CC0000">
              <a:hueOff val="0"/>
              <a:satOff val="0"/>
              <a:lumOff val="0"/>
              <a:alphaOff val="0"/>
            </a:srgbClr>
          </a:solidFill>
          <a:prstDash val="solid"/>
        </a:ln>
        <a:effectLst/>
      </dgm:spPr>
    </dgm:pt>
    <dgm:pt modelId="{710E5D16-EC17-424D-B0E9-10404A4F29BE}" type="pres">
      <dgm:prSet presAssocID="{F22E6AFE-E74E-4BC3-922E-9A74E194A827}" presName="text_2" presStyleLbl="node1" presStyleIdx="1" presStyleCnt="3">
        <dgm:presLayoutVars>
          <dgm:bulletEnabled val="1"/>
        </dgm:presLayoutVars>
      </dgm:prSet>
      <dgm:spPr/>
    </dgm:pt>
    <dgm:pt modelId="{2995DA65-83FF-4FC9-A510-AE4CF62C715C}" type="pres">
      <dgm:prSet presAssocID="{F22E6AFE-E74E-4BC3-922E-9A74E194A827}" presName="accent_2" presStyleCnt="0"/>
      <dgm:spPr/>
    </dgm:pt>
    <dgm:pt modelId="{B0866F8D-1A84-4323-8FB3-FAC2E47C9FF5}" type="pres">
      <dgm:prSet presAssocID="{F22E6AFE-E74E-4BC3-922E-9A74E194A827}" presName="accentRepeatNode" presStyleLbl="solidFgAcc1" presStyleIdx="1" presStyleCnt="3"/>
      <dgm:spPr>
        <a:xfrm>
          <a:off x="282676" y="1214451"/>
          <a:ext cx="809634" cy="809634"/>
        </a:xfrm>
        <a:prstGeom prst="ellipse">
          <a:avLst/>
        </a:prstGeom>
        <a:solidFill>
          <a:sysClr val="window" lastClr="FFFFFF">
            <a:hueOff val="0"/>
            <a:satOff val="0"/>
            <a:lumOff val="0"/>
            <a:alphaOff val="0"/>
          </a:sysClr>
        </a:solidFill>
        <a:ln w="25400" cap="flat" cmpd="sng" algn="ctr">
          <a:solidFill>
            <a:srgbClr val="CC0000">
              <a:hueOff val="0"/>
              <a:satOff val="0"/>
              <a:lumOff val="0"/>
              <a:alphaOff val="0"/>
            </a:srgbClr>
          </a:solidFill>
          <a:prstDash val="solid"/>
        </a:ln>
        <a:effectLst/>
      </dgm:spPr>
    </dgm:pt>
    <dgm:pt modelId="{9E1471C3-F41C-4550-B482-EFED6F8BE1CF}" type="pres">
      <dgm:prSet presAssocID="{C307A97A-6B42-41A8-B69B-021A485D1C56}" presName="text_3" presStyleLbl="node1" presStyleIdx="2" presStyleCnt="3">
        <dgm:presLayoutVars>
          <dgm:bulletEnabled val="1"/>
        </dgm:presLayoutVars>
      </dgm:prSet>
      <dgm:spPr/>
    </dgm:pt>
    <dgm:pt modelId="{66CCBF56-10D8-4422-80EF-692BB11FF8DD}" type="pres">
      <dgm:prSet presAssocID="{C307A97A-6B42-41A8-B69B-021A485D1C56}" presName="accent_3" presStyleCnt="0"/>
      <dgm:spPr/>
    </dgm:pt>
    <dgm:pt modelId="{B01A2281-E7B1-45FB-A2EF-ABCFBBA104A3}" type="pres">
      <dgm:prSet presAssocID="{C307A97A-6B42-41A8-B69B-021A485D1C56}" presName="accentRepeatNode" presStyleLbl="solidFgAcc1" presStyleIdx="2" presStyleCnt="3"/>
      <dgm:spPr>
        <a:xfrm>
          <a:off x="47234" y="2186013"/>
          <a:ext cx="809634" cy="809634"/>
        </a:xfrm>
        <a:prstGeom prst="ellipse">
          <a:avLst/>
        </a:prstGeom>
        <a:solidFill>
          <a:sysClr val="window" lastClr="FFFFFF">
            <a:hueOff val="0"/>
            <a:satOff val="0"/>
            <a:lumOff val="0"/>
            <a:alphaOff val="0"/>
          </a:sysClr>
        </a:solidFill>
        <a:ln w="25400" cap="flat" cmpd="sng" algn="ctr">
          <a:solidFill>
            <a:srgbClr val="CC0000">
              <a:hueOff val="0"/>
              <a:satOff val="0"/>
              <a:lumOff val="0"/>
              <a:alphaOff val="0"/>
            </a:srgbClr>
          </a:solidFill>
          <a:prstDash val="solid"/>
        </a:ln>
        <a:effectLst/>
      </dgm:spPr>
    </dgm:pt>
  </dgm:ptLst>
  <dgm:cxnLst>
    <dgm:cxn modelId="{43404910-C6FE-45D8-AA48-BE01EED8322D}" type="presOf" srcId="{4468473B-A1F0-4AC5-8FB4-431E2B5D0218}" destId="{78D04233-C611-4C12-A4C3-95A9EDECA6EF}" srcOrd="0" destOrd="0" presId="urn:microsoft.com/office/officeart/2008/layout/VerticalCurvedList"/>
    <dgm:cxn modelId="{66012B2B-B64D-43A7-A5A0-1B883447FAC2}" type="presOf" srcId="{F22E6AFE-E74E-4BC3-922E-9A74E194A827}" destId="{710E5D16-EC17-424D-B0E9-10404A4F29BE}" srcOrd="0" destOrd="0" presId="urn:microsoft.com/office/officeart/2008/layout/VerticalCurvedList"/>
    <dgm:cxn modelId="{88A5142C-9395-4178-9F32-785B7076C7BE}" type="presOf" srcId="{F1726BE3-4F22-4DE7-B6DB-939B1FCEFE97}" destId="{E72830EB-EEB7-4417-9388-0752A15081A4}" srcOrd="0" destOrd="0" presId="urn:microsoft.com/office/officeart/2008/layout/VerticalCurvedList"/>
    <dgm:cxn modelId="{013C226C-9A10-4A80-9B62-611537C4F088}" srcId="{F1726BE3-4F22-4DE7-B6DB-939B1FCEFE97}" destId="{F22E6AFE-E74E-4BC3-922E-9A74E194A827}" srcOrd="1" destOrd="0" parTransId="{D09D3E36-4833-441F-91EE-3301DA464C44}" sibTransId="{77057BC0-CE18-4387-9951-1D27C7FC0A58}"/>
    <dgm:cxn modelId="{848095A1-3919-4109-A402-3A582AF2249F}" srcId="{F1726BE3-4F22-4DE7-B6DB-939B1FCEFE97}" destId="{A6E9DFA2-6EFC-4BED-94A1-30B08A08766B}" srcOrd="0" destOrd="0" parTransId="{E751453F-3CF1-4597-A1D5-BEC9ED129A06}" sibTransId="{4468473B-A1F0-4AC5-8FB4-431E2B5D0218}"/>
    <dgm:cxn modelId="{D522AFB9-4C71-4350-81F4-944C9EE8EE62}" type="presOf" srcId="{A6E9DFA2-6EFC-4BED-94A1-30B08A08766B}" destId="{EC3CE93A-AAD0-4D77-83E4-1354B9E04FDE}" srcOrd="0" destOrd="0" presId="urn:microsoft.com/office/officeart/2008/layout/VerticalCurvedList"/>
    <dgm:cxn modelId="{690671BB-BA10-4523-89C3-EC00DAF0105B}" type="presOf" srcId="{C307A97A-6B42-41A8-B69B-021A485D1C56}" destId="{9E1471C3-F41C-4550-B482-EFED6F8BE1CF}" srcOrd="0" destOrd="0" presId="urn:microsoft.com/office/officeart/2008/layout/VerticalCurvedList"/>
    <dgm:cxn modelId="{FD728DE1-CB6B-4B00-890D-3505F31F6513}" srcId="{F1726BE3-4F22-4DE7-B6DB-939B1FCEFE97}" destId="{C307A97A-6B42-41A8-B69B-021A485D1C56}" srcOrd="2" destOrd="0" parTransId="{073704B1-BC1A-4AB8-8DAA-7248AEC73F38}" sibTransId="{0895C3A2-F252-43B9-894A-32EFC1B76A51}"/>
    <dgm:cxn modelId="{FD4AB038-C22A-4926-B16B-C28A4F82CA70}" type="presParOf" srcId="{E72830EB-EEB7-4417-9388-0752A15081A4}" destId="{F3E8CDD0-95AE-4355-97E2-F4DA0F1CFE37}" srcOrd="0" destOrd="0" presId="urn:microsoft.com/office/officeart/2008/layout/VerticalCurvedList"/>
    <dgm:cxn modelId="{F30995EA-AAF6-4ADB-A4BB-43D794A7403B}" type="presParOf" srcId="{F3E8CDD0-95AE-4355-97E2-F4DA0F1CFE37}" destId="{EE1BB087-B2E7-4467-8326-31D688370DE9}" srcOrd="0" destOrd="0" presId="urn:microsoft.com/office/officeart/2008/layout/VerticalCurvedList"/>
    <dgm:cxn modelId="{3880B119-9712-43AA-AEA4-356B96F36E80}" type="presParOf" srcId="{EE1BB087-B2E7-4467-8326-31D688370DE9}" destId="{0BB48246-9664-43CD-BBC3-E5F1370A7891}" srcOrd="0" destOrd="0" presId="urn:microsoft.com/office/officeart/2008/layout/VerticalCurvedList"/>
    <dgm:cxn modelId="{A12DC4DE-C231-4E40-B1E3-7F72DD0731A7}" type="presParOf" srcId="{EE1BB087-B2E7-4467-8326-31D688370DE9}" destId="{78D04233-C611-4C12-A4C3-95A9EDECA6EF}" srcOrd="1" destOrd="0" presId="urn:microsoft.com/office/officeart/2008/layout/VerticalCurvedList"/>
    <dgm:cxn modelId="{F0D916A4-669D-40EC-9570-C890C0753345}" type="presParOf" srcId="{EE1BB087-B2E7-4467-8326-31D688370DE9}" destId="{FA7500D6-94E2-4C43-8F4D-F8B8E0590DDB}" srcOrd="2" destOrd="0" presId="urn:microsoft.com/office/officeart/2008/layout/VerticalCurvedList"/>
    <dgm:cxn modelId="{C31C379A-1199-4FDD-A0A3-64D3B0AF3713}" type="presParOf" srcId="{EE1BB087-B2E7-4467-8326-31D688370DE9}" destId="{7E0677F3-AD93-40BD-9792-642E2F616D9B}" srcOrd="3" destOrd="0" presId="urn:microsoft.com/office/officeart/2008/layout/VerticalCurvedList"/>
    <dgm:cxn modelId="{56D55F26-775E-42A7-B22A-CC9E73F4F571}" type="presParOf" srcId="{F3E8CDD0-95AE-4355-97E2-F4DA0F1CFE37}" destId="{EC3CE93A-AAD0-4D77-83E4-1354B9E04FDE}" srcOrd="1" destOrd="0" presId="urn:microsoft.com/office/officeart/2008/layout/VerticalCurvedList"/>
    <dgm:cxn modelId="{01AF5C7D-38B0-4896-A761-90BCDAC09CD6}" type="presParOf" srcId="{F3E8CDD0-95AE-4355-97E2-F4DA0F1CFE37}" destId="{5D61C0FD-B054-43AC-9B63-C0B629E79543}" srcOrd="2" destOrd="0" presId="urn:microsoft.com/office/officeart/2008/layout/VerticalCurvedList"/>
    <dgm:cxn modelId="{342EDB8B-663E-44B2-85C4-8650C67A0135}" type="presParOf" srcId="{5D61C0FD-B054-43AC-9B63-C0B629E79543}" destId="{9B30C8E3-8428-4A90-97A8-352737CBA9E2}" srcOrd="0" destOrd="0" presId="urn:microsoft.com/office/officeart/2008/layout/VerticalCurvedList"/>
    <dgm:cxn modelId="{641123F6-13CE-42C5-9B88-B2B5943EAA5D}" type="presParOf" srcId="{F3E8CDD0-95AE-4355-97E2-F4DA0F1CFE37}" destId="{710E5D16-EC17-424D-B0E9-10404A4F29BE}" srcOrd="3" destOrd="0" presId="urn:microsoft.com/office/officeart/2008/layout/VerticalCurvedList"/>
    <dgm:cxn modelId="{CDDC4B2B-6F11-4BF9-BB83-DA41A9E461DA}" type="presParOf" srcId="{F3E8CDD0-95AE-4355-97E2-F4DA0F1CFE37}" destId="{2995DA65-83FF-4FC9-A510-AE4CF62C715C}" srcOrd="4" destOrd="0" presId="urn:microsoft.com/office/officeart/2008/layout/VerticalCurvedList"/>
    <dgm:cxn modelId="{A354A7A2-B0EC-432F-B1FC-8C0876EBC01A}" type="presParOf" srcId="{2995DA65-83FF-4FC9-A510-AE4CF62C715C}" destId="{B0866F8D-1A84-4323-8FB3-FAC2E47C9FF5}" srcOrd="0" destOrd="0" presId="urn:microsoft.com/office/officeart/2008/layout/VerticalCurvedList"/>
    <dgm:cxn modelId="{EBFAA8DB-AE2A-4BE0-9B80-93401AD99521}" type="presParOf" srcId="{F3E8CDD0-95AE-4355-97E2-F4DA0F1CFE37}" destId="{9E1471C3-F41C-4550-B482-EFED6F8BE1CF}" srcOrd="5" destOrd="0" presId="urn:microsoft.com/office/officeart/2008/layout/VerticalCurvedList"/>
    <dgm:cxn modelId="{F336F27E-4395-4F54-90FE-F0229F07E0B9}" type="presParOf" srcId="{F3E8CDD0-95AE-4355-97E2-F4DA0F1CFE37}" destId="{66CCBF56-10D8-4422-80EF-692BB11FF8DD}" srcOrd="6" destOrd="0" presId="urn:microsoft.com/office/officeart/2008/layout/VerticalCurvedList"/>
    <dgm:cxn modelId="{2A38A60E-AFFA-4F2C-8BC4-482431BDABD2}" type="presParOf" srcId="{66CCBF56-10D8-4422-80EF-692BB11FF8DD}" destId="{B01A2281-E7B1-45FB-A2EF-ABCFBBA104A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27157A-4D87-C547-8ACC-B7D2313406B9}"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pt-PT"/>
        </a:p>
      </dgm:t>
    </dgm:pt>
    <dgm:pt modelId="{2A38385B-7B86-314E-A503-6E5B584DEE87}">
      <dgm:prSet phldrT="[Texto]"/>
      <dgm:spPr>
        <a:solidFill>
          <a:srgbClr val="C51635"/>
        </a:solidFill>
      </dgm:spPr>
      <dgm:t>
        <a:bodyPr/>
        <a:lstStyle/>
        <a:p>
          <a:r>
            <a:rPr lang="pt-PT" dirty="0"/>
            <a:t>RCU</a:t>
          </a:r>
        </a:p>
      </dgm:t>
    </dgm:pt>
    <dgm:pt modelId="{4D7305E1-2243-C442-8575-01B745354362}" type="parTrans" cxnId="{27181AF4-2384-FE4C-99C4-A297ABD494B2}">
      <dgm:prSet/>
      <dgm:spPr/>
      <dgm:t>
        <a:bodyPr/>
        <a:lstStyle/>
        <a:p>
          <a:endParaRPr lang="pt-PT"/>
        </a:p>
      </dgm:t>
    </dgm:pt>
    <dgm:pt modelId="{B7AC62C4-9CBC-0042-8B21-1140F0CC64D9}" type="sibTrans" cxnId="{27181AF4-2384-FE4C-99C4-A297ABD494B2}">
      <dgm:prSet/>
      <dgm:spPr>
        <a:pattFill prst="openDmnd">
          <a:fgClr>
            <a:srgbClr val="C51635"/>
          </a:fgClr>
          <a:bgClr>
            <a:schemeClr val="bg1"/>
          </a:bgClr>
        </a:pattFill>
      </dgm:spPr>
      <dgm:t>
        <a:bodyPr/>
        <a:lstStyle/>
        <a:p>
          <a:endParaRPr lang="pt-PT"/>
        </a:p>
      </dgm:t>
    </dgm:pt>
    <dgm:pt modelId="{59A3D097-02F6-1641-9C3D-DBFAAAEF2080}">
      <dgm:prSet phldrT="[Texto]"/>
      <dgm:spPr>
        <a:solidFill>
          <a:srgbClr val="9CC7CD"/>
        </a:solidFill>
      </dgm:spPr>
      <dgm:t>
        <a:bodyPr/>
        <a:lstStyle/>
        <a:p>
          <a:r>
            <a:rPr lang="pt-PT" dirty="0"/>
            <a:t>Supressão virológica</a:t>
          </a:r>
        </a:p>
      </dgm:t>
    </dgm:pt>
    <dgm:pt modelId="{C61516B3-907D-D947-AE2E-0D0B01950070}" type="parTrans" cxnId="{0D8B6157-4B71-BC4A-BB58-5C19715DCDAF}">
      <dgm:prSet/>
      <dgm:spPr/>
      <dgm:t>
        <a:bodyPr/>
        <a:lstStyle/>
        <a:p>
          <a:endParaRPr lang="pt-PT"/>
        </a:p>
      </dgm:t>
    </dgm:pt>
    <dgm:pt modelId="{4B82A4D7-B96C-AF44-89CF-07349CC4A8A0}" type="sibTrans" cxnId="{0D8B6157-4B71-BC4A-BB58-5C19715DCDAF}">
      <dgm:prSet/>
      <dgm:spPr>
        <a:pattFill prst="pct60">
          <a:fgClr>
            <a:srgbClr val="C51635"/>
          </a:fgClr>
          <a:bgClr>
            <a:schemeClr val="bg1"/>
          </a:bgClr>
        </a:pattFill>
        <a:ln>
          <a:noFill/>
        </a:ln>
      </dgm:spPr>
      <dgm:t>
        <a:bodyPr/>
        <a:lstStyle/>
        <a:p>
          <a:endParaRPr lang="pt-PT"/>
        </a:p>
      </dgm:t>
    </dgm:pt>
    <dgm:pt modelId="{9FB7C1CD-D7FB-484C-93CD-E0A6547FC2F9}">
      <dgm:prSet phldrT="[Texto]"/>
      <dgm:spPr>
        <a:solidFill>
          <a:srgbClr val="9CC7CD"/>
        </a:solidFill>
      </dgm:spPr>
      <dgm:t>
        <a:bodyPr/>
        <a:lstStyle/>
        <a:p>
          <a:r>
            <a:rPr lang="pt-PT" dirty="0"/>
            <a:t>Adesão</a:t>
          </a:r>
        </a:p>
      </dgm:t>
    </dgm:pt>
    <dgm:pt modelId="{5C50814F-3A63-BB48-BE85-EE39B81727E4}" type="parTrans" cxnId="{464D385A-529B-4D4F-9E23-608F21F6CA87}">
      <dgm:prSet/>
      <dgm:spPr/>
      <dgm:t>
        <a:bodyPr/>
        <a:lstStyle/>
        <a:p>
          <a:endParaRPr lang="pt-PT"/>
        </a:p>
      </dgm:t>
    </dgm:pt>
    <dgm:pt modelId="{3FAADCCA-5D24-564B-86E4-054F687F73BA}" type="sibTrans" cxnId="{464D385A-529B-4D4F-9E23-608F21F6CA87}">
      <dgm:prSet/>
      <dgm:spPr>
        <a:solidFill>
          <a:srgbClr val="C51635"/>
        </a:solidFill>
      </dgm:spPr>
      <dgm:t>
        <a:bodyPr/>
        <a:lstStyle/>
        <a:p>
          <a:endParaRPr lang="pt-PT"/>
        </a:p>
      </dgm:t>
    </dgm:pt>
    <dgm:pt modelId="{6BE34204-031C-9442-977C-DAE7ACB97605}" type="pres">
      <dgm:prSet presAssocID="{DD27157A-4D87-C547-8ACC-B7D2313406B9}" presName="Name0" presStyleCnt="0">
        <dgm:presLayoutVars>
          <dgm:dir/>
          <dgm:resizeHandles val="exact"/>
        </dgm:presLayoutVars>
      </dgm:prSet>
      <dgm:spPr/>
    </dgm:pt>
    <dgm:pt modelId="{E64A3EDA-0D81-A248-B529-01468359CF8F}" type="pres">
      <dgm:prSet presAssocID="{2A38385B-7B86-314E-A503-6E5B584DEE87}" presName="node" presStyleLbl="node1" presStyleIdx="0" presStyleCnt="3">
        <dgm:presLayoutVars>
          <dgm:bulletEnabled val="1"/>
        </dgm:presLayoutVars>
      </dgm:prSet>
      <dgm:spPr/>
    </dgm:pt>
    <dgm:pt modelId="{425D1093-879E-884A-B7FC-236F8A5F35C9}" type="pres">
      <dgm:prSet presAssocID="{B7AC62C4-9CBC-0042-8B21-1140F0CC64D9}" presName="sibTrans" presStyleLbl="sibTrans2D1" presStyleIdx="0" presStyleCnt="3" custAng="10830526"/>
      <dgm:spPr>
        <a:prstGeom prst="leftArrow">
          <a:avLst/>
        </a:prstGeom>
      </dgm:spPr>
    </dgm:pt>
    <dgm:pt modelId="{6C7FA5F4-03AC-8D4F-9F6F-63203E9CE5F5}" type="pres">
      <dgm:prSet presAssocID="{B7AC62C4-9CBC-0042-8B21-1140F0CC64D9}" presName="connectorText" presStyleLbl="sibTrans2D1" presStyleIdx="0" presStyleCnt="3"/>
      <dgm:spPr/>
    </dgm:pt>
    <dgm:pt modelId="{5BB07F09-79A1-6941-9232-68EA251576E0}" type="pres">
      <dgm:prSet presAssocID="{59A3D097-02F6-1641-9C3D-DBFAAAEF2080}" presName="node" presStyleLbl="node1" presStyleIdx="1" presStyleCnt="3">
        <dgm:presLayoutVars>
          <dgm:bulletEnabled val="1"/>
        </dgm:presLayoutVars>
      </dgm:prSet>
      <dgm:spPr/>
    </dgm:pt>
    <dgm:pt modelId="{99C349B2-8D04-F44C-A6E0-36B92AAE103A}" type="pres">
      <dgm:prSet presAssocID="{4B82A4D7-B96C-AF44-89CF-07349CC4A8A0}" presName="sibTrans" presStyleLbl="sibTrans2D1" presStyleIdx="1" presStyleCnt="3" custAng="10800000"/>
      <dgm:spPr>
        <a:prstGeom prst="stripedRightArrow">
          <a:avLst/>
        </a:prstGeom>
      </dgm:spPr>
    </dgm:pt>
    <dgm:pt modelId="{79BD3A12-4960-C84E-8848-8C868F5D9F1D}" type="pres">
      <dgm:prSet presAssocID="{4B82A4D7-B96C-AF44-89CF-07349CC4A8A0}" presName="connectorText" presStyleLbl="sibTrans2D1" presStyleIdx="1" presStyleCnt="3"/>
      <dgm:spPr/>
    </dgm:pt>
    <dgm:pt modelId="{9993D629-9D64-4249-997A-95F8B78816BB}" type="pres">
      <dgm:prSet presAssocID="{9FB7C1CD-D7FB-484C-93CD-E0A6547FC2F9}" presName="node" presStyleLbl="node1" presStyleIdx="2" presStyleCnt="3">
        <dgm:presLayoutVars>
          <dgm:bulletEnabled val="1"/>
        </dgm:presLayoutVars>
      </dgm:prSet>
      <dgm:spPr/>
    </dgm:pt>
    <dgm:pt modelId="{2D32E321-E1E3-6749-AA80-EDD31F867143}" type="pres">
      <dgm:prSet presAssocID="{3FAADCCA-5D24-564B-86E4-054F687F73BA}" presName="sibTrans" presStyleLbl="sibTrans2D1" presStyleIdx="2" presStyleCnt="3"/>
      <dgm:spPr>
        <a:prstGeom prst="leftArrow">
          <a:avLst/>
        </a:prstGeom>
      </dgm:spPr>
    </dgm:pt>
    <dgm:pt modelId="{1283B4EF-0389-2740-A5F8-4038D2222905}" type="pres">
      <dgm:prSet presAssocID="{3FAADCCA-5D24-564B-86E4-054F687F73BA}" presName="connectorText" presStyleLbl="sibTrans2D1" presStyleIdx="2" presStyleCnt="3"/>
      <dgm:spPr/>
    </dgm:pt>
  </dgm:ptLst>
  <dgm:cxnLst>
    <dgm:cxn modelId="{0B102D06-FF54-0E4F-8329-437FD04D1589}" type="presOf" srcId="{DD27157A-4D87-C547-8ACC-B7D2313406B9}" destId="{6BE34204-031C-9442-977C-DAE7ACB97605}" srcOrd="0" destOrd="0" presId="urn:microsoft.com/office/officeart/2005/8/layout/cycle7"/>
    <dgm:cxn modelId="{61570318-9682-CC4F-ACCC-021098556628}" type="presOf" srcId="{4B82A4D7-B96C-AF44-89CF-07349CC4A8A0}" destId="{99C349B2-8D04-F44C-A6E0-36B92AAE103A}" srcOrd="0" destOrd="0" presId="urn:microsoft.com/office/officeart/2005/8/layout/cycle7"/>
    <dgm:cxn modelId="{06AE1F33-1EE9-1E4B-BA87-D80D5BC3385A}" type="presOf" srcId="{9FB7C1CD-D7FB-484C-93CD-E0A6547FC2F9}" destId="{9993D629-9D64-4249-997A-95F8B78816BB}" srcOrd="0" destOrd="0" presId="urn:microsoft.com/office/officeart/2005/8/layout/cycle7"/>
    <dgm:cxn modelId="{B91F8C5B-C8F9-1145-9AC2-8859F52103A7}" type="presOf" srcId="{3FAADCCA-5D24-564B-86E4-054F687F73BA}" destId="{2D32E321-E1E3-6749-AA80-EDD31F867143}" srcOrd="0" destOrd="0" presId="urn:microsoft.com/office/officeart/2005/8/layout/cycle7"/>
    <dgm:cxn modelId="{0D8B6157-4B71-BC4A-BB58-5C19715DCDAF}" srcId="{DD27157A-4D87-C547-8ACC-B7D2313406B9}" destId="{59A3D097-02F6-1641-9C3D-DBFAAAEF2080}" srcOrd="1" destOrd="0" parTransId="{C61516B3-907D-D947-AE2E-0D0B01950070}" sibTransId="{4B82A4D7-B96C-AF44-89CF-07349CC4A8A0}"/>
    <dgm:cxn modelId="{464D385A-529B-4D4F-9E23-608F21F6CA87}" srcId="{DD27157A-4D87-C547-8ACC-B7D2313406B9}" destId="{9FB7C1CD-D7FB-484C-93CD-E0A6547FC2F9}" srcOrd="2" destOrd="0" parTransId="{5C50814F-3A63-BB48-BE85-EE39B81727E4}" sibTransId="{3FAADCCA-5D24-564B-86E4-054F687F73BA}"/>
    <dgm:cxn modelId="{E9356AA1-7521-B74B-AE5E-01BB0C4C754D}" type="presOf" srcId="{4B82A4D7-B96C-AF44-89CF-07349CC4A8A0}" destId="{79BD3A12-4960-C84E-8848-8C868F5D9F1D}" srcOrd="1" destOrd="0" presId="urn:microsoft.com/office/officeart/2005/8/layout/cycle7"/>
    <dgm:cxn modelId="{4BD1EBB9-87C9-9649-940D-1C5BEA45D21C}" type="presOf" srcId="{B7AC62C4-9CBC-0042-8B21-1140F0CC64D9}" destId="{6C7FA5F4-03AC-8D4F-9F6F-63203E9CE5F5}" srcOrd="1" destOrd="0" presId="urn:microsoft.com/office/officeart/2005/8/layout/cycle7"/>
    <dgm:cxn modelId="{74A9C9DD-A329-A549-BC1F-14AF841FD15E}" type="presOf" srcId="{2A38385B-7B86-314E-A503-6E5B584DEE87}" destId="{E64A3EDA-0D81-A248-B529-01468359CF8F}" srcOrd="0" destOrd="0" presId="urn:microsoft.com/office/officeart/2005/8/layout/cycle7"/>
    <dgm:cxn modelId="{B34FA0DF-CD28-8540-A40F-93C13ADB3FE6}" type="presOf" srcId="{3FAADCCA-5D24-564B-86E4-054F687F73BA}" destId="{1283B4EF-0389-2740-A5F8-4038D2222905}" srcOrd="1" destOrd="0" presId="urn:microsoft.com/office/officeart/2005/8/layout/cycle7"/>
    <dgm:cxn modelId="{30CF79E6-A08B-D545-B710-889E2E9CEFCD}" type="presOf" srcId="{59A3D097-02F6-1641-9C3D-DBFAAAEF2080}" destId="{5BB07F09-79A1-6941-9232-68EA251576E0}" srcOrd="0" destOrd="0" presId="urn:microsoft.com/office/officeart/2005/8/layout/cycle7"/>
    <dgm:cxn modelId="{4FB271EE-8457-9543-8F41-88E7897C28FF}" type="presOf" srcId="{B7AC62C4-9CBC-0042-8B21-1140F0CC64D9}" destId="{425D1093-879E-884A-B7FC-236F8A5F35C9}" srcOrd="0" destOrd="0" presId="urn:microsoft.com/office/officeart/2005/8/layout/cycle7"/>
    <dgm:cxn modelId="{27181AF4-2384-FE4C-99C4-A297ABD494B2}" srcId="{DD27157A-4D87-C547-8ACC-B7D2313406B9}" destId="{2A38385B-7B86-314E-A503-6E5B584DEE87}" srcOrd="0" destOrd="0" parTransId="{4D7305E1-2243-C442-8575-01B745354362}" sibTransId="{B7AC62C4-9CBC-0042-8B21-1140F0CC64D9}"/>
    <dgm:cxn modelId="{5EC60731-C30C-A741-A6E7-CBDBD2DC8CAF}" type="presParOf" srcId="{6BE34204-031C-9442-977C-DAE7ACB97605}" destId="{E64A3EDA-0D81-A248-B529-01468359CF8F}" srcOrd="0" destOrd="0" presId="urn:microsoft.com/office/officeart/2005/8/layout/cycle7"/>
    <dgm:cxn modelId="{5FA5548E-84FF-FC4B-BB24-2F33ECEDB19D}" type="presParOf" srcId="{6BE34204-031C-9442-977C-DAE7ACB97605}" destId="{425D1093-879E-884A-B7FC-236F8A5F35C9}" srcOrd="1" destOrd="0" presId="urn:microsoft.com/office/officeart/2005/8/layout/cycle7"/>
    <dgm:cxn modelId="{16894835-38E1-744E-BD84-1EDEE6663E85}" type="presParOf" srcId="{425D1093-879E-884A-B7FC-236F8A5F35C9}" destId="{6C7FA5F4-03AC-8D4F-9F6F-63203E9CE5F5}" srcOrd="0" destOrd="0" presId="urn:microsoft.com/office/officeart/2005/8/layout/cycle7"/>
    <dgm:cxn modelId="{02F3D554-77D8-7046-B38D-5B321182444E}" type="presParOf" srcId="{6BE34204-031C-9442-977C-DAE7ACB97605}" destId="{5BB07F09-79A1-6941-9232-68EA251576E0}" srcOrd="2" destOrd="0" presId="urn:microsoft.com/office/officeart/2005/8/layout/cycle7"/>
    <dgm:cxn modelId="{9F1CA236-0589-AE42-AB59-FCF90ED450BF}" type="presParOf" srcId="{6BE34204-031C-9442-977C-DAE7ACB97605}" destId="{99C349B2-8D04-F44C-A6E0-36B92AAE103A}" srcOrd="3" destOrd="0" presId="urn:microsoft.com/office/officeart/2005/8/layout/cycle7"/>
    <dgm:cxn modelId="{969AB606-D2A6-EF41-AB29-CCACC05B1830}" type="presParOf" srcId="{99C349B2-8D04-F44C-A6E0-36B92AAE103A}" destId="{79BD3A12-4960-C84E-8848-8C868F5D9F1D}" srcOrd="0" destOrd="0" presId="urn:microsoft.com/office/officeart/2005/8/layout/cycle7"/>
    <dgm:cxn modelId="{1B715723-1DD7-034F-BFE6-37EA9AFB21E9}" type="presParOf" srcId="{6BE34204-031C-9442-977C-DAE7ACB97605}" destId="{9993D629-9D64-4249-997A-95F8B78816BB}" srcOrd="4" destOrd="0" presId="urn:microsoft.com/office/officeart/2005/8/layout/cycle7"/>
    <dgm:cxn modelId="{F4836D18-78CC-2B4D-99A5-023D5632A89B}" type="presParOf" srcId="{6BE34204-031C-9442-977C-DAE7ACB97605}" destId="{2D32E321-E1E3-6749-AA80-EDD31F867143}" srcOrd="5" destOrd="0" presId="urn:microsoft.com/office/officeart/2005/8/layout/cycle7"/>
    <dgm:cxn modelId="{66EBEE0E-938D-7D46-AEE6-F12909B25F65}" type="presParOf" srcId="{2D32E321-E1E3-6749-AA80-EDD31F867143}" destId="{1283B4EF-0389-2740-A5F8-4038D222290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27157A-4D87-C547-8ACC-B7D2313406B9}"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pt-PT"/>
        </a:p>
      </dgm:t>
    </dgm:pt>
    <dgm:pt modelId="{2A38385B-7B86-314E-A503-6E5B584DEE87}">
      <dgm:prSet phldrT="[Texto]"/>
      <dgm:spPr>
        <a:solidFill>
          <a:srgbClr val="C51635"/>
        </a:solidFill>
      </dgm:spPr>
      <dgm:t>
        <a:bodyPr/>
        <a:lstStyle/>
        <a:p>
          <a:r>
            <a:rPr lang="pt-PT" dirty="0"/>
            <a:t>RCU</a:t>
          </a:r>
        </a:p>
      </dgm:t>
    </dgm:pt>
    <dgm:pt modelId="{4D7305E1-2243-C442-8575-01B745354362}" type="parTrans" cxnId="{27181AF4-2384-FE4C-99C4-A297ABD494B2}">
      <dgm:prSet/>
      <dgm:spPr/>
      <dgm:t>
        <a:bodyPr/>
        <a:lstStyle/>
        <a:p>
          <a:endParaRPr lang="pt-PT"/>
        </a:p>
      </dgm:t>
    </dgm:pt>
    <dgm:pt modelId="{B7AC62C4-9CBC-0042-8B21-1140F0CC64D9}" type="sibTrans" cxnId="{27181AF4-2384-FE4C-99C4-A297ABD494B2}">
      <dgm:prSet/>
      <dgm:spPr>
        <a:pattFill prst="openDmnd">
          <a:fgClr>
            <a:srgbClr val="C51635"/>
          </a:fgClr>
          <a:bgClr>
            <a:schemeClr val="bg1"/>
          </a:bgClr>
        </a:pattFill>
      </dgm:spPr>
      <dgm:t>
        <a:bodyPr/>
        <a:lstStyle/>
        <a:p>
          <a:endParaRPr lang="pt-PT"/>
        </a:p>
      </dgm:t>
    </dgm:pt>
    <dgm:pt modelId="{59A3D097-02F6-1641-9C3D-DBFAAAEF2080}">
      <dgm:prSet phldrT="[Texto]"/>
      <dgm:spPr>
        <a:solidFill>
          <a:srgbClr val="9CC7CD"/>
        </a:solidFill>
      </dgm:spPr>
      <dgm:t>
        <a:bodyPr/>
        <a:lstStyle/>
        <a:p>
          <a:r>
            <a:rPr lang="pt-PT" dirty="0"/>
            <a:t>Supressão virológica</a:t>
          </a:r>
        </a:p>
      </dgm:t>
    </dgm:pt>
    <dgm:pt modelId="{C61516B3-907D-D947-AE2E-0D0B01950070}" type="parTrans" cxnId="{0D8B6157-4B71-BC4A-BB58-5C19715DCDAF}">
      <dgm:prSet/>
      <dgm:spPr/>
      <dgm:t>
        <a:bodyPr/>
        <a:lstStyle/>
        <a:p>
          <a:endParaRPr lang="pt-PT"/>
        </a:p>
      </dgm:t>
    </dgm:pt>
    <dgm:pt modelId="{4B82A4D7-B96C-AF44-89CF-07349CC4A8A0}" type="sibTrans" cxnId="{0D8B6157-4B71-BC4A-BB58-5C19715DCDAF}">
      <dgm:prSet/>
      <dgm:spPr>
        <a:pattFill prst="pct60">
          <a:fgClr>
            <a:srgbClr val="C51635"/>
          </a:fgClr>
          <a:bgClr>
            <a:schemeClr val="bg1"/>
          </a:bgClr>
        </a:pattFill>
        <a:ln>
          <a:noFill/>
        </a:ln>
      </dgm:spPr>
      <dgm:t>
        <a:bodyPr/>
        <a:lstStyle/>
        <a:p>
          <a:endParaRPr lang="pt-PT"/>
        </a:p>
      </dgm:t>
    </dgm:pt>
    <dgm:pt modelId="{9FB7C1CD-D7FB-484C-93CD-E0A6547FC2F9}">
      <dgm:prSet phldrT="[Texto]"/>
      <dgm:spPr>
        <a:solidFill>
          <a:srgbClr val="9CC7CD"/>
        </a:solidFill>
      </dgm:spPr>
      <dgm:t>
        <a:bodyPr/>
        <a:lstStyle/>
        <a:p>
          <a:r>
            <a:rPr lang="pt-PT" dirty="0"/>
            <a:t>Adesão</a:t>
          </a:r>
        </a:p>
      </dgm:t>
    </dgm:pt>
    <dgm:pt modelId="{5C50814F-3A63-BB48-BE85-EE39B81727E4}" type="parTrans" cxnId="{464D385A-529B-4D4F-9E23-608F21F6CA87}">
      <dgm:prSet/>
      <dgm:spPr/>
      <dgm:t>
        <a:bodyPr/>
        <a:lstStyle/>
        <a:p>
          <a:endParaRPr lang="pt-PT"/>
        </a:p>
      </dgm:t>
    </dgm:pt>
    <dgm:pt modelId="{3FAADCCA-5D24-564B-86E4-054F687F73BA}" type="sibTrans" cxnId="{464D385A-529B-4D4F-9E23-608F21F6CA87}">
      <dgm:prSet/>
      <dgm:spPr>
        <a:solidFill>
          <a:srgbClr val="C51635"/>
        </a:solidFill>
      </dgm:spPr>
      <dgm:t>
        <a:bodyPr/>
        <a:lstStyle/>
        <a:p>
          <a:endParaRPr lang="pt-PT"/>
        </a:p>
      </dgm:t>
    </dgm:pt>
    <dgm:pt modelId="{6BE34204-031C-9442-977C-DAE7ACB97605}" type="pres">
      <dgm:prSet presAssocID="{DD27157A-4D87-C547-8ACC-B7D2313406B9}" presName="Name0" presStyleCnt="0">
        <dgm:presLayoutVars>
          <dgm:dir/>
          <dgm:resizeHandles val="exact"/>
        </dgm:presLayoutVars>
      </dgm:prSet>
      <dgm:spPr/>
    </dgm:pt>
    <dgm:pt modelId="{E64A3EDA-0D81-A248-B529-01468359CF8F}" type="pres">
      <dgm:prSet presAssocID="{2A38385B-7B86-314E-A503-6E5B584DEE87}" presName="node" presStyleLbl="node1" presStyleIdx="0" presStyleCnt="3">
        <dgm:presLayoutVars>
          <dgm:bulletEnabled val="1"/>
        </dgm:presLayoutVars>
      </dgm:prSet>
      <dgm:spPr/>
    </dgm:pt>
    <dgm:pt modelId="{425D1093-879E-884A-B7FC-236F8A5F35C9}" type="pres">
      <dgm:prSet presAssocID="{B7AC62C4-9CBC-0042-8B21-1140F0CC64D9}" presName="sibTrans" presStyleLbl="sibTrans2D1" presStyleIdx="0" presStyleCnt="3" custAng="10830526"/>
      <dgm:spPr>
        <a:prstGeom prst="leftArrow">
          <a:avLst/>
        </a:prstGeom>
      </dgm:spPr>
    </dgm:pt>
    <dgm:pt modelId="{6C7FA5F4-03AC-8D4F-9F6F-63203E9CE5F5}" type="pres">
      <dgm:prSet presAssocID="{B7AC62C4-9CBC-0042-8B21-1140F0CC64D9}" presName="connectorText" presStyleLbl="sibTrans2D1" presStyleIdx="0" presStyleCnt="3"/>
      <dgm:spPr/>
    </dgm:pt>
    <dgm:pt modelId="{5BB07F09-79A1-6941-9232-68EA251576E0}" type="pres">
      <dgm:prSet presAssocID="{59A3D097-02F6-1641-9C3D-DBFAAAEF2080}" presName="node" presStyleLbl="node1" presStyleIdx="1" presStyleCnt="3">
        <dgm:presLayoutVars>
          <dgm:bulletEnabled val="1"/>
        </dgm:presLayoutVars>
      </dgm:prSet>
      <dgm:spPr/>
    </dgm:pt>
    <dgm:pt modelId="{99C349B2-8D04-F44C-A6E0-36B92AAE103A}" type="pres">
      <dgm:prSet presAssocID="{4B82A4D7-B96C-AF44-89CF-07349CC4A8A0}" presName="sibTrans" presStyleLbl="sibTrans2D1" presStyleIdx="1" presStyleCnt="3" custAng="10800000"/>
      <dgm:spPr>
        <a:prstGeom prst="stripedRightArrow">
          <a:avLst/>
        </a:prstGeom>
      </dgm:spPr>
    </dgm:pt>
    <dgm:pt modelId="{79BD3A12-4960-C84E-8848-8C868F5D9F1D}" type="pres">
      <dgm:prSet presAssocID="{4B82A4D7-B96C-AF44-89CF-07349CC4A8A0}" presName="connectorText" presStyleLbl="sibTrans2D1" presStyleIdx="1" presStyleCnt="3"/>
      <dgm:spPr/>
    </dgm:pt>
    <dgm:pt modelId="{9993D629-9D64-4249-997A-95F8B78816BB}" type="pres">
      <dgm:prSet presAssocID="{9FB7C1CD-D7FB-484C-93CD-E0A6547FC2F9}" presName="node" presStyleLbl="node1" presStyleIdx="2" presStyleCnt="3">
        <dgm:presLayoutVars>
          <dgm:bulletEnabled val="1"/>
        </dgm:presLayoutVars>
      </dgm:prSet>
      <dgm:spPr/>
    </dgm:pt>
    <dgm:pt modelId="{2D32E321-E1E3-6749-AA80-EDD31F867143}" type="pres">
      <dgm:prSet presAssocID="{3FAADCCA-5D24-564B-86E4-054F687F73BA}" presName="sibTrans" presStyleLbl="sibTrans2D1" presStyleIdx="2" presStyleCnt="3"/>
      <dgm:spPr>
        <a:prstGeom prst="leftArrow">
          <a:avLst/>
        </a:prstGeom>
      </dgm:spPr>
    </dgm:pt>
    <dgm:pt modelId="{1283B4EF-0389-2740-A5F8-4038D2222905}" type="pres">
      <dgm:prSet presAssocID="{3FAADCCA-5D24-564B-86E4-054F687F73BA}" presName="connectorText" presStyleLbl="sibTrans2D1" presStyleIdx="2" presStyleCnt="3"/>
      <dgm:spPr/>
    </dgm:pt>
  </dgm:ptLst>
  <dgm:cxnLst>
    <dgm:cxn modelId="{0B102D06-FF54-0E4F-8329-437FD04D1589}" type="presOf" srcId="{DD27157A-4D87-C547-8ACC-B7D2313406B9}" destId="{6BE34204-031C-9442-977C-DAE7ACB97605}" srcOrd="0" destOrd="0" presId="urn:microsoft.com/office/officeart/2005/8/layout/cycle7"/>
    <dgm:cxn modelId="{61570318-9682-CC4F-ACCC-021098556628}" type="presOf" srcId="{4B82A4D7-B96C-AF44-89CF-07349CC4A8A0}" destId="{99C349B2-8D04-F44C-A6E0-36B92AAE103A}" srcOrd="0" destOrd="0" presId="urn:microsoft.com/office/officeart/2005/8/layout/cycle7"/>
    <dgm:cxn modelId="{06AE1F33-1EE9-1E4B-BA87-D80D5BC3385A}" type="presOf" srcId="{9FB7C1CD-D7FB-484C-93CD-E0A6547FC2F9}" destId="{9993D629-9D64-4249-997A-95F8B78816BB}" srcOrd="0" destOrd="0" presId="urn:microsoft.com/office/officeart/2005/8/layout/cycle7"/>
    <dgm:cxn modelId="{B91F8C5B-C8F9-1145-9AC2-8859F52103A7}" type="presOf" srcId="{3FAADCCA-5D24-564B-86E4-054F687F73BA}" destId="{2D32E321-E1E3-6749-AA80-EDD31F867143}" srcOrd="0" destOrd="0" presId="urn:microsoft.com/office/officeart/2005/8/layout/cycle7"/>
    <dgm:cxn modelId="{0D8B6157-4B71-BC4A-BB58-5C19715DCDAF}" srcId="{DD27157A-4D87-C547-8ACC-B7D2313406B9}" destId="{59A3D097-02F6-1641-9C3D-DBFAAAEF2080}" srcOrd="1" destOrd="0" parTransId="{C61516B3-907D-D947-AE2E-0D0B01950070}" sibTransId="{4B82A4D7-B96C-AF44-89CF-07349CC4A8A0}"/>
    <dgm:cxn modelId="{464D385A-529B-4D4F-9E23-608F21F6CA87}" srcId="{DD27157A-4D87-C547-8ACC-B7D2313406B9}" destId="{9FB7C1CD-D7FB-484C-93CD-E0A6547FC2F9}" srcOrd="2" destOrd="0" parTransId="{5C50814F-3A63-BB48-BE85-EE39B81727E4}" sibTransId="{3FAADCCA-5D24-564B-86E4-054F687F73BA}"/>
    <dgm:cxn modelId="{E9356AA1-7521-B74B-AE5E-01BB0C4C754D}" type="presOf" srcId="{4B82A4D7-B96C-AF44-89CF-07349CC4A8A0}" destId="{79BD3A12-4960-C84E-8848-8C868F5D9F1D}" srcOrd="1" destOrd="0" presId="urn:microsoft.com/office/officeart/2005/8/layout/cycle7"/>
    <dgm:cxn modelId="{4BD1EBB9-87C9-9649-940D-1C5BEA45D21C}" type="presOf" srcId="{B7AC62C4-9CBC-0042-8B21-1140F0CC64D9}" destId="{6C7FA5F4-03AC-8D4F-9F6F-63203E9CE5F5}" srcOrd="1" destOrd="0" presId="urn:microsoft.com/office/officeart/2005/8/layout/cycle7"/>
    <dgm:cxn modelId="{74A9C9DD-A329-A549-BC1F-14AF841FD15E}" type="presOf" srcId="{2A38385B-7B86-314E-A503-6E5B584DEE87}" destId="{E64A3EDA-0D81-A248-B529-01468359CF8F}" srcOrd="0" destOrd="0" presId="urn:microsoft.com/office/officeart/2005/8/layout/cycle7"/>
    <dgm:cxn modelId="{B34FA0DF-CD28-8540-A40F-93C13ADB3FE6}" type="presOf" srcId="{3FAADCCA-5D24-564B-86E4-054F687F73BA}" destId="{1283B4EF-0389-2740-A5F8-4038D2222905}" srcOrd="1" destOrd="0" presId="urn:microsoft.com/office/officeart/2005/8/layout/cycle7"/>
    <dgm:cxn modelId="{30CF79E6-A08B-D545-B710-889E2E9CEFCD}" type="presOf" srcId="{59A3D097-02F6-1641-9C3D-DBFAAAEF2080}" destId="{5BB07F09-79A1-6941-9232-68EA251576E0}" srcOrd="0" destOrd="0" presId="urn:microsoft.com/office/officeart/2005/8/layout/cycle7"/>
    <dgm:cxn modelId="{4FB271EE-8457-9543-8F41-88E7897C28FF}" type="presOf" srcId="{B7AC62C4-9CBC-0042-8B21-1140F0CC64D9}" destId="{425D1093-879E-884A-B7FC-236F8A5F35C9}" srcOrd="0" destOrd="0" presId="urn:microsoft.com/office/officeart/2005/8/layout/cycle7"/>
    <dgm:cxn modelId="{27181AF4-2384-FE4C-99C4-A297ABD494B2}" srcId="{DD27157A-4D87-C547-8ACC-B7D2313406B9}" destId="{2A38385B-7B86-314E-A503-6E5B584DEE87}" srcOrd="0" destOrd="0" parTransId="{4D7305E1-2243-C442-8575-01B745354362}" sibTransId="{B7AC62C4-9CBC-0042-8B21-1140F0CC64D9}"/>
    <dgm:cxn modelId="{5EC60731-C30C-A741-A6E7-CBDBD2DC8CAF}" type="presParOf" srcId="{6BE34204-031C-9442-977C-DAE7ACB97605}" destId="{E64A3EDA-0D81-A248-B529-01468359CF8F}" srcOrd="0" destOrd="0" presId="urn:microsoft.com/office/officeart/2005/8/layout/cycle7"/>
    <dgm:cxn modelId="{5FA5548E-84FF-FC4B-BB24-2F33ECEDB19D}" type="presParOf" srcId="{6BE34204-031C-9442-977C-DAE7ACB97605}" destId="{425D1093-879E-884A-B7FC-236F8A5F35C9}" srcOrd="1" destOrd="0" presId="urn:microsoft.com/office/officeart/2005/8/layout/cycle7"/>
    <dgm:cxn modelId="{16894835-38E1-744E-BD84-1EDEE6663E85}" type="presParOf" srcId="{425D1093-879E-884A-B7FC-236F8A5F35C9}" destId="{6C7FA5F4-03AC-8D4F-9F6F-63203E9CE5F5}" srcOrd="0" destOrd="0" presId="urn:microsoft.com/office/officeart/2005/8/layout/cycle7"/>
    <dgm:cxn modelId="{02F3D554-77D8-7046-B38D-5B321182444E}" type="presParOf" srcId="{6BE34204-031C-9442-977C-DAE7ACB97605}" destId="{5BB07F09-79A1-6941-9232-68EA251576E0}" srcOrd="2" destOrd="0" presId="urn:microsoft.com/office/officeart/2005/8/layout/cycle7"/>
    <dgm:cxn modelId="{9F1CA236-0589-AE42-AB59-FCF90ED450BF}" type="presParOf" srcId="{6BE34204-031C-9442-977C-DAE7ACB97605}" destId="{99C349B2-8D04-F44C-A6E0-36B92AAE103A}" srcOrd="3" destOrd="0" presId="urn:microsoft.com/office/officeart/2005/8/layout/cycle7"/>
    <dgm:cxn modelId="{969AB606-D2A6-EF41-AB29-CCACC05B1830}" type="presParOf" srcId="{99C349B2-8D04-F44C-A6E0-36B92AAE103A}" destId="{79BD3A12-4960-C84E-8848-8C868F5D9F1D}" srcOrd="0" destOrd="0" presId="urn:microsoft.com/office/officeart/2005/8/layout/cycle7"/>
    <dgm:cxn modelId="{1B715723-1DD7-034F-BFE6-37EA9AFB21E9}" type="presParOf" srcId="{6BE34204-031C-9442-977C-DAE7ACB97605}" destId="{9993D629-9D64-4249-997A-95F8B78816BB}" srcOrd="4" destOrd="0" presId="urn:microsoft.com/office/officeart/2005/8/layout/cycle7"/>
    <dgm:cxn modelId="{F4836D18-78CC-2B4D-99A5-023D5632A89B}" type="presParOf" srcId="{6BE34204-031C-9442-977C-DAE7ACB97605}" destId="{2D32E321-E1E3-6749-AA80-EDD31F867143}" srcOrd="5" destOrd="0" presId="urn:microsoft.com/office/officeart/2005/8/layout/cycle7"/>
    <dgm:cxn modelId="{66EBEE0E-938D-7D46-AEE6-F12909B25F65}" type="presParOf" srcId="{2D32E321-E1E3-6749-AA80-EDD31F867143}" destId="{1283B4EF-0389-2740-A5F8-4038D222290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6F522-0F8E-0F4C-BCB1-70A04812622B}">
      <dsp:nvSpPr>
        <dsp:cNvPr id="0" name=""/>
        <dsp:cNvSpPr/>
      </dsp:nvSpPr>
      <dsp:spPr>
        <a:xfrm>
          <a:off x="3074277" y="0"/>
          <a:ext cx="1566481" cy="870267"/>
        </a:xfrm>
        <a:prstGeom prst="roundRect">
          <a:avLst>
            <a:gd name="adj" fmla="val 10000"/>
          </a:avLst>
        </a:prstGeom>
        <a:solidFill>
          <a:srgbClr val="B9D8D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914400" rtl="0" eaLnBrk="1" latinLnBrk="0" hangingPunct="1">
            <a:lnSpc>
              <a:spcPct val="90000"/>
            </a:lnSpc>
            <a:spcBef>
              <a:spcPct val="0"/>
            </a:spcBef>
            <a:spcAft>
              <a:spcPct val="35000"/>
            </a:spcAft>
            <a:buNone/>
          </a:pPr>
          <a:r>
            <a:rPr lang="pt-PT" sz="2400" b="1" kern="1200" dirty="0">
              <a:solidFill>
                <a:schemeClr val="tx1"/>
              </a:solidFill>
              <a:latin typeface="+mn-lt"/>
              <a:ea typeface="+mn-ea"/>
              <a:cs typeface="+mn-cs"/>
            </a:rPr>
            <a:t>ADESÃO</a:t>
          </a:r>
        </a:p>
      </dsp:txBody>
      <dsp:txXfrm>
        <a:off x="3099766" y="25489"/>
        <a:ext cx="1515503" cy="819289"/>
      </dsp:txXfrm>
    </dsp:sp>
    <dsp:sp modelId="{6A98F4E5-0AD7-CE49-A4F7-DE5FE40A41B8}">
      <dsp:nvSpPr>
        <dsp:cNvPr id="0" name=""/>
        <dsp:cNvSpPr/>
      </dsp:nvSpPr>
      <dsp:spPr>
        <a:xfrm>
          <a:off x="5605907" y="0"/>
          <a:ext cx="1566481" cy="870267"/>
        </a:xfrm>
        <a:prstGeom prst="roundRect">
          <a:avLst>
            <a:gd name="adj" fmla="val 10000"/>
          </a:avLst>
        </a:prstGeom>
        <a:solidFill>
          <a:srgbClr val="B9D8D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914400" rtl="0" eaLnBrk="1" latinLnBrk="0" hangingPunct="1">
            <a:lnSpc>
              <a:spcPct val="90000"/>
            </a:lnSpc>
            <a:spcBef>
              <a:spcPct val="0"/>
            </a:spcBef>
            <a:spcAft>
              <a:spcPct val="35000"/>
            </a:spcAft>
            <a:buNone/>
          </a:pPr>
          <a:r>
            <a:rPr lang="pt-PT" sz="2400" b="1" kern="1200" dirty="0">
              <a:solidFill>
                <a:prstClr val="black"/>
              </a:solidFill>
              <a:latin typeface="Calibri" panose="020F0502020204030204"/>
              <a:ea typeface="+mn-ea"/>
              <a:cs typeface="+mn-cs"/>
            </a:rPr>
            <a:t>ADESÃO</a:t>
          </a:r>
        </a:p>
      </dsp:txBody>
      <dsp:txXfrm>
        <a:off x="5631396" y="25489"/>
        <a:ext cx="1515503" cy="819289"/>
      </dsp:txXfrm>
    </dsp:sp>
    <dsp:sp modelId="{B2CDCA13-120A-0F4D-AAFF-BA39B547C0CF}">
      <dsp:nvSpPr>
        <dsp:cNvPr id="0" name=""/>
        <dsp:cNvSpPr/>
      </dsp:nvSpPr>
      <dsp:spPr>
        <a:xfrm>
          <a:off x="4931449" y="3698637"/>
          <a:ext cx="652700" cy="65270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310E34-0EC8-6742-8349-E596A0710570}">
      <dsp:nvSpPr>
        <dsp:cNvPr id="0" name=""/>
        <dsp:cNvSpPr/>
      </dsp:nvSpPr>
      <dsp:spPr>
        <a:xfrm rot="240000">
          <a:off x="3299099" y="3418947"/>
          <a:ext cx="3917400" cy="2739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A7AFA5-EB95-354D-AD0C-DBA909652E94}">
      <dsp:nvSpPr>
        <dsp:cNvPr id="0" name=""/>
        <dsp:cNvSpPr/>
      </dsp:nvSpPr>
      <dsp:spPr>
        <a:xfrm rot="240000">
          <a:off x="5651158" y="2734052"/>
          <a:ext cx="1563005" cy="72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t-PT" sz="3000" b="1" kern="1200" dirty="0"/>
            <a:t>RMC*</a:t>
          </a:r>
        </a:p>
      </dsp:txBody>
      <dsp:txXfrm>
        <a:off x="5686706" y="2769600"/>
        <a:ext cx="1491909" cy="657104"/>
      </dsp:txXfrm>
    </dsp:sp>
    <dsp:sp modelId="{6E29571D-F7DB-DD41-931C-B3FAF5E0E0F2}">
      <dsp:nvSpPr>
        <dsp:cNvPr id="0" name=""/>
        <dsp:cNvSpPr/>
      </dsp:nvSpPr>
      <dsp:spPr>
        <a:xfrm rot="240000">
          <a:off x="5707725" y="1950811"/>
          <a:ext cx="1563005" cy="72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PT" sz="1600" kern="1200" dirty="0"/>
            <a:t>Baixo nível </a:t>
          </a:r>
          <a:r>
            <a:rPr lang="pt-PT" sz="1600" kern="1200" dirty="0" err="1"/>
            <a:t>sócio-económico</a:t>
          </a:r>
          <a:endParaRPr lang="pt-PT" sz="1600" kern="1200" dirty="0"/>
        </a:p>
      </dsp:txBody>
      <dsp:txXfrm>
        <a:off x="5743273" y="1986359"/>
        <a:ext cx="1491909" cy="657104"/>
      </dsp:txXfrm>
    </dsp:sp>
    <dsp:sp modelId="{E33D34D1-CA50-C545-B886-F7B0C49144F1}">
      <dsp:nvSpPr>
        <dsp:cNvPr id="0" name=""/>
        <dsp:cNvSpPr/>
      </dsp:nvSpPr>
      <dsp:spPr>
        <a:xfrm rot="240000">
          <a:off x="5764293" y="1184975"/>
          <a:ext cx="1563005" cy="72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PT" sz="1600" kern="1200" dirty="0"/>
            <a:t>Raça negra, hispânicos</a:t>
          </a:r>
        </a:p>
      </dsp:txBody>
      <dsp:txXfrm>
        <a:off x="5799841" y="1220523"/>
        <a:ext cx="1491909" cy="657104"/>
      </dsp:txXfrm>
    </dsp:sp>
    <dsp:sp modelId="{97F8D642-2448-BE44-8008-250DB5737978}">
      <dsp:nvSpPr>
        <dsp:cNvPr id="0" name=""/>
        <dsp:cNvSpPr/>
      </dsp:nvSpPr>
      <dsp:spPr>
        <a:xfrm rot="240000">
          <a:off x="3410219" y="2577403"/>
          <a:ext cx="1563005" cy="72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PT" sz="1600" kern="1200" dirty="0"/>
            <a:t>RCU</a:t>
          </a:r>
        </a:p>
      </dsp:txBody>
      <dsp:txXfrm>
        <a:off x="3445767" y="2612951"/>
        <a:ext cx="1491909" cy="657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04233-C611-4C12-A4C3-95A9EDECA6EF}">
      <dsp:nvSpPr>
        <dsp:cNvPr id="0" name=""/>
        <dsp:cNvSpPr/>
      </dsp:nvSpPr>
      <dsp:spPr>
        <a:xfrm>
          <a:off x="-3022090" y="-465385"/>
          <a:ext cx="3605102" cy="3605102"/>
        </a:xfrm>
        <a:prstGeom prst="blockArc">
          <a:avLst>
            <a:gd name="adj1" fmla="val 18900000"/>
            <a:gd name="adj2" fmla="val 2700000"/>
            <a:gd name="adj3" fmla="val 495"/>
          </a:avLst>
        </a:prstGeom>
        <a:noFill/>
        <a:ln w="25400" cap="flat" cmpd="sng" algn="ctr">
          <a:solidFill>
            <a:srgbClr val="CC000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C3CE93A-AAD0-4D77-83E4-1354B9E04FDE}">
      <dsp:nvSpPr>
        <dsp:cNvPr id="0" name=""/>
        <dsp:cNvSpPr/>
      </dsp:nvSpPr>
      <dsp:spPr>
        <a:xfrm>
          <a:off x="374864" y="267433"/>
          <a:ext cx="3122538" cy="534866"/>
        </a:xfrm>
        <a:prstGeom prst="rect">
          <a:avLst/>
        </a:prstGeom>
        <a:solidFill>
          <a:srgbClr val="9CC7CD"/>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55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 lastClr="FFFFFF"/>
              </a:solidFill>
              <a:latin typeface="+mn-lt"/>
              <a:ea typeface="+mn-ea"/>
              <a:cs typeface="+mn-cs"/>
            </a:rPr>
            <a:t>PVVIH sob TARV (N=299)</a:t>
          </a:r>
          <a:endParaRPr lang="en-US" sz="1400" kern="1200" dirty="0">
            <a:solidFill>
              <a:sysClr val="window" lastClr="FFFFFF"/>
            </a:solidFill>
            <a:latin typeface="+mn-lt"/>
            <a:ea typeface="+mn-ea"/>
            <a:cs typeface="+mn-cs"/>
          </a:endParaRPr>
        </a:p>
      </dsp:txBody>
      <dsp:txXfrm>
        <a:off x="374864" y="267433"/>
        <a:ext cx="3122538" cy="534866"/>
      </dsp:txXfrm>
    </dsp:sp>
    <dsp:sp modelId="{9B30C8E3-8428-4A90-97A8-352737CBA9E2}">
      <dsp:nvSpPr>
        <dsp:cNvPr id="0" name=""/>
        <dsp:cNvSpPr/>
      </dsp:nvSpPr>
      <dsp:spPr>
        <a:xfrm>
          <a:off x="40573" y="200574"/>
          <a:ext cx="668583" cy="668583"/>
        </a:xfrm>
        <a:prstGeom prst="ellipse">
          <a:avLst/>
        </a:prstGeom>
        <a:solidFill>
          <a:sysClr val="window" lastClr="FFFFFF">
            <a:hueOff val="0"/>
            <a:satOff val="0"/>
            <a:lumOff val="0"/>
            <a:alphaOff val="0"/>
          </a:sysClr>
        </a:solidFill>
        <a:ln w="25400" cap="flat" cmpd="sng" algn="ctr">
          <a:solidFill>
            <a:srgbClr val="CC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10E5D16-EC17-424D-B0E9-10404A4F29BE}">
      <dsp:nvSpPr>
        <dsp:cNvPr id="0" name=""/>
        <dsp:cNvSpPr/>
      </dsp:nvSpPr>
      <dsp:spPr>
        <a:xfrm>
          <a:off x="569288" y="1069732"/>
          <a:ext cx="2928115" cy="534866"/>
        </a:xfrm>
        <a:prstGeom prst="rect">
          <a:avLst/>
        </a:prstGeom>
        <a:solidFill>
          <a:srgbClr val="9CC7CD"/>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55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 lastClr="FFFFFF"/>
              </a:solidFill>
              <a:latin typeface="Calibri" panose="020F0502020204030204"/>
              <a:ea typeface="+mn-ea"/>
              <a:cs typeface="+mn-cs"/>
            </a:rPr>
            <a:t>EUA</a:t>
          </a:r>
        </a:p>
      </dsp:txBody>
      <dsp:txXfrm>
        <a:off x="569288" y="1069732"/>
        <a:ext cx="2928115" cy="534866"/>
      </dsp:txXfrm>
    </dsp:sp>
    <dsp:sp modelId="{B0866F8D-1A84-4323-8FB3-FAC2E47C9FF5}">
      <dsp:nvSpPr>
        <dsp:cNvPr id="0" name=""/>
        <dsp:cNvSpPr/>
      </dsp:nvSpPr>
      <dsp:spPr>
        <a:xfrm>
          <a:off x="234997" y="1002874"/>
          <a:ext cx="668583" cy="668583"/>
        </a:xfrm>
        <a:prstGeom prst="ellipse">
          <a:avLst/>
        </a:prstGeom>
        <a:solidFill>
          <a:sysClr val="window" lastClr="FFFFFF">
            <a:hueOff val="0"/>
            <a:satOff val="0"/>
            <a:lumOff val="0"/>
            <a:alphaOff val="0"/>
          </a:sysClr>
        </a:solidFill>
        <a:ln w="25400" cap="flat" cmpd="sng" algn="ctr">
          <a:solidFill>
            <a:srgbClr val="CC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E1471C3-F41C-4550-B482-EFED6F8BE1CF}">
      <dsp:nvSpPr>
        <dsp:cNvPr id="0" name=""/>
        <dsp:cNvSpPr/>
      </dsp:nvSpPr>
      <dsp:spPr>
        <a:xfrm>
          <a:off x="374864" y="1872032"/>
          <a:ext cx="3122538" cy="534866"/>
        </a:xfrm>
        <a:prstGeom prst="rect">
          <a:avLst/>
        </a:prstGeom>
        <a:solidFill>
          <a:srgbClr val="9CC7CD"/>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55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err="1">
              <a:solidFill>
                <a:sysClr val="window" lastClr="FFFFFF"/>
              </a:solidFill>
              <a:latin typeface="Calibri" panose="020F0502020204030204"/>
              <a:ea typeface="+mn-ea"/>
              <a:cs typeface="+mn-cs"/>
            </a:rPr>
            <a:t>Preenchimento</a:t>
          </a:r>
          <a:r>
            <a:rPr lang="en-US" sz="1800" b="1" kern="1200" dirty="0">
              <a:solidFill>
                <a:sysClr val="window" lastClr="FFFFFF"/>
              </a:solidFill>
              <a:latin typeface="Calibri" panose="020F0502020204030204"/>
              <a:ea typeface="+mn-ea"/>
              <a:cs typeface="+mn-cs"/>
            </a:rPr>
            <a:t> de </a:t>
          </a:r>
          <a:r>
            <a:rPr lang="en-US" sz="1800" b="1" kern="1200" dirty="0" err="1">
              <a:solidFill>
                <a:sysClr val="window" lastClr="FFFFFF"/>
              </a:solidFill>
              <a:latin typeface="Calibri" panose="020F0502020204030204"/>
              <a:ea typeface="+mn-ea"/>
              <a:cs typeface="+mn-cs"/>
            </a:rPr>
            <a:t>questionário</a:t>
          </a:r>
          <a:endParaRPr lang="en-US" sz="1800" b="1" kern="1200" dirty="0">
            <a:solidFill>
              <a:sysClr val="window" lastClr="FFFFFF"/>
            </a:solidFill>
            <a:latin typeface="Calibri" panose="020F0502020204030204"/>
            <a:ea typeface="+mn-ea"/>
            <a:cs typeface="+mn-cs"/>
          </a:endParaRPr>
        </a:p>
      </dsp:txBody>
      <dsp:txXfrm>
        <a:off x="374864" y="1872032"/>
        <a:ext cx="3122538" cy="534866"/>
      </dsp:txXfrm>
    </dsp:sp>
    <dsp:sp modelId="{B01A2281-E7B1-45FB-A2EF-ABCFBBA104A3}">
      <dsp:nvSpPr>
        <dsp:cNvPr id="0" name=""/>
        <dsp:cNvSpPr/>
      </dsp:nvSpPr>
      <dsp:spPr>
        <a:xfrm>
          <a:off x="40573" y="1805174"/>
          <a:ext cx="668583" cy="668583"/>
        </a:xfrm>
        <a:prstGeom prst="ellipse">
          <a:avLst/>
        </a:prstGeom>
        <a:solidFill>
          <a:sysClr val="window" lastClr="FFFFFF">
            <a:hueOff val="0"/>
            <a:satOff val="0"/>
            <a:lumOff val="0"/>
            <a:alphaOff val="0"/>
          </a:sysClr>
        </a:solidFill>
        <a:ln w="25400" cap="flat" cmpd="sng" algn="ctr">
          <a:solidFill>
            <a:srgbClr val="CC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A3EDA-0D81-A248-B529-01468359CF8F}">
      <dsp:nvSpPr>
        <dsp:cNvPr id="0" name=""/>
        <dsp:cNvSpPr/>
      </dsp:nvSpPr>
      <dsp:spPr>
        <a:xfrm>
          <a:off x="4130761" y="1008"/>
          <a:ext cx="2254076" cy="1127038"/>
        </a:xfrm>
        <a:prstGeom prst="roundRect">
          <a:avLst>
            <a:gd name="adj" fmla="val 10000"/>
          </a:avLst>
        </a:prstGeom>
        <a:solidFill>
          <a:srgbClr val="C516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t-PT" sz="2900" kern="1200" dirty="0"/>
            <a:t>RCU</a:t>
          </a:r>
        </a:p>
      </dsp:txBody>
      <dsp:txXfrm>
        <a:off x="4163771" y="34018"/>
        <a:ext cx="2188056" cy="1061018"/>
      </dsp:txXfrm>
    </dsp:sp>
    <dsp:sp modelId="{425D1093-879E-884A-B7FC-236F8A5F35C9}">
      <dsp:nvSpPr>
        <dsp:cNvPr id="0" name=""/>
        <dsp:cNvSpPr/>
      </dsp:nvSpPr>
      <dsp:spPr>
        <a:xfrm rot="14430526">
          <a:off x="5601314" y="1978437"/>
          <a:ext cx="1173356" cy="394463"/>
        </a:xfrm>
        <a:prstGeom prst="leftArrow">
          <a:avLst/>
        </a:prstGeom>
        <a:pattFill prst="openDmnd">
          <a:fgClr>
            <a:srgbClr val="C51635"/>
          </a:fgClr>
          <a:bgClr>
            <a:schemeClr val="bg1"/>
          </a:bgClr>
        </a:patt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pt-PT" sz="1600" kern="1200"/>
        </a:p>
      </dsp:txBody>
      <dsp:txXfrm>
        <a:off x="5719653" y="2057330"/>
        <a:ext cx="936678" cy="236677"/>
      </dsp:txXfrm>
    </dsp:sp>
    <dsp:sp modelId="{5BB07F09-79A1-6941-9232-68EA251576E0}">
      <dsp:nvSpPr>
        <dsp:cNvPr id="0" name=""/>
        <dsp:cNvSpPr/>
      </dsp:nvSpPr>
      <dsp:spPr>
        <a:xfrm>
          <a:off x="5991147" y="3223291"/>
          <a:ext cx="2254076" cy="1127038"/>
        </a:xfrm>
        <a:prstGeom prst="roundRect">
          <a:avLst>
            <a:gd name="adj" fmla="val 10000"/>
          </a:avLst>
        </a:prstGeom>
        <a:solidFill>
          <a:srgbClr val="9CC7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t-PT" sz="2900" kern="1200" dirty="0"/>
            <a:t>Supressão virológica</a:t>
          </a:r>
        </a:p>
      </dsp:txBody>
      <dsp:txXfrm>
        <a:off x="6024157" y="3256301"/>
        <a:ext cx="2188056" cy="1061018"/>
      </dsp:txXfrm>
    </dsp:sp>
    <dsp:sp modelId="{99C349B2-8D04-F44C-A6E0-36B92AAE103A}">
      <dsp:nvSpPr>
        <dsp:cNvPr id="0" name=""/>
        <dsp:cNvSpPr/>
      </dsp:nvSpPr>
      <dsp:spPr>
        <a:xfrm>
          <a:off x="4671121" y="3589579"/>
          <a:ext cx="1173356" cy="394463"/>
        </a:xfrm>
        <a:prstGeom prst="stripedRightArrow">
          <a:avLst/>
        </a:prstGeom>
        <a:pattFill prst="pct60">
          <a:fgClr>
            <a:srgbClr val="C51635"/>
          </a:fgClr>
          <a:bgClr>
            <a:schemeClr val="bg1"/>
          </a:bgClr>
        </a:patt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pt-PT" sz="1600" kern="1200"/>
        </a:p>
      </dsp:txBody>
      <dsp:txXfrm rot="10800000">
        <a:off x="4789460" y="3668472"/>
        <a:ext cx="936678" cy="236677"/>
      </dsp:txXfrm>
    </dsp:sp>
    <dsp:sp modelId="{9993D629-9D64-4249-997A-95F8B78816BB}">
      <dsp:nvSpPr>
        <dsp:cNvPr id="0" name=""/>
        <dsp:cNvSpPr/>
      </dsp:nvSpPr>
      <dsp:spPr>
        <a:xfrm>
          <a:off x="2270375" y="3223291"/>
          <a:ext cx="2254076" cy="1127038"/>
        </a:xfrm>
        <a:prstGeom prst="roundRect">
          <a:avLst>
            <a:gd name="adj" fmla="val 10000"/>
          </a:avLst>
        </a:prstGeom>
        <a:solidFill>
          <a:srgbClr val="9CC7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t-PT" sz="2900" kern="1200" dirty="0"/>
            <a:t>Adesão</a:t>
          </a:r>
        </a:p>
      </dsp:txBody>
      <dsp:txXfrm>
        <a:off x="2303385" y="3256301"/>
        <a:ext cx="2188056" cy="1061018"/>
      </dsp:txXfrm>
    </dsp:sp>
    <dsp:sp modelId="{2D32E321-E1E3-6749-AA80-EDD31F867143}">
      <dsp:nvSpPr>
        <dsp:cNvPr id="0" name=""/>
        <dsp:cNvSpPr/>
      </dsp:nvSpPr>
      <dsp:spPr>
        <a:xfrm rot="18000000">
          <a:off x="3740928" y="1978437"/>
          <a:ext cx="1173356" cy="394463"/>
        </a:xfrm>
        <a:prstGeom prst="leftArrow">
          <a:avLst/>
        </a:prstGeom>
        <a:solidFill>
          <a:srgbClr val="C5163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pt-PT" sz="1600" kern="1200"/>
        </a:p>
      </dsp:txBody>
      <dsp:txXfrm>
        <a:off x="3859267" y="2057330"/>
        <a:ext cx="936678" cy="2366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A3EDA-0D81-A248-B529-01468359CF8F}">
      <dsp:nvSpPr>
        <dsp:cNvPr id="0" name=""/>
        <dsp:cNvSpPr/>
      </dsp:nvSpPr>
      <dsp:spPr>
        <a:xfrm>
          <a:off x="4130761" y="1008"/>
          <a:ext cx="2254076" cy="1127038"/>
        </a:xfrm>
        <a:prstGeom prst="roundRect">
          <a:avLst>
            <a:gd name="adj" fmla="val 10000"/>
          </a:avLst>
        </a:prstGeom>
        <a:solidFill>
          <a:srgbClr val="C516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t-PT" sz="2900" kern="1200" dirty="0"/>
            <a:t>RCU</a:t>
          </a:r>
        </a:p>
      </dsp:txBody>
      <dsp:txXfrm>
        <a:off x="4163771" y="34018"/>
        <a:ext cx="2188056" cy="1061018"/>
      </dsp:txXfrm>
    </dsp:sp>
    <dsp:sp modelId="{425D1093-879E-884A-B7FC-236F8A5F35C9}">
      <dsp:nvSpPr>
        <dsp:cNvPr id="0" name=""/>
        <dsp:cNvSpPr/>
      </dsp:nvSpPr>
      <dsp:spPr>
        <a:xfrm rot="14430526">
          <a:off x="5601314" y="1978437"/>
          <a:ext cx="1173356" cy="394463"/>
        </a:xfrm>
        <a:prstGeom prst="leftArrow">
          <a:avLst/>
        </a:prstGeom>
        <a:pattFill prst="openDmnd">
          <a:fgClr>
            <a:srgbClr val="C51635"/>
          </a:fgClr>
          <a:bgClr>
            <a:schemeClr val="bg1"/>
          </a:bgClr>
        </a:patt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pt-PT" sz="1600" kern="1200"/>
        </a:p>
      </dsp:txBody>
      <dsp:txXfrm>
        <a:off x="5719653" y="2057330"/>
        <a:ext cx="936678" cy="236677"/>
      </dsp:txXfrm>
    </dsp:sp>
    <dsp:sp modelId="{5BB07F09-79A1-6941-9232-68EA251576E0}">
      <dsp:nvSpPr>
        <dsp:cNvPr id="0" name=""/>
        <dsp:cNvSpPr/>
      </dsp:nvSpPr>
      <dsp:spPr>
        <a:xfrm>
          <a:off x="5991147" y="3223291"/>
          <a:ext cx="2254076" cy="1127038"/>
        </a:xfrm>
        <a:prstGeom prst="roundRect">
          <a:avLst>
            <a:gd name="adj" fmla="val 10000"/>
          </a:avLst>
        </a:prstGeom>
        <a:solidFill>
          <a:srgbClr val="9CC7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t-PT" sz="2900" kern="1200" dirty="0"/>
            <a:t>Supressão virológica</a:t>
          </a:r>
        </a:p>
      </dsp:txBody>
      <dsp:txXfrm>
        <a:off x="6024157" y="3256301"/>
        <a:ext cx="2188056" cy="1061018"/>
      </dsp:txXfrm>
    </dsp:sp>
    <dsp:sp modelId="{99C349B2-8D04-F44C-A6E0-36B92AAE103A}">
      <dsp:nvSpPr>
        <dsp:cNvPr id="0" name=""/>
        <dsp:cNvSpPr/>
      </dsp:nvSpPr>
      <dsp:spPr>
        <a:xfrm>
          <a:off x="4671121" y="3589579"/>
          <a:ext cx="1173356" cy="394463"/>
        </a:xfrm>
        <a:prstGeom prst="stripedRightArrow">
          <a:avLst/>
        </a:prstGeom>
        <a:pattFill prst="pct60">
          <a:fgClr>
            <a:srgbClr val="C51635"/>
          </a:fgClr>
          <a:bgClr>
            <a:schemeClr val="bg1"/>
          </a:bgClr>
        </a:patt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pt-PT" sz="1600" kern="1200"/>
        </a:p>
      </dsp:txBody>
      <dsp:txXfrm rot="10800000">
        <a:off x="4789460" y="3668472"/>
        <a:ext cx="936678" cy="236677"/>
      </dsp:txXfrm>
    </dsp:sp>
    <dsp:sp modelId="{9993D629-9D64-4249-997A-95F8B78816BB}">
      <dsp:nvSpPr>
        <dsp:cNvPr id="0" name=""/>
        <dsp:cNvSpPr/>
      </dsp:nvSpPr>
      <dsp:spPr>
        <a:xfrm>
          <a:off x="2270375" y="3223291"/>
          <a:ext cx="2254076" cy="1127038"/>
        </a:xfrm>
        <a:prstGeom prst="roundRect">
          <a:avLst>
            <a:gd name="adj" fmla="val 10000"/>
          </a:avLst>
        </a:prstGeom>
        <a:solidFill>
          <a:srgbClr val="9CC7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t-PT" sz="2900" kern="1200" dirty="0"/>
            <a:t>Adesão</a:t>
          </a:r>
        </a:p>
      </dsp:txBody>
      <dsp:txXfrm>
        <a:off x="2303385" y="3256301"/>
        <a:ext cx="2188056" cy="1061018"/>
      </dsp:txXfrm>
    </dsp:sp>
    <dsp:sp modelId="{2D32E321-E1E3-6749-AA80-EDD31F867143}">
      <dsp:nvSpPr>
        <dsp:cNvPr id="0" name=""/>
        <dsp:cNvSpPr/>
      </dsp:nvSpPr>
      <dsp:spPr>
        <a:xfrm rot="18000000">
          <a:off x="3740928" y="1978437"/>
          <a:ext cx="1173356" cy="394463"/>
        </a:xfrm>
        <a:prstGeom prst="leftArrow">
          <a:avLst/>
        </a:prstGeom>
        <a:solidFill>
          <a:srgbClr val="C5163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pt-PT" sz="1600" kern="1200"/>
        </a:p>
      </dsp:txBody>
      <dsp:txXfrm>
        <a:off x="3859267" y="2057330"/>
        <a:ext cx="936678" cy="236677"/>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0.16271</cdr:x>
      <cdr:y>0.93169</cdr:y>
    </cdr:from>
    <cdr:to>
      <cdr:x>0.94572</cdr:x>
      <cdr:y>0.93169</cdr:y>
    </cdr:to>
    <cdr:cxnSp macro="">
      <cdr:nvCxnSpPr>
        <cdr:cNvPr id="3" name="Straight Connector 2">
          <a:extLst xmlns:a="http://schemas.openxmlformats.org/drawingml/2006/main">
            <a:ext uri="{FF2B5EF4-FFF2-40B4-BE49-F238E27FC236}">
              <a16:creationId xmlns:a16="http://schemas.microsoft.com/office/drawing/2014/main" id="{FF29C5B3-416A-4779-A150-0110071B22F3}"/>
            </a:ext>
          </a:extLst>
        </cdr:cNvPr>
        <cdr:cNvCxnSpPr/>
      </cdr:nvCxnSpPr>
      <cdr:spPr>
        <a:xfrm xmlns:a="http://schemas.openxmlformats.org/drawingml/2006/main">
          <a:off x="563173" y="2796843"/>
          <a:ext cx="2710157" cy="0"/>
        </a:xfrm>
        <a:prstGeom xmlns:a="http://schemas.openxmlformats.org/drawingml/2006/main" prst="line">
          <a:avLst/>
        </a:prstGeom>
        <a:ln xmlns:a="http://schemas.openxmlformats.org/drawingml/2006/main" w="19050">
          <a:solidFill>
            <a:srgbClr val="C5163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9E74E-9C8D-47D3-A8CC-6F5F8726B6D7}" type="datetimeFigureOut">
              <a:rPr lang="pt-PT" smtClean="0"/>
              <a:t>09/11/2023</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2FBB2-42F5-41FF-B952-9523261CF48E}" type="slidenum">
              <a:rPr lang="pt-PT" smtClean="0"/>
              <a:t>‹nº›</a:t>
            </a:fld>
            <a:endParaRPr lang="pt-PT"/>
          </a:p>
        </p:txBody>
      </p:sp>
    </p:spTree>
    <p:extLst>
      <p:ext uri="{BB962C8B-B14F-4D97-AF65-F5344CB8AC3E}">
        <p14:creationId xmlns:p14="http://schemas.microsoft.com/office/powerpoint/2010/main" val="46981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a:solidFill>
                  <a:schemeClr val="tx1"/>
                </a:solidFill>
                <a:effectLst/>
                <a:latin typeface="+mn-lt"/>
                <a:ea typeface="+mn-ea"/>
                <a:cs typeface="+mn-cs"/>
              </a:rPr>
              <a:t>A </a:t>
            </a:r>
            <a:r>
              <a:rPr lang="pt-PT" dirty="0"/>
              <a:t>terapêutica </a:t>
            </a:r>
            <a:r>
              <a:rPr lang="pt-PT" dirty="0" err="1"/>
              <a:t>antirretrovírica</a:t>
            </a:r>
            <a:r>
              <a:rPr lang="pt-PT" dirty="0"/>
              <a:t>, quando tomada convenientemente, reduz a morbilidade e mortalidade associada ao VIH, melhora a qualidade de vida e reduz a transmissão da infeção.</a:t>
            </a:r>
          </a:p>
          <a:p>
            <a:r>
              <a:rPr lang="pt-PT" dirty="0"/>
              <a:t>Os regimes de TARV diferem na complexidade: número de tomas, número de comprimidos e tolerabilidade – fatores que influenciam a adesão ao tratamento e o controlo virológico.</a:t>
            </a:r>
          </a:p>
          <a:p>
            <a:pPr>
              <a:defRPr/>
            </a:pPr>
            <a:r>
              <a:rPr lang="pt-PT" dirty="0"/>
              <a:t>A </a:t>
            </a:r>
            <a:r>
              <a:rPr lang="pt-PT" sz="1200" kern="1200" dirty="0">
                <a:solidFill>
                  <a:schemeClr val="tx1"/>
                </a:solidFill>
                <a:effectLst/>
                <a:latin typeface="+mn-lt"/>
                <a:ea typeface="+mn-ea"/>
                <a:cs typeface="+mn-cs"/>
              </a:rPr>
              <a:t>adesão é considerada tão importante quanto a potência do regime, sendo influenciada negativamente pela complexidade do regime, como demonstrado no tratamento de patologias crónicas.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a:p>
            <a:endParaRPr lang="pt-PT" dirty="0"/>
          </a:p>
        </p:txBody>
      </p:sp>
      <p:sp>
        <p:nvSpPr>
          <p:cNvPr id="4" name="Marcador de Posição do Número do Diapositivo 3"/>
          <p:cNvSpPr>
            <a:spLocks noGrp="1"/>
          </p:cNvSpPr>
          <p:nvPr>
            <p:ph type="sldNum" sz="quarter" idx="5"/>
          </p:nvPr>
        </p:nvSpPr>
        <p:spPr/>
        <p:txBody>
          <a:bodyPr/>
          <a:lstStyle/>
          <a:p>
            <a:fld id="{BBC8F299-4ABD-2F49-BCA1-D6A6024C32F8}" type="slidenum">
              <a:rPr lang="pt-PT" smtClean="0"/>
              <a:t>3</a:t>
            </a:fld>
            <a:endParaRPr lang="pt-PT"/>
          </a:p>
        </p:txBody>
      </p:sp>
    </p:spTree>
    <p:extLst>
      <p:ext uri="{BB962C8B-B14F-4D97-AF65-F5344CB8AC3E}">
        <p14:creationId xmlns:p14="http://schemas.microsoft.com/office/powerpoint/2010/main" val="1514381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20166"/>
          </a:xfrm>
        </p:spPr>
        <p:txBody>
          <a:bodyPr>
            <a:normAutofit/>
          </a:bodyPr>
          <a:lstStyle/>
          <a:p>
            <a:pPr marL="171450" indent="-171450">
              <a:lnSpc>
                <a:spcPts val="1100"/>
              </a:lnSpc>
              <a:buFont typeface="Arial" panose="020B0604020202020204" pitchFamily="34" charset="0"/>
              <a:buChar char="•"/>
            </a:pPr>
            <a:r>
              <a:rPr lang="pt-PT" noProof="0" dirty="0"/>
              <a:t>Estudo retrospetivo, que incluiu pessoas que iniciaram TARV entre 1 </a:t>
            </a:r>
            <a:r>
              <a:rPr lang="pt-PT" noProof="0" dirty="0" err="1"/>
              <a:t>jan</a:t>
            </a:r>
            <a:r>
              <a:rPr lang="pt-PT" noProof="0" dirty="0"/>
              <a:t> 2017 e 31 março 2020</a:t>
            </a:r>
          </a:p>
          <a:p>
            <a:pPr marL="171450" indent="-171450">
              <a:lnSpc>
                <a:spcPts val="1100"/>
              </a:lnSpc>
              <a:buFont typeface="Arial" panose="020B0604020202020204" pitchFamily="34" charset="0"/>
              <a:buChar char="•"/>
            </a:pPr>
            <a:r>
              <a:rPr lang="pt-PT" noProof="0" dirty="0"/>
              <a:t>Nos regimes </a:t>
            </a:r>
            <a:r>
              <a:rPr lang="pt-PT" noProof="0" dirty="0" err="1"/>
              <a:t>multi</a:t>
            </a:r>
            <a:r>
              <a:rPr lang="pt-PT" noProof="0" dirty="0"/>
              <a:t> comprimidos – tiveram de persistir em todos os componentes para serem considerados persistentes </a:t>
            </a:r>
          </a:p>
          <a:p>
            <a:pPr marL="171450" indent="-171450">
              <a:lnSpc>
                <a:spcPts val="1100"/>
              </a:lnSpc>
              <a:buFont typeface="Arial" panose="020B0604020202020204" pitchFamily="34" charset="0"/>
              <a:buChar char="•"/>
            </a:pPr>
            <a:r>
              <a:rPr lang="pt-PT" noProof="0" dirty="0"/>
              <a:t>Aos 6 meses – 62% dos doentes em RCU persistiram no regime comparados com 41% dos doentes em regimes de múltiplos comprimidos</a:t>
            </a:r>
          </a:p>
          <a:p>
            <a:pPr marL="171450" indent="-171450">
              <a:lnSpc>
                <a:spcPts val="1100"/>
              </a:lnSpc>
              <a:buFont typeface="Arial" panose="020B0604020202020204" pitchFamily="34" charset="0"/>
              <a:buChar char="•"/>
            </a:pPr>
            <a:r>
              <a:rPr lang="pt-PT" noProof="0" dirty="0"/>
              <a:t>Limitação: estudo realizado em doentes sob </a:t>
            </a:r>
            <a:r>
              <a:rPr lang="pt-PT" noProof="0" dirty="0" err="1"/>
              <a:t>Medicaid</a:t>
            </a:r>
            <a:r>
              <a:rPr lang="pt-PT" noProof="0" dirty="0"/>
              <a:t> </a:t>
            </a:r>
          </a:p>
          <a:p>
            <a:pPr marL="171450" indent="-171450">
              <a:lnSpc>
                <a:spcPts val="1100"/>
              </a:lnSpc>
              <a:buFont typeface="Arial" panose="020B0604020202020204" pitchFamily="34" charset="0"/>
              <a:buChar char="•"/>
            </a:pPr>
            <a:r>
              <a:rPr lang="pt-PT" noProof="0" dirty="0"/>
              <a:t>A diferença de </a:t>
            </a:r>
            <a:r>
              <a:rPr lang="pt-PT" noProof="0" dirty="0" err="1"/>
              <a:t>Biktarvy</a:t>
            </a:r>
            <a:r>
              <a:rPr lang="pt-PT" noProof="0" dirty="0"/>
              <a:t> para </a:t>
            </a:r>
            <a:r>
              <a:rPr lang="pt-PT" noProof="0" dirty="0" err="1"/>
              <a:t>triumeq</a:t>
            </a:r>
            <a:r>
              <a:rPr lang="pt-PT" noProof="0" dirty="0"/>
              <a:t>: 44 para 36%</a:t>
            </a:r>
          </a:p>
          <a:p>
            <a:pPr marL="171450" indent="-171450">
              <a:lnSpc>
                <a:spcPts val="1100"/>
              </a:lnSpc>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2164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639763"/>
            <a:ext cx="5549900" cy="3121025"/>
          </a:xfrm>
        </p:spPr>
      </p:sp>
      <p:sp>
        <p:nvSpPr>
          <p:cNvPr id="3" name="Notes Placeholder 2"/>
          <p:cNvSpPr>
            <a:spLocks noGrp="1"/>
          </p:cNvSpPr>
          <p:nvPr>
            <p:ph type="body" idx="1"/>
          </p:nvPr>
        </p:nvSpPr>
        <p:spPr>
          <a:xfrm>
            <a:off x="487680" y="4000500"/>
            <a:ext cx="6588981" cy="5120640"/>
          </a:xfrm>
        </p:spPr>
        <p:txBody>
          <a:bodyPr>
            <a:normAutofit/>
          </a:bodyPr>
          <a:lstStyle/>
          <a:p>
            <a:r>
              <a:rPr lang="pt-PT" sz="800" b="0" kern="1200" noProof="0" dirty="0">
                <a:solidFill>
                  <a:schemeClr val="tx1"/>
                </a:solidFill>
                <a:effectLst/>
                <a:latin typeface="+mn-lt"/>
                <a:ea typeface="+mn-ea"/>
                <a:cs typeface="+mn-cs"/>
              </a:rPr>
              <a:t>Este </a:t>
            </a:r>
            <a:r>
              <a:rPr lang="pt-PT" sz="800" b="0" i="1" kern="1200" noProof="0" dirty="0" err="1">
                <a:solidFill>
                  <a:schemeClr val="tx1"/>
                </a:solidFill>
                <a:effectLst/>
                <a:latin typeface="+mn-lt"/>
                <a:ea typeface="+mn-ea"/>
                <a:cs typeface="+mn-cs"/>
              </a:rPr>
              <a:t>cohort</a:t>
            </a:r>
            <a:r>
              <a:rPr lang="pt-PT" sz="800" b="0" kern="1200" noProof="0" dirty="0">
                <a:solidFill>
                  <a:schemeClr val="tx1"/>
                </a:solidFill>
                <a:effectLst/>
                <a:latin typeface="+mn-lt"/>
                <a:ea typeface="+mn-ea"/>
                <a:cs typeface="+mn-cs"/>
              </a:rPr>
              <a:t> observacional mostra a persistência e efectividade de regimes recomendados para o tratamento VIH em fase avançada de infeção e demonstra que os que doentes que iniciaram BIKTARVY têm menor probabilidade de descontinuar o seu regime, comparados com outros inibidores da </a:t>
            </a:r>
            <a:r>
              <a:rPr lang="pt-PT" sz="800" b="0" kern="1200" noProof="0" dirty="0" err="1">
                <a:solidFill>
                  <a:schemeClr val="tx1"/>
                </a:solidFill>
                <a:effectLst/>
                <a:latin typeface="+mn-lt"/>
                <a:ea typeface="+mn-ea"/>
                <a:cs typeface="+mn-cs"/>
              </a:rPr>
              <a:t>integrase</a:t>
            </a:r>
            <a:r>
              <a:rPr lang="pt-PT" sz="800" b="0" kern="1200" noProof="0" dirty="0">
                <a:solidFill>
                  <a:schemeClr val="tx1"/>
                </a:solidFill>
                <a:effectLst/>
                <a:latin typeface="+mn-lt"/>
                <a:ea typeface="+mn-ea"/>
                <a:cs typeface="+mn-cs"/>
              </a:rPr>
              <a:t>; adicionalmente têm maior probabilidade de supressão virológica, quando comparado com DRV/potenciado</a:t>
            </a:r>
          </a:p>
          <a:p>
            <a:pPr lvl="0">
              <a:defRPr/>
            </a:pPr>
            <a:endParaRPr lang="en-US" sz="300" dirty="0"/>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a:ln>
                  <a:noFill/>
                </a:ln>
                <a:solidFill>
                  <a:prstClr val="black"/>
                </a:solidFill>
                <a:effectLst/>
                <a:uLnTx/>
                <a:uFillTx/>
                <a:latin typeface="Arial"/>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912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Um estudo recente presentado no EACS 2021, que pretendia avaliar a persistência no tratamento e a supressão virológica em indivíduos que fizeram “</a:t>
            </a:r>
            <a:r>
              <a:rPr lang="pt-PT" dirty="0" err="1"/>
              <a:t>switch</a:t>
            </a:r>
            <a:r>
              <a:rPr lang="pt-PT" dirty="0"/>
              <a:t>” terapêutico para regimes de comprimido único ou de múltiplos comprimidos recomendados pelas </a:t>
            </a:r>
            <a:r>
              <a:rPr lang="pt-PT" i="1" dirty="0" err="1"/>
              <a:t>guidelines</a:t>
            </a:r>
            <a:r>
              <a:rPr lang="pt-PT" dirty="0"/>
              <a:t>.</a:t>
            </a:r>
          </a:p>
          <a:p>
            <a:r>
              <a:rPr lang="pt-PT" dirty="0"/>
              <a:t>Com mais de 9000 doentes incluídos, pôde-se constatar que os regimes de comprimido único tiveram uma probabilidade de persistir como terapêutica dos doentes que aqueles de múltiplos comprimidos.</a:t>
            </a:r>
          </a:p>
          <a:p>
            <a:r>
              <a:rPr lang="pt-PT" dirty="0"/>
              <a:t>De entre estes, os regimes de comprimido único baseados em inibidores da integrasse foram aqueles que apresentaram maior persistência no tratamento e, entre estes, o BIC/TAF/FTC foi aquele que apresentou a menor taxa de descontinuação.</a:t>
            </a:r>
          </a:p>
          <a:p>
            <a:r>
              <a:rPr lang="pt-PT" dirty="0"/>
              <a:t>O BIC/TAF/FTC foi o regime que apresentou um menor número de casos de falência virológica e o regime mais utilizado (&gt;50%) no </a:t>
            </a:r>
            <a:r>
              <a:rPr lang="pt-PT" i="1" dirty="0" err="1"/>
              <a:t>switch</a:t>
            </a:r>
            <a:r>
              <a:rPr lang="pt-PT" dirty="0"/>
              <a:t> daqueles que abandonaram o anterior regime.</a:t>
            </a:r>
          </a:p>
          <a:p>
            <a:endParaRPr lang="pt-PT" dirty="0"/>
          </a:p>
          <a:p>
            <a:r>
              <a:rPr lang="pt-PT" dirty="0"/>
              <a:t> </a:t>
            </a:r>
          </a:p>
        </p:txBody>
      </p:sp>
      <p:sp>
        <p:nvSpPr>
          <p:cNvPr id="4" name="Marcador de Posição do Número do Diapositivo 3"/>
          <p:cNvSpPr>
            <a:spLocks noGrp="1"/>
          </p:cNvSpPr>
          <p:nvPr>
            <p:ph type="sldNum" sz="quarter" idx="5"/>
          </p:nvPr>
        </p:nvSpPr>
        <p:spPr/>
        <p:txBody>
          <a:bodyPr/>
          <a:lstStyle/>
          <a:p>
            <a:fld id="{BBC8F299-4ABD-2F49-BCA1-D6A6024C32F8}" type="slidenum">
              <a:rPr lang="pt-PT" smtClean="0"/>
              <a:t>14</a:t>
            </a:fld>
            <a:endParaRPr lang="pt-PT"/>
          </a:p>
        </p:txBody>
      </p:sp>
    </p:spTree>
    <p:extLst>
      <p:ext uri="{BB962C8B-B14F-4D97-AF65-F5344CB8AC3E}">
        <p14:creationId xmlns:p14="http://schemas.microsoft.com/office/powerpoint/2010/main" val="251044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Já vimos o impacto na adesão à terapêutica, na persistência no tratamento e na supressão virológica dos regimes de comprimido único </a:t>
            </a:r>
            <a:r>
              <a:rPr lang="pt-PT" i="1" dirty="0"/>
              <a:t>VS.</a:t>
            </a:r>
            <a:r>
              <a:rPr lang="pt-PT" dirty="0"/>
              <a:t> regimes de múltiplos comprimidos. Mas será indiferente o tamanho do comprimido?</a:t>
            </a:r>
          </a:p>
        </p:txBody>
      </p:sp>
      <p:sp>
        <p:nvSpPr>
          <p:cNvPr id="4" name="Marcador de Posição do Número do Diapositivo 3"/>
          <p:cNvSpPr>
            <a:spLocks noGrp="1"/>
          </p:cNvSpPr>
          <p:nvPr>
            <p:ph type="sldNum" sz="quarter" idx="5"/>
          </p:nvPr>
        </p:nvSpPr>
        <p:spPr/>
        <p:txBody>
          <a:bodyPr/>
          <a:lstStyle/>
          <a:p>
            <a:fld id="{BBC8F299-4ABD-2F49-BCA1-D6A6024C32F8}" type="slidenum">
              <a:rPr lang="pt-PT" smtClean="0"/>
              <a:t>15</a:t>
            </a:fld>
            <a:endParaRPr lang="pt-PT"/>
          </a:p>
        </p:txBody>
      </p:sp>
    </p:spTree>
    <p:extLst>
      <p:ext uri="{BB962C8B-B14F-4D97-AF65-F5344CB8AC3E}">
        <p14:creationId xmlns:p14="http://schemas.microsoft.com/office/powerpoint/2010/main" val="3690812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No que diz respeito a interações medicamentosas, os regimes baseados em inibidores da integrasse são aqueles que apresentam menor potencial de interações. Neste quadro, de uma recente revisão canadiana, podemos ver o potencial de interação entre os principais fármacos </a:t>
            </a:r>
            <a:r>
              <a:rPr lang="pt-PT" dirty="0" err="1"/>
              <a:t>antirretrovíricos</a:t>
            </a:r>
            <a:r>
              <a:rPr lang="pt-PT" dirty="0"/>
              <a:t> e aqueles usados em cardiologia, dos mais comumente usados na prática clínica.</a:t>
            </a:r>
          </a:p>
        </p:txBody>
      </p:sp>
      <p:sp>
        <p:nvSpPr>
          <p:cNvPr id="4" name="Marcador de Posição do Número do Diapositivo 3"/>
          <p:cNvSpPr>
            <a:spLocks noGrp="1"/>
          </p:cNvSpPr>
          <p:nvPr>
            <p:ph type="sldNum" sz="quarter" idx="5"/>
          </p:nvPr>
        </p:nvSpPr>
        <p:spPr/>
        <p:txBody>
          <a:bodyPr/>
          <a:lstStyle/>
          <a:p>
            <a:fld id="{BBC8F299-4ABD-2F49-BCA1-D6A6024C32F8}" type="slidenum">
              <a:rPr lang="pt-PT" smtClean="0"/>
              <a:t>16</a:t>
            </a:fld>
            <a:endParaRPr lang="pt-PT"/>
          </a:p>
        </p:txBody>
      </p:sp>
    </p:spTree>
    <p:extLst>
      <p:ext uri="{BB962C8B-B14F-4D97-AF65-F5344CB8AC3E}">
        <p14:creationId xmlns:p14="http://schemas.microsoft.com/office/powerpoint/2010/main" val="360766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pt-PT" sz="1000" b="0" noProof="0" dirty="0"/>
              <a:t>Aqui, com o estudo abaixo descrito, particularizar no BIC/TAF/FTC e baixíssima probabilidade de interações</a:t>
            </a:r>
            <a:r>
              <a:rPr lang="en-US" sz="1000" b="0"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E7317-EB95-4164-9411-F5881BCDE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594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8602FBB2-42F5-41FF-B952-9523261CF48E}" type="slidenum">
              <a:rPr lang="pt-PT" smtClean="0"/>
              <a:t>19</a:t>
            </a:fld>
            <a:endParaRPr lang="pt-PT"/>
          </a:p>
        </p:txBody>
      </p:sp>
    </p:spTree>
    <p:extLst>
      <p:ext uri="{BB962C8B-B14F-4D97-AF65-F5344CB8AC3E}">
        <p14:creationId xmlns:p14="http://schemas.microsoft.com/office/powerpoint/2010/main" val="2133206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8602FBB2-42F5-41FF-B952-9523261CF48E}" type="slidenum">
              <a:rPr lang="pt-PT" smtClean="0"/>
              <a:t>20</a:t>
            </a:fld>
            <a:endParaRPr lang="pt-PT"/>
          </a:p>
        </p:txBody>
      </p:sp>
    </p:spTree>
    <p:extLst>
      <p:ext uri="{BB962C8B-B14F-4D97-AF65-F5344CB8AC3E}">
        <p14:creationId xmlns:p14="http://schemas.microsoft.com/office/powerpoint/2010/main" val="137638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O desenvolvimento recente de vários regimes de comprimido único com eficácia e tolerabilidade comprovada permitiram a demonstração da vantagem existente, quando comparados com regimes de múltiplos comprimidos. Os novos regimes podem até melhorar a relação entre e adesão e a supressão virológica, reduzindo o nível de adesão que necessitamos para a supressão virológica, diminuindo o valor de 80-90% de adesão habitualmente necessário.</a:t>
            </a:r>
          </a:p>
          <a:p>
            <a:r>
              <a:rPr lang="pt-PT" dirty="0"/>
              <a:t>A administração de regimes de comprimido único (RCU) está associada a uma melhor adesão e sucesso terapêutico no tratamento de pessoas que vivem com VIH. Desde os primórdios do tratamento que relatam uma maior preferência por regimes com menos comprimidos e com menos tomas diárias.</a:t>
            </a:r>
          </a:p>
          <a:p>
            <a:pPr>
              <a:defRPr/>
            </a:pPr>
            <a:endParaRPr lang="pt-PT" dirty="0"/>
          </a:p>
          <a:p>
            <a:pPr>
              <a:defRPr/>
            </a:pPr>
            <a:r>
              <a:rPr lang="pt-PT" dirty="0"/>
              <a:t>De entre os fatores que influenciam a adesão à TARV: um estudo observacional realizado entre 2011-2016 em 27.216 doentes identificou etnicidade, nível económico e RCU. A adesão era adequada, apenas, em 43% da amostra. A utilização de RCU foi associada a melhor adesão do que a utilização de regimes com maior número de comprimidos, mais notada se fossem incluídos inibidores da </a:t>
            </a:r>
            <a:r>
              <a:rPr lang="pt-PT" dirty="0" err="1"/>
              <a:t>integrase</a:t>
            </a:r>
            <a:r>
              <a:rPr lang="pt-PT" dirty="0"/>
              <a:t>, </a:t>
            </a:r>
            <a:r>
              <a:rPr lang="pt-PT" i="1" dirty="0"/>
              <a:t>versus</a:t>
            </a:r>
            <a:r>
              <a:rPr lang="pt-PT" dirty="0"/>
              <a:t> regimes baseados em inibidores não nucleósidos da transcriptase reversa.</a:t>
            </a:r>
          </a:p>
          <a:p>
            <a:endParaRPr lang="pt-PT" dirty="0"/>
          </a:p>
        </p:txBody>
      </p:sp>
      <p:sp>
        <p:nvSpPr>
          <p:cNvPr id="4" name="Slide Number Placeholder 3"/>
          <p:cNvSpPr>
            <a:spLocks noGrp="1"/>
          </p:cNvSpPr>
          <p:nvPr>
            <p:ph type="sldNum" sz="quarter" idx="5"/>
          </p:nvPr>
        </p:nvSpPr>
        <p:spPr/>
        <p:txBody>
          <a:bodyPr/>
          <a:lstStyle/>
          <a:p>
            <a:fld id="{8602FBB2-42F5-41FF-B952-9523261CF48E}" type="slidenum">
              <a:rPr lang="pt-PT" smtClean="0"/>
              <a:t>4</a:t>
            </a:fld>
            <a:endParaRPr lang="pt-PT"/>
          </a:p>
        </p:txBody>
      </p:sp>
    </p:spTree>
    <p:extLst>
      <p:ext uri="{BB962C8B-B14F-4D97-AF65-F5344CB8AC3E}">
        <p14:creationId xmlns:p14="http://schemas.microsoft.com/office/powerpoint/2010/main" val="262978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Um estudo já de 2004 mostra, numa realidade ainda bem diferente da atual, que o facto de termos um regime com múltiplos comprimidos, várias vezes ao dia, com requisitos alimentares prejudica a adesão</a:t>
            </a:r>
          </a:p>
        </p:txBody>
      </p:sp>
      <p:sp>
        <p:nvSpPr>
          <p:cNvPr id="4" name="Slide Number Placeholder 3"/>
          <p:cNvSpPr>
            <a:spLocks noGrp="1"/>
          </p:cNvSpPr>
          <p:nvPr>
            <p:ph type="sldNum" sz="quarter" idx="5"/>
          </p:nvPr>
        </p:nvSpPr>
        <p:spPr/>
        <p:txBody>
          <a:bodyPr/>
          <a:lstStyle/>
          <a:p>
            <a:fld id="{8602FBB2-42F5-41FF-B952-9523261CF48E}" type="slidenum">
              <a:rPr lang="pt-PT" smtClean="0"/>
              <a:t>5</a:t>
            </a:fld>
            <a:endParaRPr lang="pt-PT"/>
          </a:p>
        </p:txBody>
      </p:sp>
    </p:spTree>
    <p:extLst>
      <p:ext uri="{BB962C8B-B14F-4D97-AF65-F5344CB8AC3E}">
        <p14:creationId xmlns:p14="http://schemas.microsoft.com/office/powerpoint/2010/main" val="309990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Numa revisão sistemática e meta análise que avaliou a relação entre RCU versus regimes com múltiplos comprimidos e a adesão e supressão virológica: Os RCU estão associados a taxas mais elevadas de adesão ao tratamento em 10/11 estudos observacionais com 63% maior probabilidade de atingirem taxas de adesão superiores a 95%. As taxas de adesão mais elevadas foram associadas a maior probabilidade de supressão virológica em 13/18 estudos. </a:t>
            </a:r>
          </a:p>
          <a:p>
            <a:endParaRPr lang="pt-PT" dirty="0"/>
          </a:p>
        </p:txBody>
      </p:sp>
      <p:sp>
        <p:nvSpPr>
          <p:cNvPr id="4" name="Marcador de Posição do Número do Diapositivo 3"/>
          <p:cNvSpPr>
            <a:spLocks noGrp="1"/>
          </p:cNvSpPr>
          <p:nvPr>
            <p:ph type="sldNum" sz="quarter" idx="5"/>
          </p:nvPr>
        </p:nvSpPr>
        <p:spPr/>
        <p:txBody>
          <a:bodyPr/>
          <a:lstStyle/>
          <a:p>
            <a:fld id="{BBC8F299-4ABD-2F49-BCA1-D6A6024C32F8}" type="slidenum">
              <a:rPr lang="pt-PT" smtClean="0"/>
              <a:t>6</a:t>
            </a:fld>
            <a:endParaRPr lang="pt-PT"/>
          </a:p>
        </p:txBody>
      </p:sp>
    </p:spTree>
    <p:extLst>
      <p:ext uri="{BB962C8B-B14F-4D97-AF65-F5344CB8AC3E}">
        <p14:creationId xmlns:p14="http://schemas.microsoft.com/office/powerpoint/2010/main" val="140466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 efeito direto entre RCU e RMC na supressão virológica permanece pouco explicito, sendo mais fácil de quantificar a relação entre RCU e adesão à TARV. A melhoria da adesão resulta num aumento da probabilidade de atingir a supressão virológica, em estudos observacionais.</a:t>
            </a:r>
          </a:p>
          <a:p>
            <a:endParaRPr lang="pt-PT" dirty="0"/>
          </a:p>
        </p:txBody>
      </p:sp>
      <p:sp>
        <p:nvSpPr>
          <p:cNvPr id="4" name="Slide Number Placeholder 3"/>
          <p:cNvSpPr>
            <a:spLocks noGrp="1"/>
          </p:cNvSpPr>
          <p:nvPr>
            <p:ph type="sldNum" sz="quarter" idx="5"/>
          </p:nvPr>
        </p:nvSpPr>
        <p:spPr/>
        <p:txBody>
          <a:bodyPr/>
          <a:lstStyle/>
          <a:p>
            <a:fld id="{8602FBB2-42F5-41FF-B952-9523261CF48E}" type="slidenum">
              <a:rPr lang="pt-PT" smtClean="0"/>
              <a:t>7</a:t>
            </a:fld>
            <a:endParaRPr lang="pt-PT"/>
          </a:p>
        </p:txBody>
      </p:sp>
    </p:spTree>
    <p:extLst>
      <p:ext uri="{BB962C8B-B14F-4D97-AF65-F5344CB8AC3E}">
        <p14:creationId xmlns:p14="http://schemas.microsoft.com/office/powerpoint/2010/main" val="421533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b="0" dirty="0"/>
              <a:t>Uma análise que incluiu 18 estudos: Em 13 foi encontrada uma relação entre níveis mais elevados de adesão e supressão virológica</a:t>
            </a:r>
          </a:p>
          <a:p>
            <a:r>
              <a:rPr lang="pt-PT" b="0" dirty="0"/>
              <a:t>Outra revisão encontrou: a adesão, carga viral, alterações grau 3-4 favorecem RCU versus RMC</a:t>
            </a:r>
          </a:p>
          <a:p>
            <a:endParaRPr lang="pt-PT" dirty="0"/>
          </a:p>
        </p:txBody>
      </p:sp>
      <p:sp>
        <p:nvSpPr>
          <p:cNvPr id="4" name="Slide Number Placeholder 3"/>
          <p:cNvSpPr>
            <a:spLocks noGrp="1"/>
          </p:cNvSpPr>
          <p:nvPr>
            <p:ph type="sldNum" sz="quarter" idx="5"/>
          </p:nvPr>
        </p:nvSpPr>
        <p:spPr/>
        <p:txBody>
          <a:bodyPr/>
          <a:lstStyle/>
          <a:p>
            <a:fld id="{8602FBB2-42F5-41FF-B952-9523261CF48E}" type="slidenum">
              <a:rPr lang="pt-PT" smtClean="0"/>
              <a:t>8</a:t>
            </a:fld>
            <a:endParaRPr lang="pt-PT"/>
          </a:p>
        </p:txBody>
      </p:sp>
    </p:spTree>
    <p:extLst>
      <p:ext uri="{BB962C8B-B14F-4D97-AF65-F5344CB8AC3E}">
        <p14:creationId xmlns:p14="http://schemas.microsoft.com/office/powerpoint/2010/main" val="653003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kern="1200" dirty="0">
                <a:solidFill>
                  <a:schemeClr val="tx1"/>
                </a:solidFill>
                <a:effectLst/>
                <a:latin typeface="+mn-lt"/>
                <a:ea typeface="+mn-ea"/>
                <a:cs typeface="+mn-cs"/>
              </a:rPr>
              <a:t>Em relação aos </a:t>
            </a:r>
            <a:r>
              <a:rPr lang="pt-PT" sz="1200" b="0" i="1" kern="1200" dirty="0" err="1">
                <a:solidFill>
                  <a:schemeClr val="tx1"/>
                </a:solidFill>
                <a:effectLst/>
                <a:latin typeface="+mn-lt"/>
                <a:ea typeface="+mn-ea"/>
                <a:cs typeface="+mn-cs"/>
              </a:rPr>
              <a:t>patient</a:t>
            </a:r>
            <a:r>
              <a:rPr lang="pt-PT" sz="1200" b="0" i="1" kern="1200" dirty="0">
                <a:solidFill>
                  <a:schemeClr val="tx1"/>
                </a:solidFill>
                <a:effectLst/>
                <a:latin typeface="+mn-lt"/>
                <a:ea typeface="+mn-ea"/>
                <a:cs typeface="+mn-cs"/>
              </a:rPr>
              <a:t> </a:t>
            </a:r>
            <a:r>
              <a:rPr lang="pt-PT" sz="1200" b="0" i="1" kern="1200" dirty="0" err="1">
                <a:solidFill>
                  <a:schemeClr val="tx1"/>
                </a:solidFill>
                <a:effectLst/>
                <a:latin typeface="+mn-lt"/>
                <a:ea typeface="+mn-ea"/>
                <a:cs typeface="+mn-cs"/>
              </a:rPr>
              <a:t>reported</a:t>
            </a:r>
            <a:r>
              <a:rPr lang="pt-PT" sz="1200" b="0" i="1" kern="1200" dirty="0">
                <a:solidFill>
                  <a:schemeClr val="tx1"/>
                </a:solidFill>
                <a:effectLst/>
                <a:latin typeface="+mn-lt"/>
                <a:ea typeface="+mn-ea"/>
                <a:cs typeface="+mn-cs"/>
              </a:rPr>
              <a:t> </a:t>
            </a:r>
            <a:r>
              <a:rPr lang="pt-PT" sz="1200" b="0" i="1" kern="1200" dirty="0" err="1">
                <a:solidFill>
                  <a:schemeClr val="tx1"/>
                </a:solidFill>
                <a:effectLst/>
                <a:latin typeface="+mn-lt"/>
                <a:ea typeface="+mn-ea"/>
                <a:cs typeface="+mn-cs"/>
              </a:rPr>
              <a:t>outcomes</a:t>
            </a:r>
            <a:r>
              <a:rPr lang="pt-PT" sz="1200" b="0" i="1" kern="1200" dirty="0">
                <a:solidFill>
                  <a:schemeClr val="tx1"/>
                </a:solidFill>
                <a:effectLst/>
                <a:latin typeface="+mn-lt"/>
                <a:ea typeface="+mn-ea"/>
                <a:cs typeface="+mn-cs"/>
              </a:rPr>
              <a:t> </a:t>
            </a:r>
            <a:r>
              <a:rPr lang="pt-PT" sz="1200" b="0" i="0" kern="1200" dirty="0">
                <a:solidFill>
                  <a:schemeClr val="tx1"/>
                </a:solidFill>
                <a:effectLst/>
                <a:latin typeface="+mn-lt"/>
                <a:ea typeface="+mn-ea"/>
                <a:cs typeface="+mn-cs"/>
              </a:rPr>
              <a:t>(</a:t>
            </a:r>
            <a:r>
              <a:rPr lang="pt-PT" sz="1200" b="0" i="0" kern="1200" dirty="0" err="1">
                <a:solidFill>
                  <a:schemeClr val="tx1"/>
                </a:solidFill>
                <a:effectLst/>
                <a:latin typeface="+mn-lt"/>
                <a:ea typeface="+mn-ea"/>
                <a:cs typeface="+mn-cs"/>
              </a:rPr>
              <a:t>PROs</a:t>
            </a:r>
            <a:r>
              <a:rPr lang="pt-PT" sz="1200" b="0" i="0" kern="1200" dirty="0">
                <a:solidFill>
                  <a:schemeClr val="tx1"/>
                </a:solidFill>
                <a:effectLst/>
                <a:latin typeface="+mn-lt"/>
                <a:ea typeface="+mn-ea"/>
                <a:cs typeface="+mn-cs"/>
              </a:rPr>
              <a:t>):</a:t>
            </a:r>
          </a:p>
          <a:p>
            <a:r>
              <a:rPr lang="pt-PT" sz="1200" b="0" kern="1200" dirty="0">
                <a:solidFill>
                  <a:schemeClr val="tx1"/>
                </a:solidFill>
                <a:effectLst/>
                <a:latin typeface="+mn-lt"/>
                <a:ea typeface="+mn-ea"/>
                <a:cs typeface="+mn-cs"/>
              </a:rPr>
              <a:t>Escalas utilizadas foram: Score de Satisfação do tratamento; Escala de sintomas de VIH e Inquérito Curto de estado de saúde 36; </a:t>
            </a:r>
          </a:p>
          <a:p>
            <a:r>
              <a:rPr lang="pt-PT" sz="1200" b="0" kern="1200" dirty="0">
                <a:solidFill>
                  <a:schemeClr val="tx1"/>
                </a:solidFill>
                <a:effectLst/>
                <a:latin typeface="+mn-lt"/>
                <a:ea typeface="+mn-ea"/>
                <a:cs typeface="+mn-cs"/>
              </a:rPr>
              <a:t>5 estudos revelaram impacto positivo com resultados a favorecerem RCU </a:t>
            </a:r>
            <a:r>
              <a:rPr lang="pt-PT" sz="1200" b="0" kern="1200" dirty="0" err="1">
                <a:solidFill>
                  <a:schemeClr val="tx1"/>
                </a:solidFill>
                <a:effectLst/>
                <a:latin typeface="+mn-lt"/>
                <a:ea typeface="+mn-ea"/>
                <a:cs typeface="+mn-cs"/>
              </a:rPr>
              <a:t>vs</a:t>
            </a:r>
            <a:r>
              <a:rPr lang="pt-PT" sz="1200" b="0" kern="1200" dirty="0">
                <a:solidFill>
                  <a:schemeClr val="tx1"/>
                </a:solidFill>
                <a:effectLst/>
                <a:latin typeface="+mn-lt"/>
                <a:ea typeface="+mn-ea"/>
                <a:cs typeface="+mn-cs"/>
              </a:rPr>
              <a:t> RMC no controlo sintomático e no</a:t>
            </a:r>
            <a:r>
              <a:rPr lang="pt-PT" sz="1200" b="0" i="1" kern="1200" dirty="0">
                <a:solidFill>
                  <a:schemeClr val="tx1"/>
                </a:solidFill>
                <a:effectLst/>
                <a:latin typeface="+mn-lt"/>
                <a:ea typeface="+mn-ea"/>
                <a:cs typeface="+mn-cs"/>
              </a:rPr>
              <a:t> status </a:t>
            </a:r>
            <a:r>
              <a:rPr lang="pt-PT" sz="1200" b="0" kern="1200" dirty="0">
                <a:solidFill>
                  <a:schemeClr val="tx1"/>
                </a:solidFill>
                <a:effectLst/>
                <a:latin typeface="+mn-lt"/>
                <a:ea typeface="+mn-ea"/>
                <a:cs typeface="+mn-cs"/>
              </a:rPr>
              <a:t>global de saúde. O impacto do RCU na saúde mental foi classificado como neutro. Nesses 5 estudos apenas um comparava diretamente RCU e RMC e esse mostrou que o RCU tinha um </a:t>
            </a:r>
            <a:r>
              <a:rPr lang="pt-PT" sz="1200" b="0" i="1" kern="1200" dirty="0">
                <a:solidFill>
                  <a:schemeClr val="tx1"/>
                </a:solidFill>
                <a:effectLst/>
                <a:latin typeface="+mn-lt"/>
                <a:ea typeface="+mn-ea"/>
                <a:cs typeface="+mn-cs"/>
              </a:rPr>
              <a:t>Score</a:t>
            </a:r>
            <a:r>
              <a:rPr lang="pt-PT" sz="1200" b="0" kern="1200" dirty="0">
                <a:solidFill>
                  <a:schemeClr val="tx1"/>
                </a:solidFill>
                <a:effectLst/>
                <a:latin typeface="+mn-lt"/>
                <a:ea typeface="+mn-ea"/>
                <a:cs typeface="+mn-cs"/>
              </a:rPr>
              <a:t> de Satisfação ao tratamento superior. Além disso reportam menos Efeitos adversos com RCU.</a:t>
            </a:r>
          </a:p>
          <a:p>
            <a:endParaRPr lang="pt-PT" sz="1200" b="1" i="1" kern="1200" dirty="0">
              <a:solidFill>
                <a:schemeClr val="tx1"/>
              </a:solidFill>
              <a:effectLst/>
              <a:latin typeface="+mn-lt"/>
              <a:ea typeface="+mn-ea"/>
              <a:cs typeface="+mn-cs"/>
            </a:endParaRPr>
          </a:p>
          <a:p>
            <a:endParaRPr lang="pt-PT" dirty="0"/>
          </a:p>
          <a:p>
            <a:endParaRPr lang="pt-PT" dirty="0"/>
          </a:p>
        </p:txBody>
      </p:sp>
      <p:sp>
        <p:nvSpPr>
          <p:cNvPr id="4" name="Marcador de Posição do Número do Diapositivo 3"/>
          <p:cNvSpPr>
            <a:spLocks noGrp="1"/>
          </p:cNvSpPr>
          <p:nvPr>
            <p:ph type="sldNum" sz="quarter" idx="5"/>
          </p:nvPr>
        </p:nvSpPr>
        <p:spPr/>
        <p:txBody>
          <a:bodyPr/>
          <a:lstStyle/>
          <a:p>
            <a:fld id="{BBC8F299-4ABD-2F49-BCA1-D6A6024C32F8}" type="slidenum">
              <a:rPr lang="pt-PT" smtClean="0"/>
              <a:t>9</a:t>
            </a:fld>
            <a:endParaRPr lang="pt-PT"/>
          </a:p>
        </p:txBody>
      </p:sp>
    </p:spTree>
    <p:extLst>
      <p:ext uri="{BB962C8B-B14F-4D97-AF65-F5344CB8AC3E}">
        <p14:creationId xmlns:p14="http://schemas.microsoft.com/office/powerpoint/2010/main" val="440560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Ao contrário de revisões prévias foi considerado que o risco de descontinuação por qualquer razão é menor no grupo do RCU, implicando um melhor perfil de tolerabilidade.</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Concluem que o menor número de comprimidos está relacionado com o aumento da adesão, o que representa ganhos de saúde a longo prazo, sendo uma medida custo-efetiva.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kern="1200" dirty="0">
              <a:solidFill>
                <a:schemeClr val="tx1"/>
              </a:solidFill>
              <a:effectLst/>
              <a:latin typeface="+mn-lt"/>
              <a:ea typeface="+mn-ea"/>
              <a:cs typeface="+mn-cs"/>
            </a:endParaRPr>
          </a:p>
          <a:p>
            <a:endParaRPr lang="pt-PT" dirty="0"/>
          </a:p>
        </p:txBody>
      </p:sp>
      <p:sp>
        <p:nvSpPr>
          <p:cNvPr id="4" name="Marcador de Posição do Número do Diapositivo 3"/>
          <p:cNvSpPr>
            <a:spLocks noGrp="1"/>
          </p:cNvSpPr>
          <p:nvPr>
            <p:ph type="sldNum" sz="quarter" idx="5"/>
          </p:nvPr>
        </p:nvSpPr>
        <p:spPr/>
        <p:txBody>
          <a:bodyPr/>
          <a:lstStyle/>
          <a:p>
            <a:fld id="{BBC8F299-4ABD-2F49-BCA1-D6A6024C32F8}" type="slidenum">
              <a:rPr lang="pt-PT" smtClean="0"/>
              <a:t>10</a:t>
            </a:fld>
            <a:endParaRPr lang="pt-PT"/>
          </a:p>
        </p:txBody>
      </p:sp>
    </p:spTree>
    <p:extLst>
      <p:ext uri="{BB962C8B-B14F-4D97-AF65-F5344CB8AC3E}">
        <p14:creationId xmlns:p14="http://schemas.microsoft.com/office/powerpoint/2010/main" val="343954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5353"/>
          </a:xfrm>
        </p:spPr>
        <p:txBody>
          <a:bodyPr>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200" b="0" i="0" u="none" strike="noStrike" kern="0" cap="none" spc="0" normalizeH="0" baseline="0" noProof="0" dirty="0">
                <a:ln>
                  <a:noFill/>
                </a:ln>
                <a:solidFill>
                  <a:prstClr val="white"/>
                </a:solidFill>
                <a:effectLst/>
                <a:uLnTx/>
                <a:uFillTx/>
                <a:latin typeface="Arial"/>
                <a:ea typeface="黑体"/>
                <a:cs typeface="Arial"/>
              </a:rPr>
              <a:t>PVVIH com experiência de tratamento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200" b="0" i="0" u="none" strike="noStrike" kern="0" cap="none" spc="0" normalizeH="0" baseline="0" noProof="0" dirty="0">
                <a:ln>
                  <a:noFill/>
                </a:ln>
                <a:solidFill>
                  <a:prstClr val="white"/>
                </a:solidFill>
                <a:effectLst/>
                <a:uLnTx/>
                <a:uFillTx/>
                <a:latin typeface="Arial"/>
                <a:ea typeface="黑体"/>
                <a:cs typeface="Arial"/>
              </a:rPr>
              <a:t>≥ 18 anos de idade na data da mudança de TARV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200" b="0" i="0" u="none" strike="noStrike" kern="0" cap="none" spc="0" normalizeH="0" baseline="0" noProof="0" dirty="0">
                <a:ln>
                  <a:noFill/>
                </a:ln>
                <a:solidFill>
                  <a:prstClr val="white"/>
                </a:solidFill>
                <a:effectLst/>
                <a:uLnTx/>
                <a:uFillTx/>
                <a:latin typeface="Arial"/>
                <a:ea typeface="黑体"/>
                <a:cs typeface="Arial"/>
              </a:rPr>
              <a:t>Regime ≥ 30 dias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200" b="0" i="0" u="none" strike="noStrike" kern="0" cap="none" spc="0" normalizeH="0" baseline="0" noProof="0" dirty="0">
                <a:ln>
                  <a:noFill/>
                </a:ln>
                <a:solidFill>
                  <a:prstClr val="white"/>
                </a:solidFill>
                <a:effectLst/>
                <a:uLnTx/>
                <a:uFillTx/>
                <a:latin typeface="Arial"/>
                <a:ea typeface="黑体"/>
                <a:cs typeface="Arial"/>
              </a:rPr>
              <a:t>9499 esquemas de tratamento analisadas, em 7456 doentes</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pt-PT" sz="1200" b="0" i="0" u="none" strike="noStrike" kern="0" cap="none" spc="0" normalizeH="0" baseline="0" noProof="0" dirty="0">
                <a:ln>
                  <a:noFill/>
                </a:ln>
                <a:solidFill>
                  <a:prstClr val="black"/>
                </a:solidFill>
                <a:effectLst/>
                <a:uLnTx/>
                <a:uFillTx/>
                <a:latin typeface="Arial" pitchFamily="34" charset="0"/>
                <a:ea typeface="+mn-ea"/>
                <a:cs typeface="Arial" pitchFamily="34" charset="0"/>
              </a:rPr>
              <a:t>Mudança terapêutica após Jan 2018</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pt-PT" sz="1200" b="0" i="0" u="none" strike="noStrike" kern="1200" cap="none" spc="0" normalizeH="0" baseline="0" noProof="0" dirty="0">
                <a:ln>
                  <a:noFill/>
                </a:ln>
                <a:solidFill>
                  <a:prstClr val="black"/>
                </a:solidFill>
                <a:effectLst/>
                <a:uLnTx/>
                <a:uFillTx/>
                <a:latin typeface="Arial"/>
                <a:ea typeface="+mn-ea"/>
                <a:cs typeface="+mn-cs"/>
              </a:rPr>
              <a:t>B/F/TAF foi o regime selecionado para &gt; 56% dos esquemas de tratamento que resultaram em mudança terapêutica</a:t>
            </a:r>
          </a:p>
          <a:p>
            <a:pPr marL="171450" indent="-171450">
              <a:lnSpc>
                <a:spcPct val="120000"/>
              </a:lnSpc>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67526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9D3FFB-60F0-483C-9075-E7A67C2B210E}"/>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FAD88F40-349E-4448-8A32-A27FBCE8E1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13D28678-B3EF-4839-93C9-058C1F5F3224}"/>
              </a:ext>
            </a:extLst>
          </p:cNvPr>
          <p:cNvSpPr>
            <a:spLocks noGrp="1"/>
          </p:cNvSpPr>
          <p:nvPr>
            <p:ph type="dt" sz="half" idx="10"/>
          </p:nvPr>
        </p:nvSpPr>
        <p:spPr/>
        <p:txBody>
          <a:bodyPr/>
          <a:lstStyle/>
          <a:p>
            <a:fld id="{8DDD49BE-C8C7-476E-B3DA-1810108F16BB}" type="datetimeFigureOut">
              <a:rPr lang="pt-PT" smtClean="0"/>
              <a:t>09/11/2023</a:t>
            </a:fld>
            <a:endParaRPr lang="pt-PT"/>
          </a:p>
        </p:txBody>
      </p:sp>
      <p:sp>
        <p:nvSpPr>
          <p:cNvPr id="5" name="Marcador de Posição do Rodapé 4">
            <a:extLst>
              <a:ext uri="{FF2B5EF4-FFF2-40B4-BE49-F238E27FC236}">
                <a16:creationId xmlns:a16="http://schemas.microsoft.com/office/drawing/2014/main" id="{EBD7C4D0-CC26-430E-BF00-E60CC523B0AA}"/>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6CB16A2C-E84A-4D47-A221-0157987030A0}"/>
              </a:ext>
            </a:extLst>
          </p:cNvPr>
          <p:cNvSpPr>
            <a:spLocks noGrp="1"/>
          </p:cNvSpPr>
          <p:nvPr>
            <p:ph type="sldNum" sz="quarter" idx="12"/>
          </p:nvPr>
        </p:nvSpPr>
        <p:spPr/>
        <p:txBody>
          <a:bodyPr/>
          <a:lstStyle/>
          <a:p>
            <a:fld id="{1CF628DE-CA91-43A1-B074-6B06A6B0F590}" type="slidenum">
              <a:rPr lang="pt-PT" smtClean="0"/>
              <a:t>‹nº›</a:t>
            </a:fld>
            <a:endParaRPr lang="pt-PT"/>
          </a:p>
        </p:txBody>
      </p:sp>
      <p:pic>
        <p:nvPicPr>
          <p:cNvPr id="8" name="Imagem 7">
            <a:extLst>
              <a:ext uri="{FF2B5EF4-FFF2-40B4-BE49-F238E27FC236}">
                <a16:creationId xmlns:a16="http://schemas.microsoft.com/office/drawing/2014/main" id="{38D78A2C-C65E-49FA-8CD8-CD6DF29F35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560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81978-3DBE-4866-B8C4-909E41289B42}"/>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6C3036AB-3544-4637-AEB9-950167C2B633}"/>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02834E3-B35C-4371-B50B-EB243220C07F}"/>
              </a:ext>
            </a:extLst>
          </p:cNvPr>
          <p:cNvSpPr>
            <a:spLocks noGrp="1"/>
          </p:cNvSpPr>
          <p:nvPr>
            <p:ph type="dt" sz="half" idx="10"/>
          </p:nvPr>
        </p:nvSpPr>
        <p:spPr/>
        <p:txBody>
          <a:bodyPr/>
          <a:lstStyle/>
          <a:p>
            <a:fld id="{8DDD49BE-C8C7-476E-B3DA-1810108F16BB}" type="datetimeFigureOut">
              <a:rPr lang="pt-PT" smtClean="0"/>
              <a:t>09/11/2023</a:t>
            </a:fld>
            <a:endParaRPr lang="pt-PT"/>
          </a:p>
        </p:txBody>
      </p:sp>
      <p:sp>
        <p:nvSpPr>
          <p:cNvPr id="5" name="Marcador de Posição do Rodapé 4">
            <a:extLst>
              <a:ext uri="{FF2B5EF4-FFF2-40B4-BE49-F238E27FC236}">
                <a16:creationId xmlns:a16="http://schemas.microsoft.com/office/drawing/2014/main" id="{96BD52ED-D2D3-47D4-834C-4251DA6240B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1D71295A-4A81-4B78-804F-FCC2F3B0E9F5}"/>
              </a:ext>
            </a:extLst>
          </p:cNvPr>
          <p:cNvSpPr>
            <a:spLocks noGrp="1"/>
          </p:cNvSpPr>
          <p:nvPr>
            <p:ph type="sldNum" sz="quarter" idx="12"/>
          </p:nvPr>
        </p:nvSpPr>
        <p:spPr/>
        <p:txBody>
          <a:bodyPr/>
          <a:lstStyle/>
          <a:p>
            <a:fld id="{1CF628DE-CA91-43A1-B074-6B06A6B0F590}" type="slidenum">
              <a:rPr lang="pt-PT" smtClean="0"/>
              <a:t>‹nº›</a:t>
            </a:fld>
            <a:endParaRPr lang="pt-PT"/>
          </a:p>
        </p:txBody>
      </p:sp>
    </p:spTree>
    <p:extLst>
      <p:ext uri="{BB962C8B-B14F-4D97-AF65-F5344CB8AC3E}">
        <p14:creationId xmlns:p14="http://schemas.microsoft.com/office/powerpoint/2010/main" val="344940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71982A-0E02-421E-8EC4-3BAFDDA25A06}"/>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915E6A31-F440-40EF-B9D0-9AF7C8DD4EF7}"/>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FE9AD8C-6A3E-4263-9CC1-5123254A26FC}"/>
              </a:ext>
            </a:extLst>
          </p:cNvPr>
          <p:cNvSpPr>
            <a:spLocks noGrp="1"/>
          </p:cNvSpPr>
          <p:nvPr>
            <p:ph type="dt" sz="half" idx="10"/>
          </p:nvPr>
        </p:nvSpPr>
        <p:spPr/>
        <p:txBody>
          <a:bodyPr/>
          <a:lstStyle/>
          <a:p>
            <a:fld id="{8DDD49BE-C8C7-476E-B3DA-1810108F16BB}" type="datetimeFigureOut">
              <a:rPr lang="pt-PT" smtClean="0"/>
              <a:t>09/11/2023</a:t>
            </a:fld>
            <a:endParaRPr lang="pt-PT"/>
          </a:p>
        </p:txBody>
      </p:sp>
      <p:sp>
        <p:nvSpPr>
          <p:cNvPr id="5" name="Marcador de Posição do Rodapé 4">
            <a:extLst>
              <a:ext uri="{FF2B5EF4-FFF2-40B4-BE49-F238E27FC236}">
                <a16:creationId xmlns:a16="http://schemas.microsoft.com/office/drawing/2014/main" id="{0EA024C1-181D-4EA5-9C6F-39D83148C85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C0E61A6A-99F8-4F97-B978-7432296EDE29}"/>
              </a:ext>
            </a:extLst>
          </p:cNvPr>
          <p:cNvSpPr>
            <a:spLocks noGrp="1"/>
          </p:cNvSpPr>
          <p:nvPr>
            <p:ph type="sldNum" sz="quarter" idx="12"/>
          </p:nvPr>
        </p:nvSpPr>
        <p:spPr/>
        <p:txBody>
          <a:bodyPr/>
          <a:lstStyle/>
          <a:p>
            <a:fld id="{1CF628DE-CA91-43A1-B074-6B06A6B0F590}" type="slidenum">
              <a:rPr lang="pt-PT" smtClean="0"/>
              <a:t>‹nº›</a:t>
            </a:fld>
            <a:endParaRPr lang="pt-PT"/>
          </a:p>
        </p:txBody>
      </p:sp>
    </p:spTree>
    <p:extLst>
      <p:ext uri="{BB962C8B-B14F-4D97-AF65-F5344CB8AC3E}">
        <p14:creationId xmlns:p14="http://schemas.microsoft.com/office/powerpoint/2010/main" val="313582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0B0028-A491-6B4B-A616-86A0E344EBAE}"/>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F6E5139C-E9A5-8B49-9B72-F5C6F2281C4B}"/>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748105E4-3819-0F4B-9C2A-484FDAFFDC5B}"/>
              </a:ext>
            </a:extLst>
          </p:cNvPr>
          <p:cNvSpPr>
            <a:spLocks noGrp="1"/>
          </p:cNvSpPr>
          <p:nvPr>
            <p:ph type="dt" sz="half" idx="10"/>
          </p:nvPr>
        </p:nvSpPr>
        <p:spPr/>
        <p:txBody>
          <a:bodyPr/>
          <a:lstStyle/>
          <a:p>
            <a:fld id="{FE9D943C-B2AB-1345-B73A-757D580B303C}" type="datetimeFigureOut">
              <a:rPr lang="pt-PT" smtClean="0"/>
              <a:t>09/11/2023</a:t>
            </a:fld>
            <a:endParaRPr lang="pt-PT"/>
          </a:p>
        </p:txBody>
      </p:sp>
      <p:sp>
        <p:nvSpPr>
          <p:cNvPr id="5" name="Marcador de Posição do Rodapé 4">
            <a:extLst>
              <a:ext uri="{FF2B5EF4-FFF2-40B4-BE49-F238E27FC236}">
                <a16:creationId xmlns:a16="http://schemas.microsoft.com/office/drawing/2014/main" id="{266A9A5B-15E2-BF47-8267-33C736BDDEF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39EC1C4-6CC9-764C-B428-B33577E12317}"/>
              </a:ext>
            </a:extLst>
          </p:cNvPr>
          <p:cNvSpPr>
            <a:spLocks noGrp="1"/>
          </p:cNvSpPr>
          <p:nvPr>
            <p:ph type="sldNum" sz="quarter" idx="12"/>
          </p:nvPr>
        </p:nvSpPr>
        <p:spPr/>
        <p:txBody>
          <a:bodyPr/>
          <a:lstStyle/>
          <a:p>
            <a:fld id="{DA22D415-D6BA-0F40-B8C7-E661C428AB8E}" type="slidenum">
              <a:rPr lang="pt-PT" smtClean="0"/>
              <a:t>‹nº›</a:t>
            </a:fld>
            <a:endParaRPr lang="pt-PT"/>
          </a:p>
        </p:txBody>
      </p:sp>
    </p:spTree>
    <p:extLst>
      <p:ext uri="{BB962C8B-B14F-4D97-AF65-F5344CB8AC3E}">
        <p14:creationId xmlns:p14="http://schemas.microsoft.com/office/powerpoint/2010/main" val="328762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Implication for Gil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66436"/>
            <a:ext cx="10972800" cy="676564"/>
          </a:xfrm>
        </p:spPr>
        <p:txBody>
          <a:bodyPr/>
          <a:lstStyle>
            <a:lvl1pPr>
              <a:defRPr/>
            </a:lvl1pPr>
          </a:lstStyle>
          <a:p>
            <a:r>
              <a:rPr lang="en-US"/>
              <a:t>Key message</a:t>
            </a:r>
          </a:p>
        </p:txBody>
      </p:sp>
      <p:sp>
        <p:nvSpPr>
          <p:cNvPr id="7" name="Date Placeholder 6"/>
          <p:cNvSpPr>
            <a:spLocks noGrp="1"/>
          </p:cNvSpPr>
          <p:nvPr>
            <p:ph type="dt" sz="half" idx="10"/>
          </p:nvPr>
        </p:nvSpPr>
        <p:spPr>
          <a:xfrm>
            <a:off x="10193251" y="6537326"/>
            <a:ext cx="812800" cy="168275"/>
          </a:xfrm>
        </p:spPr>
        <p:txBody>
          <a:bodyPr/>
          <a:lstStyle/>
          <a:p>
            <a:fld id="{BD232E2E-B866-4CAD-915D-C9787F21E8D8}" type="datetime1">
              <a:rPr lang="en-US" smtClean="0"/>
              <a:t>11/9/2023</a:t>
            </a:fld>
            <a:endParaRPr lang="en-US" dirty="0"/>
          </a:p>
        </p:txBody>
      </p:sp>
      <p:sp>
        <p:nvSpPr>
          <p:cNvPr id="9" name="Slide Number Placeholder 8"/>
          <p:cNvSpPr>
            <a:spLocks noGrp="1"/>
          </p:cNvSpPr>
          <p:nvPr>
            <p:ph type="sldNum" sz="quarter" idx="12"/>
          </p:nvPr>
        </p:nvSpPr>
        <p:spPr>
          <a:xfrm>
            <a:off x="11252200" y="6537326"/>
            <a:ext cx="330200" cy="168275"/>
          </a:xfrm>
        </p:spPr>
        <p:txBody>
          <a:bodyPr/>
          <a:lstStyle/>
          <a:p>
            <a:fld id="{94BD5F9E-BC76-487B-A2BC-019AD28A14BF}" type="slidenum">
              <a:rPr lang="en-US" smtClean="0"/>
              <a:pPr/>
              <a:t>‹nº›</a:t>
            </a:fld>
            <a:endParaRPr lang="en-US" dirty="0"/>
          </a:p>
        </p:txBody>
      </p:sp>
      <p:sp>
        <p:nvSpPr>
          <p:cNvPr id="11" name="Title 1">
            <a:extLst>
              <a:ext uri="{FF2B5EF4-FFF2-40B4-BE49-F238E27FC236}">
                <a16:creationId xmlns:a16="http://schemas.microsoft.com/office/drawing/2014/main" id="{EF9F05DC-6D94-42E4-952A-50A27080B4B8}"/>
              </a:ext>
            </a:extLst>
          </p:cNvPr>
          <p:cNvSpPr txBox="1">
            <a:spLocks/>
          </p:cNvSpPr>
          <p:nvPr userDrawn="1"/>
        </p:nvSpPr>
        <p:spPr>
          <a:xfrm>
            <a:off x="609600" y="466436"/>
            <a:ext cx="10972800" cy="67656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endParaRPr lang="en-US" dirty="0"/>
          </a:p>
        </p:txBody>
      </p:sp>
      <p:sp>
        <p:nvSpPr>
          <p:cNvPr id="20" name="Content Placeholder 19">
            <a:extLst>
              <a:ext uri="{FF2B5EF4-FFF2-40B4-BE49-F238E27FC236}">
                <a16:creationId xmlns:a16="http://schemas.microsoft.com/office/drawing/2014/main" id="{DFC7AED1-A73A-4444-81D9-3DC2EF1CC1F9}"/>
              </a:ext>
            </a:extLst>
          </p:cNvPr>
          <p:cNvSpPr>
            <a:spLocks noGrp="1"/>
          </p:cNvSpPr>
          <p:nvPr>
            <p:ph sz="quarter" idx="15" hasCustomPrompt="1"/>
          </p:nvPr>
        </p:nvSpPr>
        <p:spPr>
          <a:xfrm>
            <a:off x="6623947" y="1452217"/>
            <a:ext cx="4899025" cy="222250"/>
          </a:xfrm>
        </p:spPr>
        <p:txBody>
          <a:bodyPr/>
          <a:lstStyle>
            <a:lvl1pPr marL="0" indent="0" algn="ctr">
              <a:buNone/>
              <a:defRPr sz="1600" b="1"/>
            </a:lvl1pPr>
          </a:lstStyle>
          <a:p>
            <a:pPr lvl="0"/>
            <a:r>
              <a:rPr lang="en-US"/>
              <a:t>Figure Title</a:t>
            </a:r>
            <a:endParaRPr lang="en-GB"/>
          </a:p>
        </p:txBody>
      </p:sp>
      <p:sp>
        <p:nvSpPr>
          <p:cNvPr id="25" name="Text Placeholder 24">
            <a:extLst>
              <a:ext uri="{FF2B5EF4-FFF2-40B4-BE49-F238E27FC236}">
                <a16:creationId xmlns:a16="http://schemas.microsoft.com/office/drawing/2014/main" id="{0A93B7B3-CB3E-4264-8978-3D2F1A502F4D}"/>
              </a:ext>
            </a:extLst>
          </p:cNvPr>
          <p:cNvSpPr>
            <a:spLocks noGrp="1"/>
          </p:cNvSpPr>
          <p:nvPr>
            <p:ph type="body" sz="quarter" idx="16" hasCustomPrompt="1"/>
          </p:nvPr>
        </p:nvSpPr>
        <p:spPr>
          <a:xfrm>
            <a:off x="324926" y="6069401"/>
            <a:ext cx="10972800" cy="468313"/>
          </a:xfrm>
        </p:spPr>
        <p:txBody>
          <a:bodyPr anchor="b"/>
          <a:lstStyle>
            <a:lvl1pPr marL="0" indent="0">
              <a:buNone/>
              <a:defRPr sz="700"/>
            </a:lvl1pPr>
          </a:lstStyle>
          <a:p>
            <a:pPr lvl="0"/>
            <a:r>
              <a:rPr lang="en-US"/>
              <a:t>Abbreviations</a:t>
            </a:r>
            <a:endParaRPr lang="en-GB"/>
          </a:p>
        </p:txBody>
      </p:sp>
      <p:sp>
        <p:nvSpPr>
          <p:cNvPr id="15" name="Text Placeholder 26">
            <a:extLst>
              <a:ext uri="{FF2B5EF4-FFF2-40B4-BE49-F238E27FC236}">
                <a16:creationId xmlns:a16="http://schemas.microsoft.com/office/drawing/2014/main" id="{5EF93BB4-9BA9-4930-A154-24D14AB3736F}"/>
              </a:ext>
            </a:extLst>
          </p:cNvPr>
          <p:cNvSpPr>
            <a:spLocks noGrp="1"/>
          </p:cNvSpPr>
          <p:nvPr>
            <p:ph type="body" sz="quarter" idx="17" hasCustomPrompt="1"/>
          </p:nvPr>
        </p:nvSpPr>
        <p:spPr>
          <a:xfrm>
            <a:off x="324926" y="6537325"/>
            <a:ext cx="9583738" cy="168275"/>
          </a:xfrm>
        </p:spPr>
        <p:txBody>
          <a:bodyPr anchor="b"/>
          <a:lstStyle>
            <a:lvl1pPr marL="0" indent="0">
              <a:buNone/>
              <a:defRPr sz="800"/>
            </a:lvl1pPr>
          </a:lstStyle>
          <a:p>
            <a:pPr marL="0" marR="0" lvl="0" indent="0" algn="l" defTabSz="914400" rtl="0" eaLnBrk="1" fontAlgn="auto" latinLnBrk="0" hangingPunct="1">
              <a:lnSpc>
                <a:spcPct val="90000"/>
              </a:lnSpc>
              <a:spcBef>
                <a:spcPts val="1200"/>
              </a:spcBef>
              <a:spcAft>
                <a:spcPts val="0"/>
              </a:spcAft>
              <a:buClr>
                <a:schemeClr val="bg2">
                  <a:lumMod val="75000"/>
                </a:schemeClr>
              </a:buClr>
              <a:buSzPct val="90000"/>
              <a:buFont typeface="Wingdings" panose="05000000000000000000" pitchFamily="2" charset="2"/>
              <a:buNone/>
              <a:tabLst/>
              <a:defRPr/>
            </a:pPr>
            <a:r>
              <a:rPr lang="en-US"/>
              <a:t>Author’s Last Name, Conference Name, Year, Presentation #</a:t>
            </a:r>
          </a:p>
        </p:txBody>
      </p:sp>
    </p:spTree>
    <p:custDataLst>
      <p:tags r:id="rId1"/>
    </p:custDataLst>
    <p:extLst>
      <p:ext uri="{BB962C8B-B14F-4D97-AF65-F5344CB8AC3E}">
        <p14:creationId xmlns:p14="http://schemas.microsoft.com/office/powerpoint/2010/main" val="3241347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F130D4-522D-49C3-8ED0-24F1ADFE6B01}" type="datetime1">
              <a:rPr lang="en-US" smtClean="0"/>
              <a:t>11/9/2023</a:t>
            </a:fld>
            <a:endParaRPr lang="en-US"/>
          </a:p>
        </p:txBody>
      </p:sp>
      <p:sp>
        <p:nvSpPr>
          <p:cNvPr id="8" name="Footer Placeholder 7"/>
          <p:cNvSpPr>
            <a:spLocks noGrp="1"/>
          </p:cNvSpPr>
          <p:nvPr>
            <p:ph type="ftr" sz="quarter" idx="11"/>
          </p:nvPr>
        </p:nvSpPr>
        <p:spPr/>
        <p:txBody>
          <a:bodyPr/>
          <a:lstStyle/>
          <a:p>
            <a:r>
              <a:rPr lang="en-US"/>
              <a:t>Author’s Last Name, Conference Name, Year, Presentation #</a:t>
            </a:r>
          </a:p>
        </p:txBody>
      </p:sp>
      <p:sp>
        <p:nvSpPr>
          <p:cNvPr id="9" name="Slide Number Placeholder 8"/>
          <p:cNvSpPr>
            <a:spLocks noGrp="1"/>
          </p:cNvSpPr>
          <p:nvPr>
            <p:ph type="sldNum" sz="quarter" idx="12"/>
          </p:nvPr>
        </p:nvSpPr>
        <p:spPr/>
        <p:txBody>
          <a:bodyPr/>
          <a:lstStyle/>
          <a:p>
            <a:fld id="{94BD5F9E-BC76-487B-A2BC-019AD28A14BF}" type="slidenum">
              <a:rPr lang="en-US" smtClean="0"/>
              <a:pPr/>
              <a:t>‹nº›</a:t>
            </a:fld>
            <a:endParaRPr lang="en-US"/>
          </a:p>
        </p:txBody>
      </p:sp>
      <p:sp>
        <p:nvSpPr>
          <p:cNvPr id="10" name="Text Placeholder 4"/>
          <p:cNvSpPr>
            <a:spLocks noGrp="1"/>
          </p:cNvSpPr>
          <p:nvPr>
            <p:ph type="body" sz="quarter" idx="13"/>
          </p:nvPr>
        </p:nvSpPr>
        <p:spPr>
          <a:xfrm>
            <a:off x="609600" y="154546"/>
            <a:ext cx="109728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1" name="Rectangle 10">
            <a:extLst>
              <a:ext uri="{FF2B5EF4-FFF2-40B4-BE49-F238E27FC236}">
                <a16:creationId xmlns:a16="http://schemas.microsoft.com/office/drawing/2014/main" id="{E5C75D01-E2AB-4204-99DD-20CA6E29BD6F}"/>
              </a:ext>
            </a:extLst>
          </p:cNvPr>
          <p:cNvSpPr/>
          <p:nvPr userDrawn="1"/>
        </p:nvSpPr>
        <p:spPr>
          <a:xfrm>
            <a:off x="11594904" y="152400"/>
            <a:ext cx="375424" cy="502766"/>
          </a:xfrm>
          <a:prstGeom prst="rect">
            <a:avLst/>
          </a:prstGeom>
        </p:spPr>
        <p:txBody>
          <a:bodyPr wrap="none">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a:ln>
                  <a:noFill/>
                </a:ln>
                <a:solidFill>
                  <a:srgbClr val="CC0000"/>
                </a:solidFill>
                <a:effectLst/>
                <a:uLnTx/>
                <a:uFillTx/>
                <a:latin typeface="Arial"/>
                <a:ea typeface="+mn-ea"/>
                <a:cs typeface="Arial" charset="0"/>
              </a:rPr>
              <a:t>‡</a:t>
            </a:r>
            <a:endParaRPr kumimoji="0" lang="en-US" sz="2667" b="0" i="0" u="none" strike="noStrike" kern="1200" cap="none" spc="0" normalizeH="0" baseline="0" noProof="0">
              <a:ln>
                <a:noFill/>
              </a:ln>
              <a:solidFill>
                <a:prstClr val="black"/>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501535F8-67D0-4A7B-95DE-09CFC8BB93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74393" y="6408817"/>
            <a:ext cx="206592" cy="275456"/>
          </a:xfrm>
          <a:prstGeom prst="rect">
            <a:avLst/>
          </a:prstGeom>
        </p:spPr>
      </p:pic>
    </p:spTree>
    <p:extLst>
      <p:ext uri="{BB962C8B-B14F-4D97-AF65-F5344CB8AC3E}">
        <p14:creationId xmlns:p14="http://schemas.microsoft.com/office/powerpoint/2010/main" val="3463210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1A0A4-E6C6-4689-9316-8777590718D0}"/>
              </a:ext>
            </a:extLst>
          </p:cNvPr>
          <p:cNvSpPr>
            <a:spLocks noGrp="1"/>
          </p:cNvSpPr>
          <p:nvPr>
            <p:ph idx="1"/>
          </p:nvPr>
        </p:nvSpPr>
        <p:spPr>
          <a:xfrm>
            <a:off x="550863" y="1663700"/>
            <a:ext cx="11082337" cy="4513263"/>
          </a:xfrm>
        </p:spPr>
        <p:txBody>
          <a:bodyPr/>
          <a:lstStyle>
            <a:lvl1pPr marL="180975" indent="-180975">
              <a:buFont typeface="Arial" panose="020B0604020202020204" pitchFamily="34" charset="0"/>
              <a:buChar char="•"/>
              <a:defRPr>
                <a:solidFill>
                  <a:schemeClr val="accent2"/>
                </a:solidFill>
              </a:defRPr>
            </a:lvl1pPr>
            <a:lvl2pPr marL="447675" indent="-180975">
              <a:buFont typeface="Arial" panose="020B0604020202020204" pitchFamily="34" charset="0"/>
              <a:buChar char="•"/>
              <a:defRPr>
                <a:solidFill>
                  <a:schemeClr val="accent2"/>
                </a:solidFill>
              </a:defRPr>
            </a:lvl2pPr>
            <a:lvl3pPr marL="714375" indent="-171450">
              <a:buFont typeface="Calibri" panose="020F0502020204030204" pitchFamily="34" charset="0"/>
              <a:buChar char="–"/>
              <a:defRPr>
                <a:solidFill>
                  <a:schemeClr val="accent2"/>
                </a:solidFill>
              </a:defRPr>
            </a:lvl3pPr>
            <a:lvl4pPr marL="895350" indent="-180975">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C887B0B5-FCC8-466C-88FC-B699FE579D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47336" y="136225"/>
            <a:ext cx="1385800" cy="507476"/>
          </a:xfrm>
          <a:prstGeom prst="rect">
            <a:avLst/>
          </a:prstGeom>
        </p:spPr>
      </p:pic>
      <p:sp>
        <p:nvSpPr>
          <p:cNvPr id="12" name="Text Placeholder 11">
            <a:extLst>
              <a:ext uri="{FF2B5EF4-FFF2-40B4-BE49-F238E27FC236}">
                <a16:creationId xmlns:a16="http://schemas.microsoft.com/office/drawing/2014/main" id="{1CBAE917-255A-4D0C-AF4C-FBB437CDA06A}"/>
              </a:ext>
            </a:extLst>
          </p:cNvPr>
          <p:cNvSpPr>
            <a:spLocks noGrp="1"/>
          </p:cNvSpPr>
          <p:nvPr>
            <p:ph type="body" sz="quarter" idx="10"/>
          </p:nvPr>
        </p:nvSpPr>
        <p:spPr>
          <a:xfrm>
            <a:off x="550864" y="136225"/>
            <a:ext cx="9463086" cy="323850"/>
          </a:xfrm>
        </p:spPr>
        <p:txBody>
          <a:bodyPr anchor="ctr"/>
          <a:lstStyle>
            <a:lvl1pPr marL="0" indent="0">
              <a:lnSpc>
                <a:spcPct val="100000"/>
              </a:lnSpc>
              <a:spcBef>
                <a:spcPts val="0"/>
              </a:spcBef>
              <a:buNone/>
              <a:defRPr sz="1200" b="1">
                <a:solidFill>
                  <a:schemeClr val="accent1"/>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A496056F-BD60-44E0-9C6F-A3ABD27A5F8C}"/>
              </a:ext>
            </a:extLst>
          </p:cNvPr>
          <p:cNvSpPr>
            <a:spLocks noGrp="1"/>
          </p:cNvSpPr>
          <p:nvPr>
            <p:ph type="body" sz="quarter" idx="11" hasCustomPrompt="1"/>
          </p:nvPr>
        </p:nvSpPr>
        <p:spPr>
          <a:xfrm>
            <a:off x="550863" y="6311201"/>
            <a:ext cx="11082273" cy="436563"/>
          </a:xfrm>
        </p:spPr>
        <p:txBody>
          <a:bodyPr anchor="b"/>
          <a:lstStyle>
            <a:lvl1pPr marL="0" indent="0">
              <a:lnSpc>
                <a:spcPct val="100000"/>
              </a:lnSpc>
              <a:spcBef>
                <a:spcPts val="0"/>
              </a:spcBef>
              <a:buNone/>
              <a:defRPr sz="900">
                <a:solidFill>
                  <a:schemeClr val="accent2"/>
                </a:solidFill>
              </a:defRPr>
            </a:lvl1pPr>
          </a:lstStyle>
          <a:p>
            <a:pPr lvl="0"/>
            <a:r>
              <a:rPr lang="en-US"/>
              <a:t>Footnotes</a:t>
            </a:r>
          </a:p>
        </p:txBody>
      </p:sp>
      <p:sp>
        <p:nvSpPr>
          <p:cNvPr id="13" name="Right Triangle 12">
            <a:extLst>
              <a:ext uri="{FF2B5EF4-FFF2-40B4-BE49-F238E27FC236}">
                <a16:creationId xmlns:a16="http://schemas.microsoft.com/office/drawing/2014/main" id="{F91F9E26-2711-476D-8AB5-94192F192E41}"/>
              </a:ext>
            </a:extLst>
          </p:cNvPr>
          <p:cNvSpPr/>
          <p:nvPr userDrawn="1"/>
        </p:nvSpPr>
        <p:spPr>
          <a:xfrm rot="10800000" flipV="1">
            <a:off x="11617557" y="6311900"/>
            <a:ext cx="574441" cy="546100"/>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21947C9-335F-43B4-A676-2A9654DBAA31}"/>
              </a:ext>
            </a:extLst>
          </p:cNvPr>
          <p:cNvSpPr txBox="1"/>
          <p:nvPr userDrawn="1"/>
        </p:nvSpPr>
        <p:spPr>
          <a:xfrm>
            <a:off x="11796712" y="6625941"/>
            <a:ext cx="407192" cy="133350"/>
          </a:xfrm>
          <a:prstGeom prst="rect">
            <a:avLst/>
          </a:prstGeom>
          <a:noFill/>
        </p:spPr>
        <p:txBody>
          <a:bodyPr wrap="square" lIns="0" tIns="0" rIns="0" bIns="0" rtlCol="0">
            <a:noAutofit/>
          </a:bodyPr>
          <a:lstStyle/>
          <a:p>
            <a:pPr algn="ctr"/>
            <a:fld id="{1C444FEA-3CA6-49F2-862F-7C029186CE6D}" type="slidenum">
              <a:rPr lang="en-GB" sz="900" smtClean="0">
                <a:solidFill>
                  <a:schemeClr val="bg1"/>
                </a:solidFill>
              </a:rPr>
              <a:t>‹nº›</a:t>
            </a:fld>
            <a:endParaRPr lang="en-GB" sz="900">
              <a:solidFill>
                <a:schemeClr val="bg1"/>
              </a:solidFill>
            </a:endParaRPr>
          </a:p>
        </p:txBody>
      </p:sp>
      <p:sp>
        <p:nvSpPr>
          <p:cNvPr id="11" name="Title 1">
            <a:extLst>
              <a:ext uri="{FF2B5EF4-FFF2-40B4-BE49-F238E27FC236}">
                <a16:creationId xmlns:a16="http://schemas.microsoft.com/office/drawing/2014/main" id="{8E0D97F5-B696-4A18-AE49-8F2B4620E8C9}"/>
              </a:ext>
            </a:extLst>
          </p:cNvPr>
          <p:cNvSpPr>
            <a:spLocks noGrp="1"/>
          </p:cNvSpPr>
          <p:nvPr>
            <p:ph type="title" hasCustomPrompt="1"/>
          </p:nvPr>
        </p:nvSpPr>
        <p:spPr>
          <a:xfrm>
            <a:off x="550863" y="688754"/>
            <a:ext cx="11082273" cy="693294"/>
          </a:xfrm>
        </p:spPr>
        <p:txBody>
          <a:bodyPr anchor="ctr"/>
          <a:lstStyle>
            <a:lvl1pPr>
              <a:defRPr sz="2400" cap="all" baseline="0">
                <a:solidFill>
                  <a:schemeClr val="accent2"/>
                </a:solidFill>
              </a:defRPr>
            </a:lvl1pPr>
          </a:lstStyle>
          <a:p>
            <a:r>
              <a:rPr lang="en-US"/>
              <a:t>CLICK TO EDIT MASTER TITLE STYLE</a:t>
            </a:r>
            <a:endParaRPr lang="en-GB"/>
          </a:p>
        </p:txBody>
      </p:sp>
      <p:pic>
        <p:nvPicPr>
          <p:cNvPr id="16" name="Picture 15" descr="A picture containing aircraft, umbrella, board, large&#10;&#10;Description automatically generated">
            <a:extLst>
              <a:ext uri="{FF2B5EF4-FFF2-40B4-BE49-F238E27FC236}">
                <a16:creationId xmlns:a16="http://schemas.microsoft.com/office/drawing/2014/main" id="{2BA0D91B-0405-42A3-BE50-AAD2A36AF84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0000"/>
          <a:stretch/>
        </p:blipFill>
        <p:spPr>
          <a:xfrm flipH="1">
            <a:off x="-1" y="488158"/>
            <a:ext cx="415907" cy="1062737"/>
          </a:xfrm>
          <a:prstGeom prst="rect">
            <a:avLst/>
          </a:prstGeom>
        </p:spPr>
      </p:pic>
    </p:spTree>
    <p:extLst>
      <p:ext uri="{BB962C8B-B14F-4D97-AF65-F5344CB8AC3E}">
        <p14:creationId xmlns:p14="http://schemas.microsoft.com/office/powerpoint/2010/main" val="56969239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nSpc>
                <a:spcPct val="80000"/>
              </a:lnSpc>
              <a:defRPr>
                <a:solidFill>
                  <a:srgbClr val="C50F3C"/>
                </a:solidFill>
              </a:defRPr>
            </a:lvl1pPr>
          </a:lstStyle>
          <a:p>
            <a:r>
              <a:rPr lang="en-US" dirty="0"/>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6" y="1572323"/>
            <a:ext cx="10972800" cy="4599878"/>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‹nº›</a:t>
            </a:fld>
            <a:endParaRPr lang="en-US" dirty="0"/>
          </a:p>
        </p:txBody>
      </p:sp>
    </p:spTree>
    <p:extLst>
      <p:ext uri="{BB962C8B-B14F-4D97-AF65-F5344CB8AC3E}">
        <p14:creationId xmlns:p14="http://schemas.microsoft.com/office/powerpoint/2010/main" val="2106357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64622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1669551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12E69-42DB-4D1C-85A4-07F250878E17}"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99445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Objeto">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61461CD8-36C1-4D75-9EE1-90FBB76511FA}"/>
              </a:ext>
            </a:extLst>
          </p:cNvPr>
          <p:cNvSpPr/>
          <p:nvPr userDrawn="1"/>
        </p:nvSpPr>
        <p:spPr>
          <a:xfrm>
            <a:off x="1"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8" name="Imagem 7">
            <a:extLst>
              <a:ext uri="{FF2B5EF4-FFF2-40B4-BE49-F238E27FC236}">
                <a16:creationId xmlns:a16="http://schemas.microsoft.com/office/drawing/2014/main" id="{EACB554F-0B62-44CA-8E10-E08996DD9F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731" t="79487"/>
          <a:stretch/>
        </p:blipFill>
        <p:spPr>
          <a:xfrm>
            <a:off x="10040815" y="0"/>
            <a:ext cx="2151183" cy="1066702"/>
          </a:xfrm>
          <a:prstGeom prst="rect">
            <a:avLst/>
          </a:prstGeom>
        </p:spPr>
      </p:pic>
    </p:spTree>
    <p:extLst>
      <p:ext uri="{BB962C8B-B14F-4D97-AF65-F5344CB8AC3E}">
        <p14:creationId xmlns:p14="http://schemas.microsoft.com/office/powerpoint/2010/main" val="3993389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7612E69-42DB-4D1C-85A4-07F250878E17}"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3780135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7612E69-42DB-4D1C-85A4-07F250878E17}"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567201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7612E69-42DB-4D1C-85A4-07F250878E17}" type="datetimeFigureOut">
              <a:rPr lang="en-GB" smtClean="0"/>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745210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12E69-42DB-4D1C-85A4-07F250878E17}" type="datetimeFigureOut">
              <a:rPr lang="en-GB" smtClean="0"/>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1281245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2E69-42DB-4D1C-85A4-07F250878E17}"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1077729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2E69-42DB-4D1C-85A4-07F250878E17}"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1125375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2319927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12E69-42DB-4D1C-85A4-07F250878E17}"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B68B6-584C-490B-884E-8F0902D8581A}" type="slidenum">
              <a:rPr lang="en-GB" smtClean="0"/>
              <a:t>‹nº›</a:t>
            </a:fld>
            <a:endParaRPr lang="en-GB"/>
          </a:p>
        </p:txBody>
      </p:sp>
    </p:spTree>
    <p:extLst>
      <p:ext uri="{BB962C8B-B14F-4D97-AF65-F5344CB8AC3E}">
        <p14:creationId xmlns:p14="http://schemas.microsoft.com/office/powerpoint/2010/main" val="218712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AF5B6-154B-4A36-B2F9-E7C6CFEF0AB7}"/>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C1D98011-7829-4E56-958D-88CBCDE0A7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FFCABA5E-932C-4615-9A97-6D16C965F9E4}"/>
              </a:ext>
            </a:extLst>
          </p:cNvPr>
          <p:cNvSpPr>
            <a:spLocks noGrp="1"/>
          </p:cNvSpPr>
          <p:nvPr>
            <p:ph type="dt" sz="half" idx="10"/>
          </p:nvPr>
        </p:nvSpPr>
        <p:spPr/>
        <p:txBody>
          <a:bodyPr/>
          <a:lstStyle/>
          <a:p>
            <a:fld id="{8DDD49BE-C8C7-476E-B3DA-1810108F16BB}" type="datetimeFigureOut">
              <a:rPr lang="pt-PT" smtClean="0"/>
              <a:t>09/11/2023</a:t>
            </a:fld>
            <a:endParaRPr lang="pt-PT"/>
          </a:p>
        </p:txBody>
      </p:sp>
      <p:sp>
        <p:nvSpPr>
          <p:cNvPr id="5" name="Marcador de Posição do Rodapé 4">
            <a:extLst>
              <a:ext uri="{FF2B5EF4-FFF2-40B4-BE49-F238E27FC236}">
                <a16:creationId xmlns:a16="http://schemas.microsoft.com/office/drawing/2014/main" id="{9B8E07D9-B189-4586-AEA8-D04382B3923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CADA4E32-9B81-40BE-AAA5-D66ACEEFBFD1}"/>
              </a:ext>
            </a:extLst>
          </p:cNvPr>
          <p:cNvSpPr>
            <a:spLocks noGrp="1"/>
          </p:cNvSpPr>
          <p:nvPr>
            <p:ph type="sldNum" sz="quarter" idx="12"/>
          </p:nvPr>
        </p:nvSpPr>
        <p:spPr/>
        <p:txBody>
          <a:bodyPr/>
          <a:lstStyle/>
          <a:p>
            <a:fld id="{1CF628DE-CA91-43A1-B074-6B06A6B0F590}" type="slidenum">
              <a:rPr lang="pt-PT" smtClean="0"/>
              <a:t>‹nº›</a:t>
            </a:fld>
            <a:endParaRPr lang="pt-PT"/>
          </a:p>
        </p:txBody>
      </p:sp>
    </p:spTree>
    <p:extLst>
      <p:ext uri="{BB962C8B-B14F-4D97-AF65-F5344CB8AC3E}">
        <p14:creationId xmlns:p14="http://schemas.microsoft.com/office/powerpoint/2010/main" val="126744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A09405-02D4-4E02-B5CA-8F83A7416AF9}"/>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9A68DF9F-467F-4F57-B2C8-ACD3C5C2B153}"/>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7F1F1778-076A-44C4-8EE6-24D27F6A656F}"/>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F2E30FF6-20DB-49A1-8F2D-86627391F0A8}"/>
              </a:ext>
            </a:extLst>
          </p:cNvPr>
          <p:cNvSpPr>
            <a:spLocks noGrp="1"/>
          </p:cNvSpPr>
          <p:nvPr>
            <p:ph type="dt" sz="half" idx="10"/>
          </p:nvPr>
        </p:nvSpPr>
        <p:spPr/>
        <p:txBody>
          <a:bodyPr/>
          <a:lstStyle/>
          <a:p>
            <a:fld id="{8DDD49BE-C8C7-476E-B3DA-1810108F16BB}" type="datetimeFigureOut">
              <a:rPr lang="pt-PT" smtClean="0"/>
              <a:t>09/11/2023</a:t>
            </a:fld>
            <a:endParaRPr lang="pt-PT"/>
          </a:p>
        </p:txBody>
      </p:sp>
      <p:sp>
        <p:nvSpPr>
          <p:cNvPr id="6" name="Marcador de Posição do Rodapé 5">
            <a:extLst>
              <a:ext uri="{FF2B5EF4-FFF2-40B4-BE49-F238E27FC236}">
                <a16:creationId xmlns:a16="http://schemas.microsoft.com/office/drawing/2014/main" id="{3D303F73-3B3A-4E06-83DF-B3B86A30CC74}"/>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67FBE633-6B93-420D-9E13-3D6A222133FA}"/>
              </a:ext>
            </a:extLst>
          </p:cNvPr>
          <p:cNvSpPr>
            <a:spLocks noGrp="1"/>
          </p:cNvSpPr>
          <p:nvPr>
            <p:ph type="sldNum" sz="quarter" idx="12"/>
          </p:nvPr>
        </p:nvSpPr>
        <p:spPr/>
        <p:txBody>
          <a:bodyPr/>
          <a:lstStyle/>
          <a:p>
            <a:fld id="{1CF628DE-CA91-43A1-B074-6B06A6B0F590}" type="slidenum">
              <a:rPr lang="pt-PT" smtClean="0"/>
              <a:t>‹nº›</a:t>
            </a:fld>
            <a:endParaRPr lang="pt-PT"/>
          </a:p>
        </p:txBody>
      </p:sp>
    </p:spTree>
    <p:extLst>
      <p:ext uri="{BB962C8B-B14F-4D97-AF65-F5344CB8AC3E}">
        <p14:creationId xmlns:p14="http://schemas.microsoft.com/office/powerpoint/2010/main" val="100424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83BAC-4186-4347-B27C-7E6351398CD8}"/>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69489810-E251-4911-B01B-D0F577448E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A6B04916-3B84-4243-9983-C2B9F3D75813}"/>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8E5B6A43-EFCD-4208-9D50-B09AD3DED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F20BAD52-53CE-45A1-B1F9-FF6F88D7A876}"/>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62913A2D-FDB9-4BE9-9AD1-FC6D0A04D4C8}"/>
              </a:ext>
            </a:extLst>
          </p:cNvPr>
          <p:cNvSpPr>
            <a:spLocks noGrp="1"/>
          </p:cNvSpPr>
          <p:nvPr>
            <p:ph type="dt" sz="half" idx="10"/>
          </p:nvPr>
        </p:nvSpPr>
        <p:spPr/>
        <p:txBody>
          <a:bodyPr/>
          <a:lstStyle/>
          <a:p>
            <a:fld id="{8DDD49BE-C8C7-476E-B3DA-1810108F16BB}" type="datetimeFigureOut">
              <a:rPr lang="pt-PT" smtClean="0"/>
              <a:t>09/11/2023</a:t>
            </a:fld>
            <a:endParaRPr lang="pt-PT"/>
          </a:p>
        </p:txBody>
      </p:sp>
      <p:sp>
        <p:nvSpPr>
          <p:cNvPr id="8" name="Marcador de Posição do Rodapé 7">
            <a:extLst>
              <a:ext uri="{FF2B5EF4-FFF2-40B4-BE49-F238E27FC236}">
                <a16:creationId xmlns:a16="http://schemas.microsoft.com/office/drawing/2014/main" id="{1A76F228-A463-4A5D-A43F-F578EA5F9ACA}"/>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AC3A9258-4B45-47F8-9FB2-67306B014A81}"/>
              </a:ext>
            </a:extLst>
          </p:cNvPr>
          <p:cNvSpPr>
            <a:spLocks noGrp="1"/>
          </p:cNvSpPr>
          <p:nvPr>
            <p:ph type="sldNum" sz="quarter" idx="12"/>
          </p:nvPr>
        </p:nvSpPr>
        <p:spPr/>
        <p:txBody>
          <a:bodyPr/>
          <a:lstStyle/>
          <a:p>
            <a:fld id="{1CF628DE-CA91-43A1-B074-6B06A6B0F590}" type="slidenum">
              <a:rPr lang="pt-PT" smtClean="0"/>
              <a:t>‹nº›</a:t>
            </a:fld>
            <a:endParaRPr lang="pt-PT"/>
          </a:p>
        </p:txBody>
      </p:sp>
    </p:spTree>
    <p:extLst>
      <p:ext uri="{BB962C8B-B14F-4D97-AF65-F5344CB8AC3E}">
        <p14:creationId xmlns:p14="http://schemas.microsoft.com/office/powerpoint/2010/main" val="554471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63FBF-2F78-4D40-A249-55FDA52F8EFC}"/>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8505BE98-E04B-4A14-8AB4-65ED0DD59B7A}"/>
              </a:ext>
            </a:extLst>
          </p:cNvPr>
          <p:cNvSpPr>
            <a:spLocks noGrp="1"/>
          </p:cNvSpPr>
          <p:nvPr>
            <p:ph type="dt" sz="half" idx="10"/>
          </p:nvPr>
        </p:nvSpPr>
        <p:spPr/>
        <p:txBody>
          <a:bodyPr/>
          <a:lstStyle/>
          <a:p>
            <a:fld id="{8DDD49BE-C8C7-476E-B3DA-1810108F16BB}" type="datetimeFigureOut">
              <a:rPr lang="pt-PT" smtClean="0"/>
              <a:t>09/11/2023</a:t>
            </a:fld>
            <a:endParaRPr lang="pt-PT"/>
          </a:p>
        </p:txBody>
      </p:sp>
      <p:sp>
        <p:nvSpPr>
          <p:cNvPr id="4" name="Marcador de Posição do Rodapé 3">
            <a:extLst>
              <a:ext uri="{FF2B5EF4-FFF2-40B4-BE49-F238E27FC236}">
                <a16:creationId xmlns:a16="http://schemas.microsoft.com/office/drawing/2014/main" id="{CEBF99C1-208B-4F3B-80D2-96405255BBEC}"/>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41C11C3C-2D5B-46E8-A886-9DE73F39F9CD}"/>
              </a:ext>
            </a:extLst>
          </p:cNvPr>
          <p:cNvSpPr>
            <a:spLocks noGrp="1"/>
          </p:cNvSpPr>
          <p:nvPr>
            <p:ph type="sldNum" sz="quarter" idx="12"/>
          </p:nvPr>
        </p:nvSpPr>
        <p:spPr/>
        <p:txBody>
          <a:bodyPr/>
          <a:lstStyle/>
          <a:p>
            <a:fld id="{1CF628DE-CA91-43A1-B074-6B06A6B0F590}" type="slidenum">
              <a:rPr lang="pt-PT" smtClean="0"/>
              <a:t>‹nº›</a:t>
            </a:fld>
            <a:endParaRPr lang="pt-PT"/>
          </a:p>
        </p:txBody>
      </p:sp>
    </p:spTree>
    <p:extLst>
      <p:ext uri="{BB962C8B-B14F-4D97-AF65-F5344CB8AC3E}">
        <p14:creationId xmlns:p14="http://schemas.microsoft.com/office/powerpoint/2010/main" val="97721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B591180D-27DE-4B54-B063-A4DDA0D236FA}"/>
              </a:ext>
            </a:extLst>
          </p:cNvPr>
          <p:cNvSpPr>
            <a:spLocks noGrp="1"/>
          </p:cNvSpPr>
          <p:nvPr>
            <p:ph type="dt" sz="half" idx="10"/>
          </p:nvPr>
        </p:nvSpPr>
        <p:spPr/>
        <p:txBody>
          <a:bodyPr/>
          <a:lstStyle/>
          <a:p>
            <a:fld id="{8DDD49BE-C8C7-476E-B3DA-1810108F16BB}" type="datetimeFigureOut">
              <a:rPr lang="pt-PT" smtClean="0"/>
              <a:t>09/11/2023</a:t>
            </a:fld>
            <a:endParaRPr lang="pt-PT"/>
          </a:p>
        </p:txBody>
      </p:sp>
      <p:sp>
        <p:nvSpPr>
          <p:cNvPr id="3" name="Marcador de Posição do Rodapé 2">
            <a:extLst>
              <a:ext uri="{FF2B5EF4-FFF2-40B4-BE49-F238E27FC236}">
                <a16:creationId xmlns:a16="http://schemas.microsoft.com/office/drawing/2014/main" id="{745788CC-E9BD-4CD3-9632-2D1E3E284261}"/>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BE0BD89E-9025-49D7-AF71-70AC4CFD7A64}"/>
              </a:ext>
            </a:extLst>
          </p:cNvPr>
          <p:cNvSpPr>
            <a:spLocks noGrp="1"/>
          </p:cNvSpPr>
          <p:nvPr>
            <p:ph type="sldNum" sz="quarter" idx="12"/>
          </p:nvPr>
        </p:nvSpPr>
        <p:spPr/>
        <p:txBody>
          <a:bodyPr/>
          <a:lstStyle/>
          <a:p>
            <a:fld id="{1CF628DE-CA91-43A1-B074-6B06A6B0F590}" type="slidenum">
              <a:rPr lang="pt-PT" smtClean="0"/>
              <a:t>‹nº›</a:t>
            </a:fld>
            <a:endParaRPr lang="pt-PT"/>
          </a:p>
        </p:txBody>
      </p:sp>
    </p:spTree>
    <p:extLst>
      <p:ext uri="{BB962C8B-B14F-4D97-AF65-F5344CB8AC3E}">
        <p14:creationId xmlns:p14="http://schemas.microsoft.com/office/powerpoint/2010/main" val="257122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DB2F3-4C54-4B9A-BCEF-B3EDAA7ABBB2}"/>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CA848DAB-664B-4DCF-8EC2-266EF01C1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27EA5E49-202D-4909-AE9D-10EEC53D2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FC36CCBC-536E-4541-91B0-E09DB03F4C2E}"/>
              </a:ext>
            </a:extLst>
          </p:cNvPr>
          <p:cNvSpPr>
            <a:spLocks noGrp="1"/>
          </p:cNvSpPr>
          <p:nvPr>
            <p:ph type="dt" sz="half" idx="10"/>
          </p:nvPr>
        </p:nvSpPr>
        <p:spPr/>
        <p:txBody>
          <a:bodyPr/>
          <a:lstStyle/>
          <a:p>
            <a:fld id="{8DDD49BE-C8C7-476E-B3DA-1810108F16BB}" type="datetimeFigureOut">
              <a:rPr lang="pt-PT" smtClean="0"/>
              <a:t>09/11/2023</a:t>
            </a:fld>
            <a:endParaRPr lang="pt-PT"/>
          </a:p>
        </p:txBody>
      </p:sp>
      <p:sp>
        <p:nvSpPr>
          <p:cNvPr id="6" name="Marcador de Posição do Rodapé 5">
            <a:extLst>
              <a:ext uri="{FF2B5EF4-FFF2-40B4-BE49-F238E27FC236}">
                <a16:creationId xmlns:a16="http://schemas.microsoft.com/office/drawing/2014/main" id="{4554A3DB-FDF5-4018-852F-C0C0B6501BAC}"/>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DBF2DD91-E1BB-4520-9632-3DF8C527A168}"/>
              </a:ext>
            </a:extLst>
          </p:cNvPr>
          <p:cNvSpPr>
            <a:spLocks noGrp="1"/>
          </p:cNvSpPr>
          <p:nvPr>
            <p:ph type="sldNum" sz="quarter" idx="12"/>
          </p:nvPr>
        </p:nvSpPr>
        <p:spPr/>
        <p:txBody>
          <a:bodyPr/>
          <a:lstStyle/>
          <a:p>
            <a:fld id="{1CF628DE-CA91-43A1-B074-6B06A6B0F590}" type="slidenum">
              <a:rPr lang="pt-PT" smtClean="0"/>
              <a:t>‹nº›</a:t>
            </a:fld>
            <a:endParaRPr lang="pt-PT"/>
          </a:p>
        </p:txBody>
      </p:sp>
    </p:spTree>
    <p:extLst>
      <p:ext uri="{BB962C8B-B14F-4D97-AF65-F5344CB8AC3E}">
        <p14:creationId xmlns:p14="http://schemas.microsoft.com/office/powerpoint/2010/main" val="4236425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29D558-B631-4E60-9918-2499BE0CBAC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9294D931-C797-4F4C-84F1-FC426DA87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0736A28B-61D3-433B-BB89-1A743B593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3F7E771B-B9B1-4F5D-84CD-239DDDE31EF9}"/>
              </a:ext>
            </a:extLst>
          </p:cNvPr>
          <p:cNvSpPr>
            <a:spLocks noGrp="1"/>
          </p:cNvSpPr>
          <p:nvPr>
            <p:ph type="dt" sz="half" idx="10"/>
          </p:nvPr>
        </p:nvSpPr>
        <p:spPr/>
        <p:txBody>
          <a:bodyPr/>
          <a:lstStyle/>
          <a:p>
            <a:fld id="{8DDD49BE-C8C7-476E-B3DA-1810108F16BB}" type="datetimeFigureOut">
              <a:rPr lang="pt-PT" smtClean="0"/>
              <a:t>09/11/2023</a:t>
            </a:fld>
            <a:endParaRPr lang="pt-PT"/>
          </a:p>
        </p:txBody>
      </p:sp>
      <p:sp>
        <p:nvSpPr>
          <p:cNvPr id="6" name="Marcador de Posição do Rodapé 5">
            <a:extLst>
              <a:ext uri="{FF2B5EF4-FFF2-40B4-BE49-F238E27FC236}">
                <a16:creationId xmlns:a16="http://schemas.microsoft.com/office/drawing/2014/main" id="{128C7530-7BB2-4F1D-9945-7D837FA4CF82}"/>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B95D02C6-4A43-4139-BF2F-9FDC53B13BFB}"/>
              </a:ext>
            </a:extLst>
          </p:cNvPr>
          <p:cNvSpPr>
            <a:spLocks noGrp="1"/>
          </p:cNvSpPr>
          <p:nvPr>
            <p:ph type="sldNum" sz="quarter" idx="12"/>
          </p:nvPr>
        </p:nvSpPr>
        <p:spPr/>
        <p:txBody>
          <a:bodyPr/>
          <a:lstStyle/>
          <a:p>
            <a:fld id="{1CF628DE-CA91-43A1-B074-6B06A6B0F590}" type="slidenum">
              <a:rPr lang="pt-PT" smtClean="0"/>
              <a:t>‹nº›</a:t>
            </a:fld>
            <a:endParaRPr lang="pt-PT"/>
          </a:p>
        </p:txBody>
      </p:sp>
    </p:spTree>
    <p:extLst>
      <p:ext uri="{BB962C8B-B14F-4D97-AF65-F5344CB8AC3E}">
        <p14:creationId xmlns:p14="http://schemas.microsoft.com/office/powerpoint/2010/main" val="223720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526FE674-4AE9-4003-A412-F79F26F86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5E24C38D-C9AE-4B45-BBFF-C6D3BC5137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9A12A91-D777-498B-A91F-40170AA46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D49BE-C8C7-476E-B3DA-1810108F16BB}" type="datetimeFigureOut">
              <a:rPr lang="pt-PT" smtClean="0"/>
              <a:t>09/11/2023</a:t>
            </a:fld>
            <a:endParaRPr lang="pt-PT"/>
          </a:p>
        </p:txBody>
      </p:sp>
      <p:sp>
        <p:nvSpPr>
          <p:cNvPr id="5" name="Marcador de Posição do Rodapé 4">
            <a:extLst>
              <a:ext uri="{FF2B5EF4-FFF2-40B4-BE49-F238E27FC236}">
                <a16:creationId xmlns:a16="http://schemas.microsoft.com/office/drawing/2014/main" id="{07AE11C5-67A0-452A-B028-68D254C42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0F1F8F78-2BF1-486F-B6C4-5CFF34FA7A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628DE-CA91-43A1-B074-6B06A6B0F590}" type="slidenum">
              <a:rPr lang="pt-PT" smtClean="0"/>
              <a:t>‹nº›</a:t>
            </a:fld>
            <a:endParaRPr lang="pt-PT"/>
          </a:p>
        </p:txBody>
      </p:sp>
      <p:pic>
        <p:nvPicPr>
          <p:cNvPr id="8" name="Imagem 7">
            <a:extLst>
              <a:ext uri="{FF2B5EF4-FFF2-40B4-BE49-F238E27FC236}">
                <a16:creationId xmlns:a16="http://schemas.microsoft.com/office/drawing/2014/main" id="{2038943E-0578-460D-B32D-6970264B11D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2406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12E69-42DB-4D1C-85A4-07F250878E17}" type="datetimeFigureOut">
              <a:rPr lang="en-GB" smtClean="0"/>
              <a:t>09/11/2023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B68B6-584C-490B-884E-8F0902D8581A}" type="slidenum">
              <a:rPr lang="en-GB" smtClean="0"/>
              <a:t>‹nº›</a:t>
            </a:fld>
            <a:endParaRPr lang="en-GB"/>
          </a:p>
        </p:txBody>
      </p:sp>
    </p:spTree>
    <p:extLst>
      <p:ext uri="{BB962C8B-B14F-4D97-AF65-F5344CB8AC3E}">
        <p14:creationId xmlns:p14="http://schemas.microsoft.com/office/powerpoint/2010/main" val="2067081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9.xml"/><Relationship Id="rId7" Type="http://schemas.openxmlformats.org/officeDocument/2006/relationships/image" Target="../media/image11.png"/><Relationship Id="rId12"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4.svg"/><Relationship Id="rId11"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chart" Target="../charts/chart2.xml"/><Relationship Id="rId4" Type="http://schemas.openxmlformats.org/officeDocument/2006/relationships/hyperlink" Target="https://gileadconnect-my.sharepoint.com/:p:/r/personal/laura_reynolds_gilead_com/Documents/Global%20HIV%20MA%20Conferences/Global%20HIV%20Conference%20Data/2021%20Conferences/EACS%202021/EACS%202021%20References/Gilead%20Internal%20References/Locked%20Gilead%20References%20for%20External%20Sharing/Chastek_Optum_Switch%20to%20MTR%20or%20STR%20characteristics-patters-VL_EACS%202021_PE2-33_locked.pptx?d=w314dd76c4f474bb5a70410511c6ef7d0&amp;csf=1&amp;web=1&amp;e=KFIOzS" TargetMode="External"/><Relationship Id="rId9" Type="http://schemas.openxmlformats.org/officeDocument/2006/relationships/chart" Target="../charts/char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9.svg"/><Relationship Id="rId4" Type="http://schemas.openxmlformats.org/officeDocument/2006/relationships/hyperlink" Target="https://gileadconnect-my.sharepoint.com/:p:/r/personal/laura_reynolds_gilead_com/Documents/Global%20HIV%20MA%20Conferences/Global%20HIV%20Conference%20Data/2021%20Conferences/EACS%202021/EACS%202021%20References/Gilead%20Internal%20References/Locked%20Gilead%20References%20for%20External%20Sharing/Mezzio_Medicaid%20Persistence%20TN%20STR%20vs%20MTR_EACS%202021%20PE7-28_locked.pptx?d=w1a0c3685944d4d709d66e9a38d9b21a8&amp;csf=1&amp;web=1&amp;e=ydmdQW" TargetMode="Externa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16/j.cjca.2018.12.02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9.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departamento.medico@gilead.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ema.europa.eu/en/medicines/human/EPAR/biktarvy"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hyperlink" Target="https://www.ema.europa.eu/en/medicines/human/EPAR/descovy" TargetMode="Externa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hyperlink" Target="https://www.ema.europa.eu/en/medicines/human/EPAR/stribild"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hyperlink" Target="https://www.ema.europa.eu/en/medicines/human/EPAR/odefsey"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2.sv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7.png"/><Relationship Id="rId4" Type="http://schemas.openxmlformats.org/officeDocument/2006/relationships/diagramLayout" Target="../diagrams/layout2.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D46368-5644-4EF7-A669-06AE2A1B38A4}"/>
              </a:ext>
            </a:extLst>
          </p:cNvPr>
          <p:cNvSpPr>
            <a:spLocks noGrp="1"/>
          </p:cNvSpPr>
          <p:nvPr>
            <p:ph type="title" idx="4294967295"/>
          </p:nvPr>
        </p:nvSpPr>
        <p:spPr>
          <a:xfrm>
            <a:off x="838200" y="365125"/>
            <a:ext cx="10515600" cy="1325563"/>
          </a:xfrm>
        </p:spPr>
        <p:txBody>
          <a:bodyPr/>
          <a:lstStyle/>
          <a:p>
            <a:endParaRPr lang="pt-PT"/>
          </a:p>
        </p:txBody>
      </p:sp>
      <p:pic>
        <p:nvPicPr>
          <p:cNvPr id="25" name="Marcador de Posição de Conteúdo 24">
            <a:extLst>
              <a:ext uri="{FF2B5EF4-FFF2-40B4-BE49-F238E27FC236}">
                <a16:creationId xmlns:a16="http://schemas.microsoft.com/office/drawing/2014/main" id="{68F93A68-9F34-47B0-B627-63F6497CD2B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Subtitle 2">
            <a:extLst>
              <a:ext uri="{FF2B5EF4-FFF2-40B4-BE49-F238E27FC236}">
                <a16:creationId xmlns:a16="http://schemas.microsoft.com/office/drawing/2014/main" id="{A81F2325-2C79-49A6-A14A-9EC1E9D1B66C}"/>
              </a:ext>
            </a:extLst>
          </p:cNvPr>
          <p:cNvSpPr txBox="1">
            <a:spLocks/>
          </p:cNvSpPr>
          <p:nvPr/>
        </p:nvSpPr>
        <p:spPr>
          <a:xfrm>
            <a:off x="721057" y="6256675"/>
            <a:ext cx="2715613" cy="2545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pt-PT" sz="900" dirty="0">
                <a:solidFill>
                  <a:schemeClr val="bg2">
                    <a:lumMod val="50000"/>
                  </a:schemeClr>
                </a:solidFill>
              </a:rPr>
              <a:t>PT-BVY-0294 – Data de Preparação outubro 2023</a:t>
            </a:r>
          </a:p>
        </p:txBody>
      </p:sp>
      <p:sp>
        <p:nvSpPr>
          <p:cNvPr id="5" name="Subtitle 2">
            <a:extLst>
              <a:ext uri="{FF2B5EF4-FFF2-40B4-BE49-F238E27FC236}">
                <a16:creationId xmlns:a16="http://schemas.microsoft.com/office/drawing/2014/main" id="{578D45A0-E548-484B-829B-4E6E1C98FE11}"/>
              </a:ext>
            </a:extLst>
          </p:cNvPr>
          <p:cNvSpPr txBox="1">
            <a:spLocks/>
          </p:cNvSpPr>
          <p:nvPr/>
        </p:nvSpPr>
        <p:spPr>
          <a:xfrm>
            <a:off x="4619758" y="6256674"/>
            <a:ext cx="2715613" cy="2545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pt-PT" sz="900" dirty="0">
                <a:solidFill>
                  <a:schemeClr val="bg2">
                    <a:lumMod val="50000"/>
                  </a:schemeClr>
                </a:solidFill>
              </a:rPr>
              <a:t>Gilead </a:t>
            </a:r>
            <a:r>
              <a:rPr lang="pt-PT" sz="900" dirty="0" err="1">
                <a:solidFill>
                  <a:schemeClr val="bg2">
                    <a:lumMod val="50000"/>
                  </a:schemeClr>
                </a:solidFill>
              </a:rPr>
              <a:t>Property</a:t>
            </a:r>
            <a:endParaRPr lang="pt-PT" sz="900" dirty="0">
              <a:solidFill>
                <a:schemeClr val="bg2">
                  <a:lumMod val="50000"/>
                </a:schemeClr>
              </a:solidFill>
            </a:endParaRPr>
          </a:p>
        </p:txBody>
      </p:sp>
    </p:spTree>
    <p:extLst>
      <p:ext uri="{BB962C8B-B14F-4D97-AF65-F5344CB8AC3E}">
        <p14:creationId xmlns:p14="http://schemas.microsoft.com/office/powerpoint/2010/main" val="125926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C4AA6-2A69-46B1-9731-E0A41A416D08}"/>
              </a:ext>
            </a:extLst>
          </p:cNvPr>
          <p:cNvSpPr/>
          <p:nvPr/>
        </p:nvSpPr>
        <p:spPr>
          <a:xfrm>
            <a:off x="131032" y="219372"/>
            <a:ext cx="9972651" cy="461665"/>
          </a:xfrm>
          <a:prstGeom prst="rect">
            <a:avLst/>
          </a:prstGeom>
        </p:spPr>
        <p:txBody>
          <a:bodyPr wrap="square">
            <a:spAutoFit/>
          </a:bodyPr>
          <a:lstStyle/>
          <a:p>
            <a:r>
              <a:rPr lang="pt-PT" sz="2400" b="1" cap="all" dirty="0">
                <a:solidFill>
                  <a:srgbClr val="C00000"/>
                </a:solidFill>
                <a:latin typeface="+mn-lt"/>
                <a:ea typeface="+mn-ea"/>
                <a:cs typeface="+mn-cs"/>
              </a:rPr>
              <a:t>RCU e PERSISTÊNCIA NO REGIME</a:t>
            </a:r>
            <a:endParaRPr lang="pt-PT" sz="2400" b="1" cap="small" dirty="0">
              <a:solidFill>
                <a:srgbClr val="C00000"/>
              </a:solidFill>
            </a:endParaRPr>
          </a:p>
        </p:txBody>
      </p:sp>
      <p:sp>
        <p:nvSpPr>
          <p:cNvPr id="7" name="Rectangle 6">
            <a:extLst>
              <a:ext uri="{FF2B5EF4-FFF2-40B4-BE49-F238E27FC236}">
                <a16:creationId xmlns:a16="http://schemas.microsoft.com/office/drawing/2014/main" id="{CE58BE29-EEC3-4905-A0C9-0AA24057E0E9}"/>
              </a:ext>
            </a:extLst>
          </p:cNvPr>
          <p:cNvSpPr/>
          <p:nvPr/>
        </p:nvSpPr>
        <p:spPr>
          <a:xfrm flipH="1">
            <a:off x="647547" y="2061080"/>
            <a:ext cx="10927976" cy="829098"/>
          </a:xfrm>
          <a:prstGeom prst="rect">
            <a:avLst/>
          </a:prstGeom>
          <a:solidFill>
            <a:srgbClr val="C5163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pic>
        <p:nvPicPr>
          <p:cNvPr id="8" name="Graphic 7">
            <a:extLst>
              <a:ext uri="{FF2B5EF4-FFF2-40B4-BE49-F238E27FC236}">
                <a16:creationId xmlns:a16="http://schemas.microsoft.com/office/drawing/2014/main" id="{CB04DE6B-91D0-442F-B4AF-8F1151EFA2A6}"/>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69198"/>
          <a:stretch/>
        </p:blipFill>
        <p:spPr>
          <a:xfrm>
            <a:off x="7128306" y="1893565"/>
            <a:ext cx="4257229" cy="996613"/>
          </a:xfrm>
          <a:prstGeom prst="rect">
            <a:avLst/>
          </a:prstGeom>
        </p:spPr>
      </p:pic>
      <p:sp>
        <p:nvSpPr>
          <p:cNvPr id="9" name="Rounded Rectangle 10">
            <a:extLst>
              <a:ext uri="{FF2B5EF4-FFF2-40B4-BE49-F238E27FC236}">
                <a16:creationId xmlns:a16="http://schemas.microsoft.com/office/drawing/2014/main" id="{1E0EBEAF-1738-44A0-BD9E-2A4A7E38CCF3}"/>
              </a:ext>
            </a:extLst>
          </p:cNvPr>
          <p:cNvSpPr/>
          <p:nvPr/>
        </p:nvSpPr>
        <p:spPr>
          <a:xfrm>
            <a:off x="837535" y="2187629"/>
            <a:ext cx="10548000" cy="576000"/>
          </a:xfrm>
          <a:prstGeom prst="round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pt-PT" sz="2800" dirty="0"/>
              <a:t>O risco de descontinuação parece ser mais baixo nos utilizadores de RCU, evidenciando um melhor perfil de tolerabilidade.</a:t>
            </a:r>
          </a:p>
        </p:txBody>
      </p:sp>
      <p:sp>
        <p:nvSpPr>
          <p:cNvPr id="11" name="TextBox 5">
            <a:extLst>
              <a:ext uri="{FF2B5EF4-FFF2-40B4-BE49-F238E27FC236}">
                <a16:creationId xmlns:a16="http://schemas.microsoft.com/office/drawing/2014/main" id="{CF09FB31-17EF-4E49-B09A-9F527FA57A6D}"/>
              </a:ext>
            </a:extLst>
          </p:cNvPr>
          <p:cNvSpPr txBox="1"/>
          <p:nvPr/>
        </p:nvSpPr>
        <p:spPr>
          <a:xfrm>
            <a:off x="278068" y="6386093"/>
            <a:ext cx="7040226" cy="461665"/>
          </a:xfrm>
          <a:prstGeom prst="rect">
            <a:avLst/>
          </a:prstGeom>
          <a:noFill/>
        </p:spPr>
        <p:txBody>
          <a:bodyPr wrap="square" rtlCol="0">
            <a:spAutoFit/>
          </a:bodyPr>
          <a:lstStyle/>
          <a:p>
            <a:r>
              <a:rPr lang="pt-PT" sz="800" dirty="0">
                <a:solidFill>
                  <a:schemeClr val="tx1">
                    <a:lumMod val="65000"/>
                    <a:lumOff val="35000"/>
                  </a:schemeClr>
                </a:solidFill>
              </a:rPr>
              <a:t>RCU, regimes de comprimido único</a:t>
            </a:r>
          </a:p>
          <a:p>
            <a:endParaRPr lang="pt-PT" sz="800" dirty="0">
              <a:solidFill>
                <a:schemeClr val="tx1">
                  <a:lumMod val="65000"/>
                  <a:lumOff val="35000"/>
                </a:schemeClr>
              </a:solidFill>
            </a:endParaRPr>
          </a:p>
          <a:p>
            <a:r>
              <a:rPr lang="en-US" sz="800" dirty="0">
                <a:solidFill>
                  <a:schemeClr val="tx1">
                    <a:lumMod val="65000"/>
                    <a:lumOff val="35000"/>
                  </a:schemeClr>
                </a:solidFill>
              </a:rPr>
              <a:t>Clay e</a:t>
            </a:r>
            <a:r>
              <a:rPr lang="en-US" sz="800" i="1" dirty="0">
                <a:solidFill>
                  <a:schemeClr val="tx1">
                    <a:lumMod val="65000"/>
                    <a:lumOff val="35000"/>
                  </a:schemeClr>
                </a:solidFill>
              </a:rPr>
              <a:t>t al. </a:t>
            </a:r>
            <a:r>
              <a:rPr lang="en-US" sz="800" dirty="0">
                <a:solidFill>
                  <a:schemeClr val="tx1">
                    <a:lumMod val="65000"/>
                    <a:lumOff val="35000"/>
                  </a:schemeClr>
                </a:solidFill>
              </a:rPr>
              <a:t>AIDS Res </a:t>
            </a:r>
            <a:r>
              <a:rPr lang="en-US" sz="800" dirty="0" err="1">
                <a:solidFill>
                  <a:schemeClr val="tx1">
                    <a:lumMod val="65000"/>
                    <a:lumOff val="35000"/>
                  </a:schemeClr>
                </a:solidFill>
              </a:rPr>
              <a:t>Ther</a:t>
            </a:r>
            <a:r>
              <a:rPr lang="en-US" sz="800" dirty="0">
                <a:solidFill>
                  <a:schemeClr val="tx1">
                    <a:lumMod val="65000"/>
                    <a:lumOff val="35000"/>
                  </a:schemeClr>
                </a:solidFill>
              </a:rPr>
              <a:t>, 2018</a:t>
            </a:r>
          </a:p>
        </p:txBody>
      </p:sp>
    </p:spTree>
    <p:extLst>
      <p:ext uri="{BB962C8B-B14F-4D97-AF65-F5344CB8AC3E}">
        <p14:creationId xmlns:p14="http://schemas.microsoft.com/office/powerpoint/2010/main" val="310960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5">
            <a:extLst>
              <a:ext uri="{FF2B5EF4-FFF2-40B4-BE49-F238E27FC236}">
                <a16:creationId xmlns:a16="http://schemas.microsoft.com/office/drawing/2014/main" id="{1CB8DBAD-3BE3-42F8-9EBA-8B252704B111}"/>
              </a:ext>
            </a:extLst>
          </p:cNvPr>
          <p:cNvSpPr>
            <a:spLocks noChangeArrowheads="1"/>
          </p:cNvSpPr>
          <p:nvPr/>
        </p:nvSpPr>
        <p:spPr bwMode="auto">
          <a:xfrm>
            <a:off x="4424923" y="1545203"/>
            <a:ext cx="5437413" cy="719813"/>
          </a:xfrm>
          <a:prstGeom prst="roundRect">
            <a:avLst>
              <a:gd name="adj" fmla="val 11228"/>
            </a:avLst>
          </a:prstGeom>
          <a:solidFill>
            <a:schemeClr val="bg1">
              <a:lumMod val="95000"/>
            </a:schemeClr>
          </a:solidFill>
          <a:ln w="3175">
            <a:noFill/>
            <a:round/>
            <a:headEnd/>
            <a:tailEnd/>
          </a:ln>
          <a:effectLst/>
        </p:spPr>
        <p:txBody>
          <a:bodyPr lIns="96000" tIns="0" rIns="72000" bIns="0" anchor="t"/>
          <a:lstStyle/>
          <a:p>
            <a:pPr marL="285750" marR="0" lvl="0" indent="-285750" algn="l" defTabSz="1351054"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7" name="Text Placeholder 16">
            <a:extLst>
              <a:ext uri="{FF2B5EF4-FFF2-40B4-BE49-F238E27FC236}">
                <a16:creationId xmlns:a16="http://schemas.microsoft.com/office/drawing/2014/main" id="{A74CD35D-7EFA-4BBD-8315-6995A004F171}"/>
              </a:ext>
            </a:extLst>
          </p:cNvPr>
          <p:cNvSpPr>
            <a:spLocks noGrp="1"/>
          </p:cNvSpPr>
          <p:nvPr>
            <p:ph type="body" sz="quarter" idx="4294967295"/>
          </p:nvPr>
        </p:nvSpPr>
        <p:spPr>
          <a:xfrm>
            <a:off x="83007" y="6361122"/>
            <a:ext cx="10583863" cy="5397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a:lstStyle/>
          <a:p>
            <a:pPr defTabSz="1219108">
              <a:lnSpc>
                <a:spcPct val="100000"/>
              </a:lnSpc>
              <a:spcBef>
                <a:spcPts val="0"/>
              </a:spcBef>
              <a:spcAft>
                <a:spcPct val="0"/>
              </a:spcAft>
              <a:buClrTx/>
              <a:buSzTx/>
              <a:defRPr/>
            </a:pPr>
            <a:r>
              <a:rPr kumimoji="0" lang="en-US" sz="800" u="none" strike="noStrike" kern="1200" cap="none" spc="0" normalizeH="0" baseline="0" noProof="0" dirty="0">
                <a:ln>
                  <a:noFill/>
                </a:ln>
                <a:solidFill>
                  <a:schemeClr val="tx1">
                    <a:lumMod val="65000"/>
                    <a:lumOff val="35000"/>
                  </a:schemeClr>
                </a:solidFill>
                <a:effectLst/>
                <a:uLnTx/>
                <a:uFillTx/>
              </a:rPr>
              <a:t>*</a:t>
            </a:r>
            <a:r>
              <a:rPr kumimoji="0" lang="en-US" sz="800" i="1" u="none" strike="noStrike" kern="1200" cap="none" spc="0" normalizeH="0" baseline="0" noProof="0" dirty="0">
                <a:ln>
                  <a:noFill/>
                </a:ln>
                <a:solidFill>
                  <a:schemeClr val="tx1">
                    <a:lumMod val="65000"/>
                    <a:lumOff val="35000"/>
                  </a:schemeClr>
                </a:solidFill>
                <a:effectLst/>
                <a:uLnTx/>
                <a:uFillTx/>
              </a:rPr>
              <a:t>P</a:t>
            </a:r>
            <a:r>
              <a:rPr kumimoji="0" lang="en-US" sz="800" u="none" strike="noStrike" kern="1200" cap="none" spc="0" normalizeH="0" baseline="0" noProof="0" dirty="0">
                <a:ln>
                  <a:noFill/>
                </a:ln>
                <a:solidFill>
                  <a:schemeClr val="tx1">
                    <a:lumMod val="65000"/>
                    <a:lumOff val="35000"/>
                  </a:schemeClr>
                </a:solidFill>
                <a:effectLst/>
                <a:uLnTx/>
                <a:uFillTx/>
              </a:rPr>
              <a:t> &lt; 0.05 vs. RCU </a:t>
            </a:r>
            <a:r>
              <a:rPr kumimoji="0" lang="en-US" sz="800" u="none" strike="noStrike" kern="1200" cap="none" spc="0" normalizeH="0" baseline="0" noProof="0" dirty="0" err="1">
                <a:ln>
                  <a:noFill/>
                </a:ln>
                <a:solidFill>
                  <a:schemeClr val="tx1">
                    <a:lumMod val="65000"/>
                    <a:lumOff val="35000"/>
                  </a:schemeClr>
                </a:solidFill>
                <a:effectLst/>
                <a:uLnTx/>
                <a:uFillTx/>
              </a:rPr>
              <a:t>ou</a:t>
            </a:r>
            <a:r>
              <a:rPr kumimoji="0" lang="en-US" sz="800" u="none" strike="noStrike" kern="1200" cap="none" spc="0" normalizeH="0" baseline="0" noProof="0" dirty="0">
                <a:ln>
                  <a:noFill/>
                </a:ln>
                <a:solidFill>
                  <a:schemeClr val="tx1">
                    <a:lumMod val="65000"/>
                    <a:lumOff val="35000"/>
                  </a:schemeClr>
                </a:solidFill>
                <a:effectLst/>
                <a:uLnTx/>
                <a:uFillTx/>
              </a:rPr>
              <a:t> B/F/TAF (REF); **</a:t>
            </a:r>
            <a:r>
              <a:rPr kumimoji="0" lang="en-US" sz="800" i="1" u="none" strike="noStrike" kern="1200" cap="none" spc="0" normalizeH="0" baseline="0" noProof="0" dirty="0">
                <a:ln>
                  <a:noFill/>
                </a:ln>
                <a:solidFill>
                  <a:schemeClr val="tx1">
                    <a:lumMod val="65000"/>
                    <a:lumOff val="35000"/>
                  </a:schemeClr>
                </a:solidFill>
                <a:effectLst/>
                <a:uLnTx/>
                <a:uFillTx/>
              </a:rPr>
              <a:t>P</a:t>
            </a:r>
            <a:r>
              <a:rPr kumimoji="0" lang="en-US" sz="800" u="none" strike="noStrike" kern="1200" cap="none" spc="0" normalizeH="0" baseline="0" noProof="0" dirty="0">
                <a:ln>
                  <a:noFill/>
                </a:ln>
                <a:solidFill>
                  <a:schemeClr val="tx1">
                    <a:lumMod val="65000"/>
                    <a:lumOff val="35000"/>
                  </a:schemeClr>
                </a:solidFill>
                <a:effectLst/>
                <a:uLnTx/>
                <a:uFillTx/>
              </a:rPr>
              <a:t> &lt; 0.01 vs. </a:t>
            </a:r>
            <a:r>
              <a:rPr lang="en-US" sz="800" dirty="0">
                <a:solidFill>
                  <a:schemeClr val="tx1">
                    <a:lumMod val="65000"/>
                    <a:lumOff val="35000"/>
                  </a:schemeClr>
                </a:solidFill>
              </a:rPr>
              <a:t>RCU</a:t>
            </a:r>
            <a:r>
              <a:rPr kumimoji="0" lang="en-US" sz="800" u="none" strike="noStrike" kern="1200" cap="none" spc="0" normalizeH="0" baseline="0" noProof="0" dirty="0">
                <a:ln>
                  <a:noFill/>
                </a:ln>
                <a:solidFill>
                  <a:schemeClr val="tx1">
                    <a:lumMod val="65000"/>
                    <a:lumOff val="35000"/>
                  </a:schemeClr>
                </a:solidFill>
                <a:effectLst/>
                <a:uLnTx/>
                <a:uFillTx/>
              </a:rPr>
              <a:t> </a:t>
            </a:r>
            <a:r>
              <a:rPr kumimoji="0" lang="en-US" sz="800" u="none" strike="noStrike" kern="1200" cap="none" spc="0" normalizeH="0" baseline="0" noProof="0" dirty="0" err="1">
                <a:ln>
                  <a:noFill/>
                </a:ln>
                <a:solidFill>
                  <a:schemeClr val="tx1">
                    <a:lumMod val="65000"/>
                    <a:lumOff val="35000"/>
                  </a:schemeClr>
                </a:solidFill>
                <a:effectLst/>
                <a:uLnTx/>
                <a:uFillTx/>
              </a:rPr>
              <a:t>ou</a:t>
            </a:r>
            <a:r>
              <a:rPr kumimoji="0" lang="en-US" sz="800" u="none" strike="noStrike" kern="1200" cap="none" spc="0" normalizeH="0" baseline="0" noProof="0" dirty="0">
                <a:ln>
                  <a:noFill/>
                </a:ln>
                <a:solidFill>
                  <a:schemeClr val="tx1">
                    <a:lumMod val="65000"/>
                    <a:lumOff val="35000"/>
                  </a:schemeClr>
                </a:solidFill>
                <a:effectLst/>
                <a:uLnTx/>
                <a:uFillTx/>
              </a:rPr>
              <a:t> B/F/TAF (REF)</a:t>
            </a:r>
          </a:p>
          <a:p>
            <a:pPr marL="0" indent="0" defTabSz="1219108">
              <a:lnSpc>
                <a:spcPct val="100000"/>
              </a:lnSpc>
              <a:spcBef>
                <a:spcPts val="0"/>
              </a:spcBef>
              <a:spcAft>
                <a:spcPct val="0"/>
              </a:spcAft>
              <a:buClrTx/>
              <a:buSzTx/>
              <a:buNone/>
              <a:defRPr/>
            </a:pPr>
            <a:r>
              <a:rPr lang="en-US" sz="800" dirty="0">
                <a:solidFill>
                  <a:schemeClr val="tx1">
                    <a:lumMod val="65000"/>
                    <a:lumOff val="35000"/>
                  </a:schemeClr>
                </a:solidFill>
              </a:rPr>
              <a:t>INSTI, </a:t>
            </a:r>
            <a:r>
              <a:rPr lang="pt-PT" sz="800" dirty="0">
                <a:solidFill>
                  <a:schemeClr val="tx1">
                    <a:lumMod val="65000"/>
                    <a:lumOff val="35000"/>
                  </a:schemeClr>
                </a:solidFill>
              </a:rPr>
              <a:t>inibidor de transferência de cadeia da integrasse; </a:t>
            </a:r>
            <a:r>
              <a:rPr lang="en-US" sz="800" dirty="0">
                <a:solidFill>
                  <a:schemeClr val="tx1">
                    <a:lumMod val="65000"/>
                    <a:lumOff val="35000"/>
                  </a:schemeClr>
                </a:solidFill>
              </a:rPr>
              <a:t>RCU, regime de </a:t>
            </a:r>
            <a:r>
              <a:rPr lang="en-US" sz="800" dirty="0" err="1">
                <a:solidFill>
                  <a:schemeClr val="tx1">
                    <a:lumMod val="65000"/>
                    <a:lumOff val="35000"/>
                  </a:schemeClr>
                </a:solidFill>
              </a:rPr>
              <a:t>comprimido</a:t>
            </a:r>
            <a:r>
              <a:rPr lang="en-US" sz="800" dirty="0">
                <a:solidFill>
                  <a:schemeClr val="tx1">
                    <a:lumMod val="65000"/>
                    <a:lumOff val="35000"/>
                  </a:schemeClr>
                </a:solidFill>
              </a:rPr>
              <a:t> </a:t>
            </a:r>
            <a:r>
              <a:rPr lang="en-US" sz="800" dirty="0" err="1">
                <a:solidFill>
                  <a:schemeClr val="tx1">
                    <a:lumMod val="65000"/>
                    <a:lumOff val="35000"/>
                  </a:schemeClr>
                </a:solidFill>
              </a:rPr>
              <a:t>único</a:t>
            </a:r>
            <a:r>
              <a:rPr lang="en-US" sz="800" dirty="0">
                <a:solidFill>
                  <a:schemeClr val="tx1">
                    <a:lumMod val="65000"/>
                    <a:lumOff val="35000"/>
                  </a:schemeClr>
                </a:solidFill>
              </a:rPr>
              <a:t>; REF, </a:t>
            </a:r>
            <a:r>
              <a:rPr lang="en-US" sz="800" dirty="0" err="1">
                <a:solidFill>
                  <a:schemeClr val="tx1">
                    <a:lumMod val="65000"/>
                    <a:lumOff val="35000"/>
                  </a:schemeClr>
                </a:solidFill>
              </a:rPr>
              <a:t>referência</a:t>
            </a:r>
            <a:r>
              <a:rPr lang="en-US" sz="800" dirty="0">
                <a:solidFill>
                  <a:schemeClr val="tx1">
                    <a:lumMod val="65000"/>
                    <a:lumOff val="35000"/>
                  </a:schemeClr>
                </a:solidFill>
              </a:rPr>
              <a:t>; RMC, regime de </a:t>
            </a:r>
            <a:r>
              <a:rPr lang="en-US" sz="800" dirty="0" err="1">
                <a:solidFill>
                  <a:schemeClr val="tx1">
                    <a:lumMod val="65000"/>
                    <a:lumOff val="35000"/>
                  </a:schemeClr>
                </a:solidFill>
              </a:rPr>
              <a:t>múltiplos</a:t>
            </a:r>
            <a:r>
              <a:rPr lang="en-US" sz="800" dirty="0">
                <a:solidFill>
                  <a:schemeClr val="tx1">
                    <a:lumMod val="65000"/>
                    <a:lumOff val="35000"/>
                  </a:schemeClr>
                </a:solidFill>
              </a:rPr>
              <a:t> </a:t>
            </a:r>
            <a:r>
              <a:rPr lang="en-US" sz="800" dirty="0" err="1">
                <a:solidFill>
                  <a:schemeClr val="tx1">
                    <a:lumMod val="65000"/>
                    <a:lumOff val="35000"/>
                  </a:schemeClr>
                </a:solidFill>
              </a:rPr>
              <a:t>comprimidos</a:t>
            </a:r>
            <a:endParaRPr lang="en-US" sz="800" dirty="0">
              <a:solidFill>
                <a:schemeClr val="tx1">
                  <a:lumMod val="65000"/>
                  <a:lumOff val="35000"/>
                </a:schemeClr>
              </a:solidFill>
            </a:endParaRPr>
          </a:p>
          <a:p>
            <a:pPr marL="0" marR="0" lvl="0" indent="0" algn="l" defTabSz="1219108" rtl="0" eaLnBrk="1" fontAlgn="auto" latinLnBrk="0" hangingPunct="1">
              <a:lnSpc>
                <a:spcPct val="100000"/>
              </a:lnSpc>
              <a:spcBef>
                <a:spcPts val="0"/>
              </a:spcBef>
              <a:spcAft>
                <a:spcPct val="0"/>
              </a:spcAft>
              <a:buClrTx/>
              <a:buSzTx/>
              <a:buFontTx/>
              <a:buNone/>
              <a:tabLst/>
              <a:defRPr/>
            </a:pPr>
            <a:r>
              <a:rPr kumimoji="0" lang="en-US" sz="800" u="none" strike="noStrike" kern="1200" cap="none" spc="0" normalizeH="0" baseline="0" noProof="0" dirty="0">
                <a:ln>
                  <a:noFill/>
                </a:ln>
                <a:solidFill>
                  <a:schemeClr val="tx1">
                    <a:lumMod val="65000"/>
                    <a:lumOff val="35000"/>
                  </a:schemeClr>
                </a:solidFill>
                <a:effectLst/>
                <a:uLnTx/>
                <a:uFillTx/>
                <a:hlinkClick r:id="rId4">
                  <a:extLst>
                    <a:ext uri="{A12FA001-AC4F-418D-AE19-62706E023703}">
                      <ahyp:hlinkClr xmlns:ahyp="http://schemas.microsoft.com/office/drawing/2018/hyperlinkcolor" val="tx"/>
                    </a:ext>
                  </a:extLst>
                </a:hlinkClick>
              </a:rPr>
              <a:t>Chastek B, </a:t>
            </a:r>
            <a:r>
              <a:rPr kumimoji="0" lang="en-US" sz="800" i="1" u="none" strike="noStrike" kern="1200" cap="none" spc="0" normalizeH="0" baseline="0" noProof="0" dirty="0">
                <a:ln>
                  <a:noFill/>
                </a:ln>
                <a:solidFill>
                  <a:schemeClr val="tx1">
                    <a:lumMod val="65000"/>
                    <a:lumOff val="35000"/>
                  </a:schemeClr>
                </a:solidFill>
                <a:effectLst/>
                <a:uLnTx/>
                <a:uFillTx/>
                <a:hlinkClick r:id="rId4">
                  <a:extLst>
                    <a:ext uri="{A12FA001-AC4F-418D-AE19-62706E023703}">
                      <ahyp:hlinkClr xmlns:ahyp="http://schemas.microsoft.com/office/drawing/2018/hyperlinkcolor" val="tx"/>
                    </a:ext>
                  </a:extLst>
                </a:hlinkClick>
              </a:rPr>
              <a:t>et al</a:t>
            </a:r>
            <a:r>
              <a:rPr kumimoji="0" lang="en-US" sz="800" u="none" strike="noStrike" kern="1200" cap="none" spc="0" normalizeH="0" baseline="0" noProof="0" dirty="0">
                <a:ln>
                  <a:noFill/>
                </a:ln>
                <a:solidFill>
                  <a:schemeClr val="tx1">
                    <a:lumMod val="65000"/>
                    <a:lumOff val="35000"/>
                  </a:schemeClr>
                </a:solidFill>
                <a:effectLst/>
                <a:uLnTx/>
                <a:uFillTx/>
                <a:hlinkClick r:id="rId4">
                  <a:extLst>
                    <a:ext uri="{A12FA001-AC4F-418D-AE19-62706E023703}">
                      <ahyp:hlinkClr xmlns:ahyp="http://schemas.microsoft.com/office/drawing/2018/hyperlinkcolor" val="tx"/>
                    </a:ext>
                  </a:extLst>
                </a:hlinkClick>
              </a:rPr>
              <a:t>. EACS 2021, Poster PE2/33</a:t>
            </a:r>
            <a:endParaRPr kumimoji="0" lang="en-US" sz="800" u="none" strike="noStrike" kern="1200" cap="none" spc="0" normalizeH="0" baseline="0" noProof="0" dirty="0">
              <a:ln>
                <a:noFill/>
              </a:ln>
              <a:solidFill>
                <a:schemeClr val="tx1">
                  <a:lumMod val="65000"/>
                  <a:lumOff val="35000"/>
                </a:schemeClr>
              </a:solidFill>
              <a:effectLst/>
              <a:uLnTx/>
              <a:uFillTx/>
            </a:endParaRPr>
          </a:p>
        </p:txBody>
      </p:sp>
      <p:sp>
        <p:nvSpPr>
          <p:cNvPr id="22" name="TextBox 21">
            <a:extLst>
              <a:ext uri="{FF2B5EF4-FFF2-40B4-BE49-F238E27FC236}">
                <a16:creationId xmlns:a16="http://schemas.microsoft.com/office/drawing/2014/main" id="{8480802E-CAB7-4892-ABF6-0810D32F8700}"/>
              </a:ext>
            </a:extLst>
          </p:cNvPr>
          <p:cNvSpPr txBox="1"/>
          <p:nvPr/>
        </p:nvSpPr>
        <p:spPr>
          <a:xfrm>
            <a:off x="4555439" y="1576519"/>
            <a:ext cx="5306897" cy="723275"/>
          </a:xfrm>
          <a:prstGeom prst="rect">
            <a:avLst/>
          </a:prstGeom>
          <a:noFill/>
        </p:spPr>
        <p:txBody>
          <a:bodyPr wrap="square" lIns="0" tIns="0" rIns="0" bIns="0" rtlCol="0">
            <a:spAutoFit/>
          </a:bodyPr>
          <a:lstStyle/>
          <a:p>
            <a:pPr marL="0" marR="0" lvl="0" indent="0" algn="l" defTabSz="1351054" rtl="0" eaLnBrk="1" fontAlgn="auto" latinLnBrk="0" hangingPunct="1">
              <a:lnSpc>
                <a:spcPct val="100000"/>
              </a:lnSpc>
              <a:spcBef>
                <a:spcPts val="0"/>
              </a:spcBef>
              <a:spcAft>
                <a:spcPts val="300"/>
              </a:spcAft>
              <a:buClrTx/>
              <a:buSzTx/>
              <a:buFontTx/>
              <a:buNone/>
              <a:tabLst/>
              <a:defRPr/>
            </a:pPr>
            <a:r>
              <a:rPr kumimoji="0" lang="en-US" sz="1600" b="1" i="0" u="none" strike="noStrike" kern="0" cap="none" spc="0" normalizeH="0" baseline="0" noProof="0" dirty="0">
                <a:ln>
                  <a:noFill/>
                </a:ln>
                <a:solidFill>
                  <a:prstClr val="black"/>
                </a:solidFill>
                <a:effectLst/>
                <a:uLnTx/>
                <a:uFillTx/>
                <a:ea typeface="+mn-ea"/>
                <a:cs typeface="Arial" pitchFamily="34" charset="0"/>
              </a:rPr>
              <a:t>Outcomes</a:t>
            </a:r>
          </a:p>
          <a:p>
            <a:pPr marL="0" marR="0" lvl="0" indent="0" algn="l" defTabSz="1351054" rtl="0" eaLnBrk="1" fontAlgn="auto" latinLnBrk="0" hangingPunct="1">
              <a:lnSpc>
                <a:spcPct val="100000"/>
              </a:lnSpc>
              <a:spcBef>
                <a:spcPts val="0"/>
              </a:spcBef>
              <a:spcAft>
                <a:spcPts val="300"/>
              </a:spcAft>
              <a:buClrTx/>
              <a:buSzTx/>
              <a:buFontTx/>
              <a:buNone/>
              <a:tabLst/>
              <a:defRPr/>
            </a:pPr>
            <a:r>
              <a:rPr kumimoji="0" lang="pt-PT" sz="1400" b="0" i="0" u="none" strike="noStrike" kern="0" cap="none" spc="0" normalizeH="0" baseline="0" noProof="0" dirty="0">
                <a:ln>
                  <a:noFill/>
                </a:ln>
                <a:solidFill>
                  <a:prstClr val="black"/>
                </a:solidFill>
                <a:effectLst/>
                <a:uLnTx/>
                <a:uFillTx/>
                <a:ea typeface="+mn-ea"/>
                <a:cs typeface="Arial" pitchFamily="34" charset="0"/>
              </a:rPr>
              <a:t>Razão para a mudança da linha de tratamento; persistência</a:t>
            </a:r>
          </a:p>
          <a:p>
            <a:pPr marL="0" marR="0" lvl="0" indent="0" algn="l" defTabSz="1351054" rtl="0" eaLnBrk="1" fontAlgn="auto" latinLnBrk="0" hangingPunct="1">
              <a:lnSpc>
                <a:spcPct val="100000"/>
              </a:lnSpc>
              <a:spcBef>
                <a:spcPts val="0"/>
              </a:spcBef>
              <a:spcAft>
                <a:spcPts val="30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8" name="TextBox 27">
            <a:extLst>
              <a:ext uri="{FF2B5EF4-FFF2-40B4-BE49-F238E27FC236}">
                <a16:creationId xmlns:a16="http://schemas.microsoft.com/office/drawing/2014/main" id="{46084469-D60F-43EB-9EC5-20E76E330F91}"/>
              </a:ext>
            </a:extLst>
          </p:cNvPr>
          <p:cNvSpPr txBox="1"/>
          <p:nvPr/>
        </p:nvSpPr>
        <p:spPr>
          <a:xfrm>
            <a:off x="230956" y="84523"/>
            <a:ext cx="5748369" cy="22159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wrap="none" lIns="0" tIns="0" rIns="0" bIns="0" rtlCol="0">
            <a:noAutofit/>
          </a:bodyPr>
          <a:lstStyle/>
          <a:p>
            <a:pPr marL="0" marR="0" lvl="0" indent="0" algn="l" defTabSz="1351054"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cs typeface="Arial" pitchFamily="34" charset="0"/>
              </a:rPr>
              <a:t>Optum Research Database (US): Retrospective analysis</a:t>
            </a:r>
          </a:p>
        </p:txBody>
      </p:sp>
      <p:sp>
        <p:nvSpPr>
          <p:cNvPr id="110" name="AutoShape 5">
            <a:extLst>
              <a:ext uri="{FF2B5EF4-FFF2-40B4-BE49-F238E27FC236}">
                <a16:creationId xmlns:a16="http://schemas.microsoft.com/office/drawing/2014/main" id="{DF362414-7A06-4128-BF26-B772EE89B096}"/>
              </a:ext>
            </a:extLst>
          </p:cNvPr>
          <p:cNvSpPr>
            <a:spLocks noChangeArrowheads="1"/>
          </p:cNvSpPr>
          <p:nvPr/>
        </p:nvSpPr>
        <p:spPr bwMode="auto">
          <a:xfrm>
            <a:off x="324926" y="1550061"/>
            <a:ext cx="3870851" cy="726253"/>
          </a:xfrm>
          <a:prstGeom prst="roundRect">
            <a:avLst>
              <a:gd name="adj" fmla="val 11228"/>
            </a:avLst>
          </a:prstGeom>
          <a:solidFill>
            <a:schemeClr val="bg1">
              <a:lumMod val="95000"/>
            </a:schemeClr>
          </a:solidFill>
          <a:ln w="3175">
            <a:noFill/>
            <a:round/>
            <a:headEnd/>
            <a:tailEnd/>
          </a:ln>
          <a:effectLst/>
        </p:spPr>
        <p:txBody>
          <a:bodyPr lIns="96000" tIns="0" rIns="72000" bIns="0" anchor="t"/>
          <a:lstStyle/>
          <a:p>
            <a:pPr marL="285750" marR="0" lvl="0" indent="-285750" algn="l" defTabSz="1351054"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111" name="Graphic 110">
            <a:extLst>
              <a:ext uri="{FF2B5EF4-FFF2-40B4-BE49-F238E27FC236}">
                <a16:creationId xmlns:a16="http://schemas.microsoft.com/office/drawing/2014/main" id="{75C98B7F-2DF4-40C0-8AD5-7B340A329D0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886" y="1621195"/>
            <a:ext cx="398439" cy="418830"/>
          </a:xfrm>
          <a:prstGeom prst="rect">
            <a:avLst/>
          </a:prstGeom>
        </p:spPr>
      </p:pic>
      <p:sp>
        <p:nvSpPr>
          <p:cNvPr id="112" name="AutoShape 5">
            <a:extLst>
              <a:ext uri="{FF2B5EF4-FFF2-40B4-BE49-F238E27FC236}">
                <a16:creationId xmlns:a16="http://schemas.microsoft.com/office/drawing/2014/main" id="{87489E4F-9CF3-426A-BDD3-23546D5D7885}"/>
              </a:ext>
            </a:extLst>
          </p:cNvPr>
          <p:cNvSpPr>
            <a:spLocks noChangeArrowheads="1"/>
          </p:cNvSpPr>
          <p:nvPr/>
        </p:nvSpPr>
        <p:spPr bwMode="auto">
          <a:xfrm>
            <a:off x="9976066" y="1545203"/>
            <a:ext cx="1880971" cy="723901"/>
          </a:xfrm>
          <a:prstGeom prst="roundRect">
            <a:avLst>
              <a:gd name="adj" fmla="val 11228"/>
            </a:avLst>
          </a:prstGeom>
          <a:solidFill>
            <a:schemeClr val="bg1">
              <a:lumMod val="95000"/>
            </a:schemeClr>
          </a:solidFill>
          <a:ln w="3175">
            <a:noFill/>
            <a:round/>
            <a:headEnd/>
            <a:tailEnd/>
          </a:ln>
          <a:effectLst/>
        </p:spPr>
        <p:txBody>
          <a:bodyPr lIns="96000" tIns="0" rIns="72000" bIns="0" anchor="t"/>
          <a:lstStyle/>
          <a:p>
            <a:pPr marL="285750" marR="0" lvl="0" indent="-285750" algn="l" defTabSz="1351054"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113" name="Graphic 112">
            <a:extLst>
              <a:ext uri="{FF2B5EF4-FFF2-40B4-BE49-F238E27FC236}">
                <a16:creationId xmlns:a16="http://schemas.microsoft.com/office/drawing/2014/main" id="{880DF296-21A4-406E-81DA-85019DF536B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91482" y="1774834"/>
            <a:ext cx="318533" cy="318533"/>
          </a:xfrm>
          <a:prstGeom prst="rect">
            <a:avLst/>
          </a:prstGeom>
        </p:spPr>
      </p:pic>
      <p:sp>
        <p:nvSpPr>
          <p:cNvPr id="114" name="TextBox 113">
            <a:extLst>
              <a:ext uri="{FF2B5EF4-FFF2-40B4-BE49-F238E27FC236}">
                <a16:creationId xmlns:a16="http://schemas.microsoft.com/office/drawing/2014/main" id="{1CAEC78B-6355-4E08-917D-F64DB16C93AC}"/>
              </a:ext>
            </a:extLst>
          </p:cNvPr>
          <p:cNvSpPr txBox="1"/>
          <p:nvPr/>
        </p:nvSpPr>
        <p:spPr>
          <a:xfrm>
            <a:off x="10525431" y="1608589"/>
            <a:ext cx="1223322" cy="646331"/>
          </a:xfrm>
          <a:prstGeom prst="rect">
            <a:avLst/>
          </a:prstGeom>
          <a:noFill/>
        </p:spPr>
        <p:txBody>
          <a:bodyPr wrap="square" lIns="0" tIns="0" rIns="0" bIns="0" rtlCol="0">
            <a:spAutoFit/>
          </a:bodyPr>
          <a:lstStyle/>
          <a:p>
            <a:pPr marL="0" marR="0" lvl="0" indent="0" algn="l" defTabSz="1351054" rtl="0" eaLnBrk="1" fontAlgn="auto" latinLnBrk="0" hangingPunct="1">
              <a:lnSpc>
                <a:spcPct val="100000"/>
              </a:lnSpc>
              <a:spcBef>
                <a:spcPts val="0"/>
              </a:spcBef>
              <a:spcAft>
                <a:spcPts val="300"/>
              </a:spcAft>
              <a:buClrTx/>
              <a:buSzTx/>
              <a:buFontTx/>
              <a:buNone/>
              <a:tabLst/>
              <a:defRPr/>
            </a:pPr>
            <a:r>
              <a:rPr kumimoji="0" lang="en-US" sz="1400" b="0" i="0" u="none" strike="noStrike" kern="0" cap="none" spc="0" normalizeH="0" baseline="0" noProof="0" dirty="0" err="1">
                <a:ln>
                  <a:noFill/>
                </a:ln>
                <a:solidFill>
                  <a:prstClr val="black"/>
                </a:solidFill>
                <a:effectLst/>
                <a:uLnTx/>
                <a:uFillTx/>
                <a:ea typeface="+mn-ea"/>
                <a:cs typeface="Arial" pitchFamily="34" charset="0"/>
              </a:rPr>
              <a:t>Mudança</a:t>
            </a:r>
            <a:r>
              <a:rPr kumimoji="0" lang="en-US" sz="1400" b="0" i="0" u="none" strike="noStrike" kern="0" cap="none" spc="0" normalizeH="0" baseline="0" noProof="0" dirty="0">
                <a:ln>
                  <a:noFill/>
                </a:ln>
                <a:solidFill>
                  <a:prstClr val="black"/>
                </a:solidFill>
                <a:effectLst/>
                <a:uLnTx/>
                <a:uFillTx/>
                <a:ea typeface="+mn-ea"/>
                <a:cs typeface="Arial" pitchFamily="34" charset="0"/>
              </a:rPr>
              <a:t> </a:t>
            </a:r>
            <a:r>
              <a:rPr kumimoji="0" lang="en-US" sz="1400" b="0" i="0" u="none" strike="noStrike" kern="0" cap="none" spc="0" normalizeH="0" baseline="0" noProof="0" dirty="0" err="1">
                <a:ln>
                  <a:noFill/>
                </a:ln>
                <a:solidFill>
                  <a:prstClr val="black"/>
                </a:solidFill>
                <a:effectLst/>
                <a:uLnTx/>
                <a:uFillTx/>
                <a:ea typeface="+mn-ea"/>
                <a:cs typeface="Arial" pitchFamily="34" charset="0"/>
              </a:rPr>
              <a:t>terapêutica</a:t>
            </a:r>
            <a:r>
              <a:rPr kumimoji="0" lang="en-US" sz="1400" b="0" i="0" u="none" strike="noStrike" kern="0" cap="none" spc="0" normalizeH="0" baseline="0" noProof="0" dirty="0">
                <a:ln>
                  <a:noFill/>
                </a:ln>
                <a:solidFill>
                  <a:prstClr val="black"/>
                </a:solidFill>
                <a:effectLst/>
                <a:uLnTx/>
                <a:uFillTx/>
                <a:ea typeface="+mn-ea"/>
                <a:cs typeface="Arial" pitchFamily="34" charset="0"/>
              </a:rPr>
              <a:t> </a:t>
            </a:r>
            <a:r>
              <a:rPr kumimoji="0" lang="en-US" sz="1400" b="0" i="0" u="none" strike="noStrike" kern="0" cap="none" spc="0" normalizeH="0" baseline="0" noProof="0" dirty="0" err="1">
                <a:ln>
                  <a:noFill/>
                </a:ln>
                <a:solidFill>
                  <a:prstClr val="black"/>
                </a:solidFill>
                <a:effectLst/>
                <a:uLnTx/>
                <a:uFillTx/>
                <a:ea typeface="+mn-ea"/>
                <a:cs typeface="Arial" pitchFamily="34" charset="0"/>
              </a:rPr>
              <a:t>após</a:t>
            </a:r>
            <a:r>
              <a:rPr kumimoji="0" lang="en-US" sz="1400" b="0" i="0" u="none" strike="noStrike" kern="0" cap="none" spc="0" normalizeH="0" baseline="0" noProof="0" dirty="0">
                <a:ln>
                  <a:noFill/>
                </a:ln>
                <a:solidFill>
                  <a:prstClr val="black"/>
                </a:solidFill>
                <a:effectLst/>
                <a:uLnTx/>
                <a:uFillTx/>
                <a:ea typeface="+mn-ea"/>
                <a:cs typeface="Arial" pitchFamily="34" charset="0"/>
              </a:rPr>
              <a:t> Jan 2018</a:t>
            </a:r>
          </a:p>
        </p:txBody>
      </p:sp>
      <p:sp>
        <p:nvSpPr>
          <p:cNvPr id="115" name="Arrow: Pentagon 114">
            <a:extLst>
              <a:ext uri="{FF2B5EF4-FFF2-40B4-BE49-F238E27FC236}">
                <a16:creationId xmlns:a16="http://schemas.microsoft.com/office/drawing/2014/main" id="{0BB868EB-489E-485B-A7F2-65B769D66BE2}"/>
              </a:ext>
            </a:extLst>
          </p:cNvPr>
          <p:cNvSpPr/>
          <p:nvPr/>
        </p:nvSpPr>
        <p:spPr>
          <a:xfrm>
            <a:off x="1244111" y="1657960"/>
            <a:ext cx="2885507" cy="508898"/>
          </a:xfrm>
          <a:prstGeom prst="homePlate">
            <a:avLst/>
          </a:prstGeom>
          <a:solidFill>
            <a:srgbClr val="717074"/>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prstClr val="white"/>
                </a:solidFill>
                <a:effectLst/>
                <a:uLnTx/>
                <a:uFillTx/>
                <a:ea typeface="黑体"/>
                <a:cs typeface="Arial"/>
              </a:rPr>
              <a:t>PVVIH com </a:t>
            </a:r>
            <a:r>
              <a:rPr kumimoji="0" lang="en-GB" sz="900" b="0" i="0" u="none" strike="noStrike" kern="0" cap="none" spc="0" normalizeH="0" baseline="0" noProof="0" dirty="0" err="1">
                <a:ln>
                  <a:noFill/>
                </a:ln>
                <a:solidFill>
                  <a:prstClr val="white"/>
                </a:solidFill>
                <a:effectLst/>
                <a:uLnTx/>
                <a:uFillTx/>
                <a:ea typeface="黑体"/>
                <a:cs typeface="Arial"/>
              </a:rPr>
              <a:t>experiência</a:t>
            </a:r>
            <a:r>
              <a:rPr kumimoji="0" lang="en-GB" sz="900" b="0" i="0" u="none" strike="noStrike" kern="0" cap="none" spc="0" normalizeH="0" baseline="0" noProof="0" dirty="0">
                <a:ln>
                  <a:noFill/>
                </a:ln>
                <a:solidFill>
                  <a:prstClr val="white"/>
                </a:solidFill>
                <a:effectLst/>
                <a:uLnTx/>
                <a:uFillTx/>
                <a:ea typeface="黑体"/>
                <a:cs typeface="Arial"/>
              </a:rPr>
              <a:t> de </a:t>
            </a:r>
            <a:r>
              <a:rPr kumimoji="0" lang="en-GB" sz="900" b="0" i="0" u="none" strike="noStrike" kern="0" cap="none" spc="0" normalizeH="0" baseline="0" noProof="0" dirty="0" err="1">
                <a:ln>
                  <a:noFill/>
                </a:ln>
                <a:solidFill>
                  <a:prstClr val="white"/>
                </a:solidFill>
                <a:effectLst/>
                <a:uLnTx/>
                <a:uFillTx/>
                <a:ea typeface="黑体"/>
                <a:cs typeface="Arial"/>
              </a:rPr>
              <a:t>tratamento</a:t>
            </a:r>
            <a:endParaRPr kumimoji="0" lang="en-GB" sz="900" b="0" i="0" u="none" strike="noStrike" kern="0" cap="none" spc="0" normalizeH="0" baseline="0" noProof="0" dirty="0">
              <a:ln>
                <a:noFill/>
              </a:ln>
              <a:solidFill>
                <a:prstClr val="white"/>
              </a:solidFill>
              <a:effectLst/>
              <a:uLnTx/>
              <a:uFillTx/>
              <a:ea typeface="黑体"/>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prstClr val="white"/>
                </a:solidFill>
                <a:effectLst/>
                <a:uLnTx/>
                <a:uFillTx/>
                <a:ea typeface="黑体"/>
                <a:cs typeface="Arial"/>
              </a:rPr>
              <a:t>≥ 18 </a:t>
            </a:r>
            <a:r>
              <a:rPr kumimoji="0" lang="en-GB" sz="900" b="0" i="0" u="none" strike="noStrike" kern="0" cap="none" spc="0" normalizeH="0" baseline="0" noProof="0" dirty="0" err="1">
                <a:ln>
                  <a:noFill/>
                </a:ln>
                <a:solidFill>
                  <a:prstClr val="white"/>
                </a:solidFill>
                <a:effectLst/>
                <a:uLnTx/>
                <a:uFillTx/>
                <a:ea typeface="黑体"/>
                <a:cs typeface="Arial"/>
              </a:rPr>
              <a:t>anos</a:t>
            </a:r>
            <a:r>
              <a:rPr kumimoji="0" lang="en-GB" sz="900" b="0" i="0" u="none" strike="noStrike" kern="0" cap="none" spc="0" normalizeH="0" baseline="0" noProof="0" dirty="0">
                <a:ln>
                  <a:noFill/>
                </a:ln>
                <a:solidFill>
                  <a:prstClr val="white"/>
                </a:solidFill>
                <a:effectLst/>
                <a:uLnTx/>
                <a:uFillTx/>
                <a:ea typeface="黑体"/>
                <a:cs typeface="Arial"/>
              </a:rPr>
              <a:t> de </a:t>
            </a:r>
            <a:r>
              <a:rPr kumimoji="0" lang="en-GB" sz="900" b="0" i="0" u="none" strike="noStrike" kern="0" cap="none" spc="0" normalizeH="0" baseline="0" noProof="0" dirty="0" err="1">
                <a:ln>
                  <a:noFill/>
                </a:ln>
                <a:solidFill>
                  <a:prstClr val="white"/>
                </a:solidFill>
                <a:effectLst/>
                <a:uLnTx/>
                <a:uFillTx/>
                <a:ea typeface="黑体"/>
                <a:cs typeface="Arial"/>
              </a:rPr>
              <a:t>idade</a:t>
            </a:r>
            <a:r>
              <a:rPr kumimoji="0" lang="en-GB" sz="900" b="0" i="0" u="none" strike="noStrike" kern="0" cap="none" spc="0" normalizeH="0" baseline="0" noProof="0" dirty="0">
                <a:ln>
                  <a:noFill/>
                </a:ln>
                <a:solidFill>
                  <a:prstClr val="white"/>
                </a:solidFill>
                <a:effectLst/>
                <a:uLnTx/>
                <a:uFillTx/>
                <a:ea typeface="黑体"/>
                <a:cs typeface="Arial"/>
              </a:rPr>
              <a:t> </a:t>
            </a:r>
            <a:r>
              <a:rPr kumimoji="0" lang="en-GB" sz="900" b="0" i="0" u="none" strike="noStrike" kern="0" cap="none" spc="0" normalizeH="0" baseline="0" noProof="0" dirty="0" err="1">
                <a:ln>
                  <a:noFill/>
                </a:ln>
                <a:solidFill>
                  <a:prstClr val="white"/>
                </a:solidFill>
                <a:effectLst/>
                <a:uLnTx/>
                <a:uFillTx/>
                <a:ea typeface="黑体"/>
                <a:cs typeface="Arial"/>
              </a:rPr>
              <a:t>na</a:t>
            </a:r>
            <a:r>
              <a:rPr kumimoji="0" lang="en-GB" sz="900" b="0" i="0" u="none" strike="noStrike" kern="0" cap="none" spc="0" normalizeH="0" baseline="0" noProof="0" dirty="0">
                <a:ln>
                  <a:noFill/>
                </a:ln>
                <a:solidFill>
                  <a:prstClr val="white"/>
                </a:solidFill>
                <a:effectLst/>
                <a:uLnTx/>
                <a:uFillTx/>
                <a:ea typeface="黑体"/>
                <a:cs typeface="Arial"/>
              </a:rPr>
              <a:t> data da </a:t>
            </a:r>
            <a:r>
              <a:rPr kumimoji="0" lang="en-GB" sz="900" b="0" i="0" u="none" strike="noStrike" kern="0" cap="none" spc="0" normalizeH="0" baseline="0" noProof="0" dirty="0" err="1">
                <a:ln>
                  <a:noFill/>
                </a:ln>
                <a:solidFill>
                  <a:prstClr val="white"/>
                </a:solidFill>
                <a:effectLst/>
                <a:uLnTx/>
                <a:uFillTx/>
                <a:ea typeface="黑体"/>
                <a:cs typeface="Arial"/>
              </a:rPr>
              <a:t>mudança</a:t>
            </a:r>
            <a:r>
              <a:rPr kumimoji="0" lang="en-GB" sz="900" b="0" i="0" u="none" strike="noStrike" kern="0" cap="none" spc="0" normalizeH="0" baseline="0" noProof="0" dirty="0">
                <a:ln>
                  <a:noFill/>
                </a:ln>
                <a:solidFill>
                  <a:prstClr val="white"/>
                </a:solidFill>
                <a:effectLst/>
                <a:uLnTx/>
                <a:uFillTx/>
                <a:ea typeface="黑体"/>
                <a:cs typeface="Arial"/>
              </a:rPr>
              <a:t> de TARV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prstClr val="white"/>
                </a:solidFill>
                <a:effectLst/>
                <a:uLnTx/>
                <a:uFillTx/>
                <a:ea typeface="黑体"/>
                <a:cs typeface="Arial"/>
              </a:rPr>
              <a:t>Regime ≥ 30 </a:t>
            </a:r>
            <a:r>
              <a:rPr kumimoji="0" lang="en-GB" sz="900" b="0" i="0" u="none" strike="noStrike" kern="0" cap="none" spc="0" normalizeH="0" baseline="0" noProof="0" dirty="0" err="1">
                <a:ln>
                  <a:noFill/>
                </a:ln>
                <a:solidFill>
                  <a:prstClr val="white"/>
                </a:solidFill>
                <a:effectLst/>
                <a:uLnTx/>
                <a:uFillTx/>
                <a:ea typeface="黑体"/>
                <a:cs typeface="Arial"/>
              </a:rPr>
              <a:t>dias</a:t>
            </a:r>
            <a:endParaRPr kumimoji="0" lang="en-GB" sz="900" b="0" i="0" u="none" strike="noStrike" kern="0" cap="none" spc="0" normalizeH="0" baseline="0" noProof="0" dirty="0">
              <a:ln>
                <a:noFill/>
              </a:ln>
              <a:solidFill>
                <a:prstClr val="white"/>
              </a:solidFill>
              <a:effectLst/>
              <a:uLnTx/>
              <a:uFillTx/>
              <a:ea typeface="黑体"/>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prstClr val="white"/>
                </a:solidFill>
                <a:effectLst/>
                <a:uLnTx/>
                <a:uFillTx/>
                <a:ea typeface="黑体"/>
                <a:cs typeface="Arial"/>
              </a:rPr>
              <a:t>9499 </a:t>
            </a:r>
            <a:r>
              <a:rPr kumimoji="0" lang="en-GB" sz="900" b="0" i="0" u="none" strike="noStrike" kern="0" cap="none" spc="0" normalizeH="0" baseline="0" noProof="0" dirty="0" err="1">
                <a:ln>
                  <a:noFill/>
                </a:ln>
                <a:solidFill>
                  <a:prstClr val="white"/>
                </a:solidFill>
                <a:effectLst/>
                <a:uLnTx/>
                <a:uFillTx/>
                <a:ea typeface="黑体"/>
                <a:cs typeface="Arial"/>
              </a:rPr>
              <a:t>esquemas</a:t>
            </a:r>
            <a:r>
              <a:rPr kumimoji="0" lang="en-GB" sz="900" b="0" i="0" u="none" strike="noStrike" kern="0" cap="none" spc="0" normalizeH="0" baseline="0" noProof="0" dirty="0">
                <a:ln>
                  <a:noFill/>
                </a:ln>
                <a:solidFill>
                  <a:prstClr val="white"/>
                </a:solidFill>
                <a:effectLst/>
                <a:uLnTx/>
                <a:uFillTx/>
                <a:ea typeface="黑体"/>
                <a:cs typeface="Arial"/>
              </a:rPr>
              <a:t> de </a:t>
            </a:r>
            <a:r>
              <a:rPr kumimoji="0" lang="en-GB" sz="900" b="0" i="0" u="none" strike="noStrike" kern="0" cap="none" spc="0" normalizeH="0" baseline="0" noProof="0" dirty="0" err="1">
                <a:ln>
                  <a:noFill/>
                </a:ln>
                <a:solidFill>
                  <a:prstClr val="white"/>
                </a:solidFill>
                <a:effectLst/>
                <a:uLnTx/>
                <a:uFillTx/>
                <a:ea typeface="黑体"/>
                <a:cs typeface="Arial"/>
              </a:rPr>
              <a:t>tratamento</a:t>
            </a:r>
            <a:r>
              <a:rPr kumimoji="0" lang="en-GB" sz="900" b="0" i="0" u="none" strike="noStrike" kern="0" cap="none" spc="0" normalizeH="0" baseline="0" noProof="0" dirty="0">
                <a:ln>
                  <a:noFill/>
                </a:ln>
                <a:solidFill>
                  <a:prstClr val="white"/>
                </a:solidFill>
                <a:effectLst/>
                <a:uLnTx/>
                <a:uFillTx/>
                <a:ea typeface="黑体"/>
                <a:cs typeface="Arial"/>
              </a:rPr>
              <a:t> </a:t>
            </a:r>
            <a:r>
              <a:rPr kumimoji="0" lang="en-GB" sz="900" b="0" i="0" u="none" strike="noStrike" kern="0" cap="none" spc="0" normalizeH="0" baseline="0" noProof="0" dirty="0" err="1">
                <a:ln>
                  <a:noFill/>
                </a:ln>
                <a:solidFill>
                  <a:prstClr val="white"/>
                </a:solidFill>
                <a:effectLst/>
                <a:uLnTx/>
                <a:uFillTx/>
                <a:ea typeface="黑体"/>
                <a:cs typeface="Arial"/>
              </a:rPr>
              <a:t>analisadas</a:t>
            </a:r>
            <a:endParaRPr kumimoji="0" lang="en-GB" sz="900" b="0" i="0" u="none" strike="noStrike" kern="0" cap="none" spc="0" normalizeH="0" baseline="0" noProof="0" dirty="0">
              <a:ln>
                <a:noFill/>
              </a:ln>
              <a:solidFill>
                <a:prstClr val="white"/>
              </a:solidFill>
              <a:effectLst/>
              <a:uLnTx/>
              <a:uFillTx/>
              <a:ea typeface="黑体"/>
              <a:cs typeface="Arial"/>
            </a:endParaRPr>
          </a:p>
        </p:txBody>
      </p:sp>
      <p:sp>
        <p:nvSpPr>
          <p:cNvPr id="116" name="TextBox 115">
            <a:extLst>
              <a:ext uri="{FF2B5EF4-FFF2-40B4-BE49-F238E27FC236}">
                <a16:creationId xmlns:a16="http://schemas.microsoft.com/office/drawing/2014/main" id="{75F49AE6-AFBC-4156-B43F-B25FE58677F7}"/>
              </a:ext>
            </a:extLst>
          </p:cNvPr>
          <p:cNvSpPr txBox="1"/>
          <p:nvPr/>
        </p:nvSpPr>
        <p:spPr>
          <a:xfrm>
            <a:off x="428310" y="2035422"/>
            <a:ext cx="650819" cy="193899"/>
          </a:xfrm>
          <a:prstGeom prst="rect">
            <a:avLst/>
          </a:prstGeom>
          <a:noFill/>
        </p:spPr>
        <p:txBody>
          <a:bodyPr wrap="non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N = </a:t>
            </a:r>
            <a:r>
              <a:rPr kumimoji="0" lang="en-GB" sz="1400" b="0" i="0" u="none" strike="noStrike" kern="0" cap="none" spc="0" normalizeH="0" baseline="0" noProof="0" dirty="0">
                <a:ln>
                  <a:noFill/>
                </a:ln>
                <a:solidFill>
                  <a:prstClr val="black"/>
                </a:solidFill>
                <a:effectLst/>
                <a:uLnTx/>
                <a:uFillTx/>
                <a:ea typeface="黑体" panose="02010609060101010101" pitchFamily="49" charset="-122"/>
                <a:cs typeface="Arial" panose="020B0604020202020204" pitchFamily="34" charset="0"/>
              </a:rPr>
              <a:t>7456</a:t>
            </a:r>
            <a:endParaRPr kumimoji="0" lang="en-US" sz="1400" b="0" i="0" u="none" strike="noStrike" kern="1200" cap="none" spc="0" normalizeH="0" baseline="0" noProof="0" dirty="0">
              <a:ln>
                <a:noFill/>
              </a:ln>
              <a:solidFill>
                <a:prstClr val="black"/>
              </a:solidFill>
              <a:effectLst/>
              <a:uLnTx/>
              <a:uFillTx/>
              <a:ea typeface="+mn-ea"/>
              <a:cs typeface="+mn-cs"/>
            </a:endParaRPr>
          </a:p>
        </p:txBody>
      </p:sp>
      <p:graphicFrame>
        <p:nvGraphicFramePr>
          <p:cNvPr id="18" name="Content Placeholder 5">
            <a:extLst>
              <a:ext uri="{FF2B5EF4-FFF2-40B4-BE49-F238E27FC236}">
                <a16:creationId xmlns:a16="http://schemas.microsoft.com/office/drawing/2014/main" id="{6A56CAC4-B837-48FD-AC0F-685AB02E3D27}"/>
              </a:ext>
            </a:extLst>
          </p:cNvPr>
          <p:cNvGraphicFramePr>
            <a:graphicFrameLocks/>
          </p:cNvGraphicFramePr>
          <p:nvPr>
            <p:extLst>
              <p:ext uri="{D42A27DB-BD31-4B8C-83A1-F6EECF244321}">
                <p14:modId xmlns:p14="http://schemas.microsoft.com/office/powerpoint/2010/main" val="927973861"/>
              </p:ext>
            </p:extLst>
          </p:nvPr>
        </p:nvGraphicFramePr>
        <p:xfrm>
          <a:off x="586249" y="2939818"/>
          <a:ext cx="5237810" cy="2502076"/>
        </p:xfrm>
        <a:graphic>
          <a:graphicData uri="http://schemas.openxmlformats.org/drawingml/2006/chart">
            <c:chart xmlns:c="http://schemas.openxmlformats.org/drawingml/2006/chart" xmlns:r="http://schemas.openxmlformats.org/officeDocument/2006/relationships" r:id="rId9"/>
          </a:graphicData>
        </a:graphic>
      </p:graphicFrame>
      <p:sp>
        <p:nvSpPr>
          <p:cNvPr id="20" name="TextBox 1">
            <a:extLst>
              <a:ext uri="{FF2B5EF4-FFF2-40B4-BE49-F238E27FC236}">
                <a16:creationId xmlns:a16="http://schemas.microsoft.com/office/drawing/2014/main" id="{724C27AB-A6F7-4335-BE98-DD9472FB9A5B}"/>
              </a:ext>
            </a:extLst>
          </p:cNvPr>
          <p:cNvSpPr txBox="1"/>
          <p:nvPr/>
        </p:nvSpPr>
        <p:spPr>
          <a:xfrm>
            <a:off x="4084830" y="2567982"/>
            <a:ext cx="1612226" cy="2739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Regimes </a:t>
            </a:r>
            <a:r>
              <a:rPr kumimoji="0" lang="en-US" sz="1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baseados</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INSTI</a:t>
            </a:r>
          </a:p>
        </p:txBody>
      </p:sp>
      <p:sp>
        <p:nvSpPr>
          <p:cNvPr id="21" name="TextBox 1">
            <a:extLst>
              <a:ext uri="{FF2B5EF4-FFF2-40B4-BE49-F238E27FC236}">
                <a16:creationId xmlns:a16="http://schemas.microsoft.com/office/drawing/2014/main" id="{F8669D1E-B3E0-468D-865F-88BAAE0CD34B}"/>
              </a:ext>
            </a:extLst>
          </p:cNvPr>
          <p:cNvSpPr txBox="1"/>
          <p:nvPr/>
        </p:nvSpPr>
        <p:spPr>
          <a:xfrm>
            <a:off x="1015105" y="2567982"/>
            <a:ext cx="3069725" cy="2265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RCU vs. </a:t>
            </a:r>
            <a:r>
              <a:rPr lang="en-US" sz="1000" b="1" dirty="0">
                <a:solidFill>
                  <a:prstClr val="black"/>
                </a:solidFill>
                <a:latin typeface="Arial" panose="020B0604020202020204" pitchFamily="34" charset="0"/>
                <a:cs typeface="Arial" panose="020B0604020202020204" pitchFamily="34" charset="0"/>
              </a:rPr>
              <a:t>RMC</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4" name="Chart 23">
            <a:extLst>
              <a:ext uri="{FF2B5EF4-FFF2-40B4-BE49-F238E27FC236}">
                <a16:creationId xmlns:a16="http://schemas.microsoft.com/office/drawing/2014/main" id="{A0E0E8FC-106D-4644-800A-D3719F5FB141}"/>
              </a:ext>
            </a:extLst>
          </p:cNvPr>
          <p:cNvGraphicFramePr/>
          <p:nvPr>
            <p:extLst>
              <p:ext uri="{D42A27DB-BD31-4B8C-83A1-F6EECF244321}">
                <p14:modId xmlns:p14="http://schemas.microsoft.com/office/powerpoint/2010/main" val="2294357271"/>
              </p:ext>
            </p:extLst>
          </p:nvPr>
        </p:nvGraphicFramePr>
        <p:xfrm>
          <a:off x="6298866" y="2816142"/>
          <a:ext cx="5437571" cy="2604470"/>
        </p:xfrm>
        <a:graphic>
          <a:graphicData uri="http://schemas.openxmlformats.org/drawingml/2006/chart">
            <c:chart xmlns:c="http://schemas.openxmlformats.org/drawingml/2006/chart" xmlns:r="http://schemas.openxmlformats.org/officeDocument/2006/relationships" r:id="rId10"/>
          </a:graphicData>
        </a:graphic>
      </p:graphicFrame>
      <p:sp>
        <p:nvSpPr>
          <p:cNvPr id="26" name="TextBox 1">
            <a:extLst>
              <a:ext uri="{FF2B5EF4-FFF2-40B4-BE49-F238E27FC236}">
                <a16:creationId xmlns:a16="http://schemas.microsoft.com/office/drawing/2014/main" id="{8F50EA42-1271-4231-AB05-27FD2EACD555}"/>
              </a:ext>
            </a:extLst>
          </p:cNvPr>
          <p:cNvSpPr txBox="1"/>
          <p:nvPr/>
        </p:nvSpPr>
        <p:spPr>
          <a:xfrm>
            <a:off x="9433098" y="2567982"/>
            <a:ext cx="1975131" cy="2481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Regimes </a:t>
            </a:r>
            <a:r>
              <a:rPr kumimoji="0" lang="en-US" sz="1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baseados</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INSTI</a:t>
            </a:r>
          </a:p>
        </p:txBody>
      </p:sp>
      <p:sp>
        <p:nvSpPr>
          <p:cNvPr id="27" name="TextBox 1">
            <a:extLst>
              <a:ext uri="{FF2B5EF4-FFF2-40B4-BE49-F238E27FC236}">
                <a16:creationId xmlns:a16="http://schemas.microsoft.com/office/drawing/2014/main" id="{B5CA98D1-E4B3-4288-84C6-9B9375AD3F1C}"/>
              </a:ext>
            </a:extLst>
          </p:cNvPr>
          <p:cNvSpPr txBox="1"/>
          <p:nvPr/>
        </p:nvSpPr>
        <p:spPr>
          <a:xfrm>
            <a:off x="6731726" y="2567982"/>
            <a:ext cx="2678543" cy="2265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RCU vs. </a:t>
            </a:r>
            <a:r>
              <a:rPr lang="en-US" sz="1000" b="1" dirty="0">
                <a:solidFill>
                  <a:prstClr val="black"/>
                </a:solidFill>
                <a:latin typeface="Arial" panose="020B0604020202020204" pitchFamily="34" charset="0"/>
                <a:cs typeface="Arial" panose="020B0604020202020204" pitchFamily="34" charset="0"/>
              </a:rPr>
              <a:t>RMC</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F764896B-C03F-40E9-A61C-1A16C4DDB023}"/>
              </a:ext>
            </a:extLst>
          </p:cNvPr>
          <p:cNvCxnSpPr>
            <a:cxnSpLocks/>
          </p:cNvCxnSpPr>
          <p:nvPr/>
        </p:nvCxnSpPr>
        <p:spPr>
          <a:xfrm flipH="1">
            <a:off x="9549610" y="2909565"/>
            <a:ext cx="22828" cy="1731912"/>
          </a:xfrm>
          <a:prstGeom prst="line">
            <a:avLst/>
          </a:prstGeom>
          <a:ln w="9525">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1">
            <a:extLst>
              <a:ext uri="{FF2B5EF4-FFF2-40B4-BE49-F238E27FC236}">
                <a16:creationId xmlns:a16="http://schemas.microsoft.com/office/drawing/2014/main" id="{D998D269-D0D6-4E6F-9767-99592C1D00F9}"/>
              </a:ext>
            </a:extLst>
          </p:cNvPr>
          <p:cNvSpPr txBox="1"/>
          <p:nvPr/>
        </p:nvSpPr>
        <p:spPr>
          <a:xfrm>
            <a:off x="5804456" y="2263435"/>
            <a:ext cx="6062618" cy="3607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1" i="0" u="none" strike="noStrike" kern="1200" cap="none" spc="0" normalizeH="0" baseline="0" noProof="0" dirty="0">
                <a:ln>
                  <a:noFill/>
                </a:ln>
                <a:solidFill>
                  <a:prstClr val="black"/>
                </a:solidFill>
                <a:effectLst/>
                <a:uLnTx/>
                <a:uFillTx/>
                <a:ea typeface="+mn-ea"/>
                <a:cs typeface="Arial" panose="020B0604020202020204" pitchFamily="34" charset="0"/>
              </a:rPr>
              <a:t>Número médio de dias em tratamento contínuo por 100 dias de observação</a:t>
            </a:r>
            <a:endParaRPr kumimoji="0" lang="en-US" sz="1400" b="1"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31" name="TextBox 1">
            <a:extLst>
              <a:ext uri="{FF2B5EF4-FFF2-40B4-BE49-F238E27FC236}">
                <a16:creationId xmlns:a16="http://schemas.microsoft.com/office/drawing/2014/main" id="{A7E2D31F-1AF6-4B9F-84BA-B1720D4DFC19}"/>
              </a:ext>
            </a:extLst>
          </p:cNvPr>
          <p:cNvSpPr txBox="1"/>
          <p:nvPr/>
        </p:nvSpPr>
        <p:spPr>
          <a:xfrm>
            <a:off x="1015105" y="2275849"/>
            <a:ext cx="4857001" cy="2322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ea typeface="+mn-ea"/>
                <a:cs typeface="Arial" panose="020B0604020202020204" pitchFamily="34" charset="0"/>
              </a:rPr>
              <a:t>Razão</a:t>
            </a:r>
            <a:r>
              <a:rPr kumimoji="0" lang="en-US" sz="1400" b="1" i="0" u="none" strike="noStrike" kern="1200" cap="none" spc="0" normalizeH="0" baseline="0" noProof="0" dirty="0">
                <a:ln>
                  <a:noFill/>
                </a:ln>
                <a:solidFill>
                  <a:prstClr val="black"/>
                </a:solidFill>
                <a:effectLst/>
                <a:uLnTx/>
                <a:uFillTx/>
                <a:ea typeface="+mn-ea"/>
                <a:cs typeface="Arial" panose="020B0604020202020204" pitchFamily="34" charset="0"/>
              </a:rPr>
              <a:t> para a </a:t>
            </a:r>
            <a:r>
              <a:rPr kumimoji="0" lang="en-US" sz="1400" b="1" i="0" u="none" strike="noStrike" kern="1200" cap="none" spc="0" normalizeH="0" baseline="0" noProof="0" dirty="0" err="1">
                <a:ln>
                  <a:noFill/>
                </a:ln>
                <a:solidFill>
                  <a:prstClr val="black"/>
                </a:solidFill>
                <a:effectLst/>
                <a:uLnTx/>
                <a:uFillTx/>
                <a:ea typeface="+mn-ea"/>
                <a:cs typeface="Arial" panose="020B0604020202020204" pitchFamily="34" charset="0"/>
              </a:rPr>
              <a:t>mudança</a:t>
            </a:r>
            <a:r>
              <a:rPr kumimoji="0" lang="en-US" sz="1400" b="1" i="0" u="none" strike="noStrike" kern="1200" cap="none" spc="0" normalizeH="0" baseline="0" noProof="0" dirty="0">
                <a:ln>
                  <a:noFill/>
                </a:ln>
                <a:solidFill>
                  <a:prstClr val="black"/>
                </a:solidFill>
                <a:effectLst/>
                <a:uLnTx/>
                <a:uFillTx/>
                <a:ea typeface="+mn-ea"/>
                <a:cs typeface="Arial" panose="020B0604020202020204" pitchFamily="34" charset="0"/>
              </a:rPr>
              <a:t> da </a:t>
            </a:r>
            <a:r>
              <a:rPr kumimoji="0" lang="en-US" sz="1400" b="1" i="0" u="none" strike="noStrike" kern="1200" cap="none" spc="0" normalizeH="0" baseline="0" noProof="0" dirty="0" err="1">
                <a:ln>
                  <a:noFill/>
                </a:ln>
                <a:solidFill>
                  <a:prstClr val="black"/>
                </a:solidFill>
                <a:effectLst/>
                <a:uLnTx/>
                <a:uFillTx/>
                <a:ea typeface="+mn-ea"/>
                <a:cs typeface="Arial" panose="020B0604020202020204" pitchFamily="34" charset="0"/>
              </a:rPr>
              <a:t>linha</a:t>
            </a:r>
            <a:r>
              <a:rPr kumimoji="0" lang="en-US" sz="1400" b="1" i="0" u="none" strike="noStrike" kern="1200" cap="none" spc="0" normalizeH="0" baseline="0" noProof="0" dirty="0">
                <a:ln>
                  <a:noFill/>
                </a:ln>
                <a:solidFill>
                  <a:prstClr val="black"/>
                </a:solidFill>
                <a:effectLst/>
                <a:uLnTx/>
                <a:uFillTx/>
                <a:ea typeface="+mn-ea"/>
                <a:cs typeface="Arial" panose="020B0604020202020204" pitchFamily="34" charset="0"/>
              </a:rPr>
              <a:t> de </a:t>
            </a:r>
            <a:r>
              <a:rPr kumimoji="0" lang="en-US" sz="1400" b="1" i="0" u="none" strike="noStrike" kern="1200" cap="none" spc="0" normalizeH="0" baseline="0" noProof="0" dirty="0" err="1">
                <a:ln>
                  <a:noFill/>
                </a:ln>
                <a:solidFill>
                  <a:prstClr val="black"/>
                </a:solidFill>
                <a:effectLst/>
                <a:uLnTx/>
                <a:uFillTx/>
                <a:ea typeface="+mn-ea"/>
                <a:cs typeface="Arial" panose="020B0604020202020204" pitchFamily="34" charset="0"/>
              </a:rPr>
              <a:t>tratamento</a:t>
            </a:r>
            <a:endParaRPr kumimoji="0" lang="en-US" sz="1400" b="1"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33" name="TextBox 32">
            <a:extLst>
              <a:ext uri="{FF2B5EF4-FFF2-40B4-BE49-F238E27FC236}">
                <a16:creationId xmlns:a16="http://schemas.microsoft.com/office/drawing/2014/main" id="{71CD351E-2A0F-4087-9A6C-589C8837E518}"/>
              </a:ext>
            </a:extLst>
          </p:cNvPr>
          <p:cNvSpPr txBox="1"/>
          <p:nvPr/>
        </p:nvSpPr>
        <p:spPr>
          <a:xfrm>
            <a:off x="936087" y="2967698"/>
            <a:ext cx="1230259" cy="110800"/>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Arial"/>
                <a:ea typeface="+mn-ea"/>
                <a:cs typeface="+mn-cs"/>
              </a:rPr>
              <a:t>Descontinuação</a:t>
            </a:r>
            <a:r>
              <a:rPr kumimoji="0" lang="en-US" sz="800" b="0" i="0" u="none" strike="noStrike" kern="1200" cap="none" spc="0" normalizeH="0" baseline="0" noProof="0" dirty="0">
                <a:ln>
                  <a:noFill/>
                </a:ln>
                <a:solidFill>
                  <a:prstClr val="black"/>
                </a:solidFill>
                <a:effectLst/>
                <a:uLnTx/>
                <a:uFillTx/>
                <a:latin typeface="Arial"/>
                <a:ea typeface="+mn-ea"/>
                <a:cs typeface="+mn-cs"/>
              </a:rPr>
              <a:t> da TARV</a:t>
            </a:r>
          </a:p>
        </p:txBody>
      </p:sp>
      <p:sp>
        <p:nvSpPr>
          <p:cNvPr id="34" name="Rectangle 33">
            <a:extLst>
              <a:ext uri="{FF2B5EF4-FFF2-40B4-BE49-F238E27FC236}">
                <a16:creationId xmlns:a16="http://schemas.microsoft.com/office/drawing/2014/main" id="{57B35D38-B89C-4057-A562-FCBA03811547}"/>
              </a:ext>
            </a:extLst>
          </p:cNvPr>
          <p:cNvSpPr/>
          <p:nvPr/>
        </p:nvSpPr>
        <p:spPr>
          <a:xfrm>
            <a:off x="2345506" y="2972136"/>
            <a:ext cx="111318" cy="103367"/>
          </a:xfrm>
          <a:prstGeom prst="rect">
            <a:avLst/>
          </a:prstGeom>
          <a:solidFill>
            <a:schemeClr val="tx1">
              <a:lumMod val="85000"/>
              <a:lumOff val="1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TextBox 34">
            <a:extLst>
              <a:ext uri="{FF2B5EF4-FFF2-40B4-BE49-F238E27FC236}">
                <a16:creationId xmlns:a16="http://schemas.microsoft.com/office/drawing/2014/main" id="{DB09F122-12D9-4420-B19D-4BB81D021C91}"/>
              </a:ext>
            </a:extLst>
          </p:cNvPr>
          <p:cNvSpPr txBox="1"/>
          <p:nvPr/>
        </p:nvSpPr>
        <p:spPr>
          <a:xfrm>
            <a:off x="2499012" y="2969660"/>
            <a:ext cx="967067" cy="110800"/>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err="1">
                <a:solidFill>
                  <a:prstClr val="black"/>
                </a:solidFill>
                <a:latin typeface="Arial"/>
              </a:rPr>
              <a:t>Início</a:t>
            </a:r>
            <a:r>
              <a:rPr lang="en-US" sz="800" dirty="0">
                <a:solidFill>
                  <a:prstClr val="black"/>
                </a:solidFill>
                <a:latin typeface="Arial"/>
              </a:rPr>
              <a:t> de nova TARV</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5102DDC3-D49B-4C44-945C-4280E9EC9CC2}"/>
              </a:ext>
            </a:extLst>
          </p:cNvPr>
          <p:cNvSpPr/>
          <p:nvPr/>
        </p:nvSpPr>
        <p:spPr>
          <a:xfrm>
            <a:off x="3542131" y="2969660"/>
            <a:ext cx="111318" cy="103367"/>
          </a:xfrm>
          <a:prstGeom prst="rect">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7" name="TextBox 36">
            <a:extLst>
              <a:ext uri="{FF2B5EF4-FFF2-40B4-BE49-F238E27FC236}">
                <a16:creationId xmlns:a16="http://schemas.microsoft.com/office/drawing/2014/main" id="{CB804A7F-8F57-452F-9821-58D2F463BEB8}"/>
              </a:ext>
            </a:extLst>
          </p:cNvPr>
          <p:cNvSpPr txBox="1"/>
          <p:nvPr/>
        </p:nvSpPr>
        <p:spPr>
          <a:xfrm>
            <a:off x="3695636" y="2970982"/>
            <a:ext cx="2128419" cy="110800"/>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Arial"/>
                <a:ea typeface="+mn-ea"/>
                <a:cs typeface="+mn-cs"/>
              </a:rPr>
              <a:t>Fim do período de estudo ou </a:t>
            </a:r>
            <a:r>
              <a:rPr kumimoji="0" lang="en-US" sz="800" b="0" i="1" u="none" strike="noStrike" kern="1200" cap="none" spc="0" normalizeH="0" baseline="0" noProof="0" dirty="0">
                <a:ln>
                  <a:noFill/>
                </a:ln>
                <a:solidFill>
                  <a:prstClr val="black"/>
                </a:solidFill>
                <a:effectLst/>
                <a:uLnTx/>
                <a:uFillTx/>
                <a:latin typeface="Arial"/>
                <a:ea typeface="+mn-ea"/>
                <a:cs typeface="+mn-cs"/>
              </a:rPr>
              <a:t>disenrollment</a:t>
            </a:r>
          </a:p>
        </p:txBody>
      </p:sp>
      <p:sp>
        <p:nvSpPr>
          <p:cNvPr id="38" name="TextBox 37">
            <a:extLst>
              <a:ext uri="{FF2B5EF4-FFF2-40B4-BE49-F238E27FC236}">
                <a16:creationId xmlns:a16="http://schemas.microsoft.com/office/drawing/2014/main" id="{B5E52A57-2B67-4615-821F-EE1CB068319E}"/>
              </a:ext>
            </a:extLst>
          </p:cNvPr>
          <p:cNvSpPr txBox="1"/>
          <p:nvPr/>
        </p:nvSpPr>
        <p:spPr>
          <a:xfrm>
            <a:off x="6133793" y="5195236"/>
            <a:ext cx="5414743" cy="398407"/>
          </a:xfrm>
          <a:prstGeom prst="roundRect">
            <a:avLst/>
          </a:prstGeom>
          <a:solidFill>
            <a:schemeClr val="bg2">
              <a:lumMod val="90000"/>
            </a:schemeClr>
          </a:solidFill>
          <a:ln>
            <a:noFill/>
          </a:ln>
        </p:spPr>
        <p:txBody>
          <a:bodyPr wrap="square" lIns="0" tIns="0" rIns="0" bIns="0" rtlCol="0" anchor="ctr">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pt-PT" sz="1300" b="0" i="0" u="none" strike="noStrike" kern="1200" cap="none" spc="0" normalizeH="0" baseline="0" noProof="0" dirty="0">
                <a:ln>
                  <a:noFill/>
                </a:ln>
                <a:solidFill>
                  <a:prstClr val="black"/>
                </a:solidFill>
                <a:effectLst/>
                <a:uLnTx/>
                <a:uFillTx/>
                <a:ea typeface="+mn-ea"/>
                <a:cs typeface="+mn-cs"/>
              </a:rPr>
              <a:t>B/F/TAF foi o regime selecionado para &gt; 56% das linhas de tratamento que resultaram em mudança terapêutica</a:t>
            </a:r>
            <a:endParaRPr kumimoji="0" lang="en-US" sz="1300" b="0" i="0" u="none" strike="noStrike" kern="1200" cap="none" spc="0" normalizeH="0" baseline="0" noProof="0" dirty="0">
              <a:ln>
                <a:noFill/>
              </a:ln>
              <a:solidFill>
                <a:prstClr val="black"/>
              </a:solidFill>
              <a:effectLst/>
              <a:uLnTx/>
              <a:uFillTx/>
              <a:ea typeface="+mn-ea"/>
              <a:cs typeface="+mn-cs"/>
            </a:endParaRPr>
          </a:p>
        </p:txBody>
      </p:sp>
      <p:cxnSp>
        <p:nvCxnSpPr>
          <p:cNvPr id="41" name="Straight Connector 40">
            <a:extLst>
              <a:ext uri="{FF2B5EF4-FFF2-40B4-BE49-F238E27FC236}">
                <a16:creationId xmlns:a16="http://schemas.microsoft.com/office/drawing/2014/main" id="{3BDAF49A-BFD9-44A5-B286-5C9B3EB10278}"/>
              </a:ext>
            </a:extLst>
          </p:cNvPr>
          <p:cNvCxnSpPr>
            <a:cxnSpLocks/>
          </p:cNvCxnSpPr>
          <p:nvPr/>
        </p:nvCxnSpPr>
        <p:spPr>
          <a:xfrm>
            <a:off x="4071521" y="3171621"/>
            <a:ext cx="1" cy="1449787"/>
          </a:xfrm>
          <a:prstGeom prst="line">
            <a:avLst/>
          </a:prstGeom>
          <a:ln w="9525">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extBox 1">
            <a:extLst>
              <a:ext uri="{FF2B5EF4-FFF2-40B4-BE49-F238E27FC236}">
                <a16:creationId xmlns:a16="http://schemas.microsoft.com/office/drawing/2014/main" id="{C4D3E557-806A-4142-BFB9-9A805904E55E}"/>
              </a:ext>
            </a:extLst>
          </p:cNvPr>
          <p:cNvSpPr txBox="1"/>
          <p:nvPr/>
        </p:nvSpPr>
        <p:spPr>
          <a:xfrm rot="16200000">
            <a:off x="-201671" y="3785152"/>
            <a:ext cx="1449788" cy="2322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PVVIH (%)</a:t>
            </a: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1">
            <a:extLst>
              <a:ext uri="{FF2B5EF4-FFF2-40B4-BE49-F238E27FC236}">
                <a16:creationId xmlns:a16="http://schemas.microsoft.com/office/drawing/2014/main" id="{34D4C96D-FF80-4A09-BCA1-8588C40676F2}"/>
              </a:ext>
            </a:extLst>
          </p:cNvPr>
          <p:cNvSpPr txBox="1"/>
          <p:nvPr/>
        </p:nvSpPr>
        <p:spPr>
          <a:xfrm rot="16200000">
            <a:off x="5338688" y="3599292"/>
            <a:ext cx="1746974" cy="2322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Dias por 100 dias de observação</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BFCBB5E-0417-408B-B813-DCDE157D58D4}"/>
              </a:ext>
            </a:extLst>
          </p:cNvPr>
          <p:cNvSpPr txBox="1"/>
          <p:nvPr/>
        </p:nvSpPr>
        <p:spPr>
          <a:xfrm>
            <a:off x="543419" y="3225301"/>
            <a:ext cx="347359" cy="110800"/>
          </a:xfrm>
          <a:prstGeom prst="rect">
            <a:avLst/>
          </a:prstGeom>
          <a:noFill/>
        </p:spPr>
        <p:txBody>
          <a:bodyPr wrap="squar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100</a:t>
            </a:r>
          </a:p>
        </p:txBody>
      </p:sp>
      <p:sp>
        <p:nvSpPr>
          <p:cNvPr id="40" name="TextBox 39">
            <a:extLst>
              <a:ext uri="{FF2B5EF4-FFF2-40B4-BE49-F238E27FC236}">
                <a16:creationId xmlns:a16="http://schemas.microsoft.com/office/drawing/2014/main" id="{0CEF7303-6D84-48FA-A6AC-53E1D9E7084F}"/>
              </a:ext>
            </a:extLst>
          </p:cNvPr>
          <p:cNvSpPr txBox="1"/>
          <p:nvPr/>
        </p:nvSpPr>
        <p:spPr>
          <a:xfrm>
            <a:off x="543419" y="3486486"/>
            <a:ext cx="347359" cy="110800"/>
          </a:xfrm>
          <a:prstGeom prst="rect">
            <a:avLst/>
          </a:prstGeom>
          <a:noFill/>
        </p:spPr>
        <p:txBody>
          <a:bodyPr wrap="squar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80</a:t>
            </a:r>
          </a:p>
        </p:txBody>
      </p:sp>
      <p:sp>
        <p:nvSpPr>
          <p:cNvPr id="45" name="TextBox 44">
            <a:extLst>
              <a:ext uri="{FF2B5EF4-FFF2-40B4-BE49-F238E27FC236}">
                <a16:creationId xmlns:a16="http://schemas.microsoft.com/office/drawing/2014/main" id="{E67C37A6-0CC8-46F2-B621-5B946972A089}"/>
              </a:ext>
            </a:extLst>
          </p:cNvPr>
          <p:cNvSpPr txBox="1"/>
          <p:nvPr/>
        </p:nvSpPr>
        <p:spPr>
          <a:xfrm>
            <a:off x="543419" y="3747671"/>
            <a:ext cx="347359" cy="110800"/>
          </a:xfrm>
          <a:prstGeom prst="rect">
            <a:avLst/>
          </a:prstGeom>
          <a:noFill/>
        </p:spPr>
        <p:txBody>
          <a:bodyPr wrap="squar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60</a:t>
            </a:r>
          </a:p>
        </p:txBody>
      </p:sp>
      <p:sp>
        <p:nvSpPr>
          <p:cNvPr id="46" name="TextBox 45">
            <a:extLst>
              <a:ext uri="{FF2B5EF4-FFF2-40B4-BE49-F238E27FC236}">
                <a16:creationId xmlns:a16="http://schemas.microsoft.com/office/drawing/2014/main" id="{CB1551EC-06B5-4CD1-8E39-4415CC42A3AB}"/>
              </a:ext>
            </a:extLst>
          </p:cNvPr>
          <p:cNvSpPr txBox="1"/>
          <p:nvPr/>
        </p:nvSpPr>
        <p:spPr>
          <a:xfrm>
            <a:off x="543419" y="4008856"/>
            <a:ext cx="347359" cy="110800"/>
          </a:xfrm>
          <a:prstGeom prst="rect">
            <a:avLst/>
          </a:prstGeom>
          <a:noFill/>
        </p:spPr>
        <p:txBody>
          <a:bodyPr wrap="squar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40</a:t>
            </a:r>
          </a:p>
        </p:txBody>
      </p:sp>
      <p:sp>
        <p:nvSpPr>
          <p:cNvPr id="2" name="TextBox 1">
            <a:extLst>
              <a:ext uri="{FF2B5EF4-FFF2-40B4-BE49-F238E27FC236}">
                <a16:creationId xmlns:a16="http://schemas.microsoft.com/office/drawing/2014/main" id="{81034DD6-7DA7-4C2A-B5F5-2D248B687CB3}"/>
              </a:ext>
            </a:extLst>
          </p:cNvPr>
          <p:cNvSpPr txBox="1"/>
          <p:nvPr/>
        </p:nvSpPr>
        <p:spPr>
          <a:xfrm rot="18606737">
            <a:off x="490206" y="4872440"/>
            <a:ext cx="891762" cy="369332"/>
          </a:xfrm>
          <a:prstGeom prst="rect">
            <a:avLst/>
          </a:prstGeom>
          <a:solidFill>
            <a:schemeClr val="bg1"/>
          </a:solidFill>
        </p:spPr>
        <p:txBody>
          <a:bodyPr wrap="square" rtlCol="0">
            <a:spAutoFit/>
          </a:bodyPr>
          <a:lstStyle/>
          <a:p>
            <a:pPr algn="r"/>
            <a:r>
              <a:rPr lang="pt-PT" sz="900" dirty="0">
                <a:latin typeface="Arial" panose="020B0604020202020204" pitchFamily="34" charset="0"/>
                <a:cs typeface="Arial" panose="020B0604020202020204" pitchFamily="34" charset="0"/>
              </a:rPr>
              <a:t>RCU – Todos (REF)</a:t>
            </a:r>
          </a:p>
        </p:txBody>
      </p:sp>
      <p:sp>
        <p:nvSpPr>
          <p:cNvPr id="47" name="TextBox 46">
            <a:extLst>
              <a:ext uri="{FF2B5EF4-FFF2-40B4-BE49-F238E27FC236}">
                <a16:creationId xmlns:a16="http://schemas.microsoft.com/office/drawing/2014/main" id="{6C7A18BE-4669-4F95-B4FA-FA706372511B}"/>
              </a:ext>
            </a:extLst>
          </p:cNvPr>
          <p:cNvSpPr txBox="1"/>
          <p:nvPr/>
        </p:nvSpPr>
        <p:spPr>
          <a:xfrm>
            <a:off x="543419" y="4270041"/>
            <a:ext cx="347359" cy="110800"/>
          </a:xfrm>
          <a:prstGeom prst="rect">
            <a:avLst/>
          </a:prstGeom>
          <a:noFill/>
        </p:spPr>
        <p:txBody>
          <a:bodyPr wrap="squar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20</a:t>
            </a:r>
          </a:p>
        </p:txBody>
      </p:sp>
      <p:sp>
        <p:nvSpPr>
          <p:cNvPr id="48" name="TextBox 47">
            <a:extLst>
              <a:ext uri="{FF2B5EF4-FFF2-40B4-BE49-F238E27FC236}">
                <a16:creationId xmlns:a16="http://schemas.microsoft.com/office/drawing/2014/main" id="{D89BD0E8-F7F4-425E-AE8D-66DF083AC216}"/>
              </a:ext>
            </a:extLst>
          </p:cNvPr>
          <p:cNvSpPr txBox="1"/>
          <p:nvPr/>
        </p:nvSpPr>
        <p:spPr>
          <a:xfrm>
            <a:off x="543419" y="4531227"/>
            <a:ext cx="347359" cy="110800"/>
          </a:xfrm>
          <a:prstGeom prst="rect">
            <a:avLst/>
          </a:prstGeom>
          <a:noFill/>
        </p:spPr>
        <p:txBody>
          <a:bodyPr wrap="squar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0</a:t>
            </a:r>
          </a:p>
        </p:txBody>
      </p:sp>
      <p:sp>
        <p:nvSpPr>
          <p:cNvPr id="44" name="Rectangle 43">
            <a:extLst>
              <a:ext uri="{FF2B5EF4-FFF2-40B4-BE49-F238E27FC236}">
                <a16:creationId xmlns:a16="http://schemas.microsoft.com/office/drawing/2014/main" id="{96E92BCE-E1BE-4589-B23E-A7A0B9D48191}"/>
              </a:ext>
            </a:extLst>
          </p:cNvPr>
          <p:cNvSpPr/>
          <p:nvPr/>
        </p:nvSpPr>
        <p:spPr>
          <a:xfrm>
            <a:off x="131032" y="219372"/>
            <a:ext cx="9972651" cy="769441"/>
          </a:xfrm>
          <a:prstGeom prst="rect">
            <a:avLst/>
          </a:prstGeom>
        </p:spPr>
        <p:txBody>
          <a:bodyPr wrap="square">
            <a:spAutoFit/>
          </a:bodyPr>
          <a:lstStyle/>
          <a:p>
            <a:r>
              <a:rPr lang="en-US" sz="2400" b="1" cap="all" dirty="0">
                <a:solidFill>
                  <a:srgbClr val="C00000"/>
                </a:solidFill>
              </a:rPr>
              <a:t>MUDANÇA TERAPÊUTICA PARA RMC </a:t>
            </a:r>
            <a:r>
              <a:rPr lang="en-US" sz="2400" b="1" cap="all" dirty="0" err="1">
                <a:solidFill>
                  <a:srgbClr val="C00000"/>
                </a:solidFill>
              </a:rPr>
              <a:t>ou</a:t>
            </a:r>
            <a:r>
              <a:rPr lang="en-US" sz="2400" b="1" cap="all" dirty="0">
                <a:solidFill>
                  <a:srgbClr val="C00000"/>
                </a:solidFill>
              </a:rPr>
              <a:t> RCU DESDE 2018:</a:t>
            </a:r>
            <a:br>
              <a:rPr lang="en-US" sz="2400" b="1" cap="all" dirty="0">
                <a:solidFill>
                  <a:srgbClr val="C00000"/>
                </a:solidFill>
              </a:rPr>
            </a:br>
            <a:r>
              <a:rPr lang="en-US" sz="2000" b="1" cap="all" dirty="0">
                <a:solidFill>
                  <a:srgbClr val="C00000"/>
                </a:solidFill>
              </a:rPr>
              <a:t>RAZÕES PARA MUDANÇA TERAPÊUTICA E PERSISTÊNCIA</a:t>
            </a:r>
            <a:endParaRPr lang="pt-PT" sz="2400" b="1" cap="all" dirty="0">
              <a:solidFill>
                <a:srgbClr val="C00000"/>
              </a:solidFill>
            </a:endParaRPr>
          </a:p>
        </p:txBody>
      </p:sp>
      <p:sp>
        <p:nvSpPr>
          <p:cNvPr id="49" name="TextBox 48">
            <a:extLst>
              <a:ext uri="{FF2B5EF4-FFF2-40B4-BE49-F238E27FC236}">
                <a16:creationId xmlns:a16="http://schemas.microsoft.com/office/drawing/2014/main" id="{B9057749-2938-4864-8BC4-D38DA7CF058F}"/>
              </a:ext>
            </a:extLst>
          </p:cNvPr>
          <p:cNvSpPr txBox="1"/>
          <p:nvPr/>
        </p:nvSpPr>
        <p:spPr>
          <a:xfrm rot="18606737">
            <a:off x="880685" y="4903589"/>
            <a:ext cx="891762" cy="230832"/>
          </a:xfrm>
          <a:prstGeom prst="rect">
            <a:avLst/>
          </a:prstGeom>
          <a:solidFill>
            <a:schemeClr val="bg1"/>
          </a:solidFill>
        </p:spPr>
        <p:txBody>
          <a:bodyPr wrap="square" rtlCol="0">
            <a:spAutoFit/>
          </a:bodyPr>
          <a:lstStyle/>
          <a:p>
            <a:pPr algn="r"/>
            <a:r>
              <a:rPr lang="pt-PT" sz="900" dirty="0">
                <a:latin typeface="Arial" panose="020B0604020202020204" pitchFamily="34" charset="0"/>
                <a:cs typeface="Arial" panose="020B0604020202020204" pitchFamily="34" charset="0"/>
              </a:rPr>
              <a:t>RMC - Todos</a:t>
            </a:r>
          </a:p>
        </p:txBody>
      </p:sp>
      <p:sp>
        <p:nvSpPr>
          <p:cNvPr id="50" name="TextBox 49">
            <a:extLst>
              <a:ext uri="{FF2B5EF4-FFF2-40B4-BE49-F238E27FC236}">
                <a16:creationId xmlns:a16="http://schemas.microsoft.com/office/drawing/2014/main" id="{DBC5A872-0C12-4EBD-847E-878AD960E868}"/>
              </a:ext>
            </a:extLst>
          </p:cNvPr>
          <p:cNvSpPr txBox="1"/>
          <p:nvPr/>
        </p:nvSpPr>
        <p:spPr>
          <a:xfrm rot="18875007">
            <a:off x="1248361" y="4977738"/>
            <a:ext cx="1194875" cy="230832"/>
          </a:xfrm>
          <a:prstGeom prst="rect">
            <a:avLst/>
          </a:prstGeom>
          <a:solidFill>
            <a:schemeClr val="bg1"/>
          </a:solidFill>
        </p:spPr>
        <p:txBody>
          <a:bodyPr wrap="square" rtlCol="0">
            <a:spAutoFit/>
          </a:bodyPr>
          <a:lstStyle/>
          <a:p>
            <a:pPr algn="r"/>
            <a:r>
              <a:rPr lang="pt-PT" sz="900" dirty="0">
                <a:latin typeface="Arial" panose="020B0604020202020204" pitchFamily="34" charset="0"/>
                <a:cs typeface="Arial" panose="020B0604020202020204" pitchFamily="34" charset="0"/>
              </a:rPr>
              <a:t>RCU – INSTI (REF)</a:t>
            </a:r>
          </a:p>
        </p:txBody>
      </p:sp>
      <p:sp>
        <p:nvSpPr>
          <p:cNvPr id="51" name="TextBox 50">
            <a:extLst>
              <a:ext uri="{FF2B5EF4-FFF2-40B4-BE49-F238E27FC236}">
                <a16:creationId xmlns:a16="http://schemas.microsoft.com/office/drawing/2014/main" id="{EFFEE0EF-E665-4584-8055-F37ADB5D3717}"/>
              </a:ext>
            </a:extLst>
          </p:cNvPr>
          <p:cNvSpPr txBox="1"/>
          <p:nvPr/>
        </p:nvSpPr>
        <p:spPr>
          <a:xfrm rot="18875007">
            <a:off x="1892277" y="4910210"/>
            <a:ext cx="934664" cy="230832"/>
          </a:xfrm>
          <a:prstGeom prst="rect">
            <a:avLst/>
          </a:prstGeom>
          <a:solidFill>
            <a:schemeClr val="bg1"/>
          </a:solidFill>
        </p:spPr>
        <p:txBody>
          <a:bodyPr wrap="square" rtlCol="0">
            <a:spAutoFit/>
          </a:bodyPr>
          <a:lstStyle/>
          <a:p>
            <a:pPr algn="r"/>
            <a:r>
              <a:rPr lang="pt-PT" sz="900" dirty="0">
                <a:latin typeface="Arial" panose="020B0604020202020204" pitchFamily="34" charset="0"/>
                <a:cs typeface="Arial" panose="020B0604020202020204" pitchFamily="34" charset="0"/>
              </a:rPr>
              <a:t>RMC – INSTI</a:t>
            </a:r>
          </a:p>
        </p:txBody>
      </p:sp>
      <p:sp>
        <p:nvSpPr>
          <p:cNvPr id="52" name="TextBox 51">
            <a:extLst>
              <a:ext uri="{FF2B5EF4-FFF2-40B4-BE49-F238E27FC236}">
                <a16:creationId xmlns:a16="http://schemas.microsoft.com/office/drawing/2014/main" id="{9BEBDC24-C5F6-44C3-BD9C-65C1B9305939}"/>
              </a:ext>
            </a:extLst>
          </p:cNvPr>
          <p:cNvSpPr txBox="1"/>
          <p:nvPr/>
        </p:nvSpPr>
        <p:spPr>
          <a:xfrm rot="18875007">
            <a:off x="2375140" y="4984914"/>
            <a:ext cx="1174731" cy="230832"/>
          </a:xfrm>
          <a:prstGeom prst="rect">
            <a:avLst/>
          </a:prstGeom>
          <a:solidFill>
            <a:schemeClr val="bg1"/>
          </a:solidFill>
        </p:spPr>
        <p:txBody>
          <a:bodyPr wrap="square" rtlCol="0">
            <a:spAutoFit/>
          </a:bodyPr>
          <a:lstStyle/>
          <a:p>
            <a:pPr algn="r"/>
            <a:r>
              <a:rPr lang="pt-PT" sz="900" dirty="0">
                <a:latin typeface="Arial" panose="020B0604020202020204" pitchFamily="34" charset="0"/>
                <a:cs typeface="Arial" panose="020B0604020202020204" pitchFamily="34" charset="0"/>
              </a:rPr>
              <a:t>RCU – TAF (REF)</a:t>
            </a:r>
          </a:p>
        </p:txBody>
      </p:sp>
      <p:sp>
        <p:nvSpPr>
          <p:cNvPr id="53" name="TextBox 52">
            <a:extLst>
              <a:ext uri="{FF2B5EF4-FFF2-40B4-BE49-F238E27FC236}">
                <a16:creationId xmlns:a16="http://schemas.microsoft.com/office/drawing/2014/main" id="{53A04AA2-F564-4955-A749-98B6D7BBFD13}"/>
              </a:ext>
            </a:extLst>
          </p:cNvPr>
          <p:cNvSpPr txBox="1"/>
          <p:nvPr/>
        </p:nvSpPr>
        <p:spPr>
          <a:xfrm rot="18875007">
            <a:off x="2756907" y="4995702"/>
            <a:ext cx="1174731" cy="230832"/>
          </a:xfrm>
          <a:prstGeom prst="rect">
            <a:avLst/>
          </a:prstGeom>
          <a:solidFill>
            <a:schemeClr val="bg1"/>
          </a:solidFill>
        </p:spPr>
        <p:txBody>
          <a:bodyPr wrap="square" rtlCol="0">
            <a:spAutoFit/>
          </a:bodyPr>
          <a:lstStyle/>
          <a:p>
            <a:pPr algn="r"/>
            <a:r>
              <a:rPr lang="pt-PT" sz="900" dirty="0">
                <a:latin typeface="Arial" panose="020B0604020202020204" pitchFamily="34" charset="0"/>
                <a:cs typeface="Arial" panose="020B0604020202020204" pitchFamily="34" charset="0"/>
              </a:rPr>
              <a:t>RMC – TAF</a:t>
            </a:r>
          </a:p>
        </p:txBody>
      </p:sp>
      <p:sp>
        <p:nvSpPr>
          <p:cNvPr id="54" name="TextBox 53">
            <a:extLst>
              <a:ext uri="{FF2B5EF4-FFF2-40B4-BE49-F238E27FC236}">
                <a16:creationId xmlns:a16="http://schemas.microsoft.com/office/drawing/2014/main" id="{11F9BF87-36A0-413D-B2D9-49370FE99F30}"/>
              </a:ext>
            </a:extLst>
          </p:cNvPr>
          <p:cNvSpPr txBox="1"/>
          <p:nvPr/>
        </p:nvSpPr>
        <p:spPr>
          <a:xfrm rot="18875007">
            <a:off x="3484776" y="4995703"/>
            <a:ext cx="1174731" cy="230832"/>
          </a:xfrm>
          <a:prstGeom prst="rect">
            <a:avLst/>
          </a:prstGeom>
          <a:solidFill>
            <a:schemeClr val="bg1"/>
          </a:solidFill>
        </p:spPr>
        <p:txBody>
          <a:bodyPr wrap="square" rtlCol="0">
            <a:spAutoFit/>
          </a:bodyPr>
          <a:lstStyle/>
          <a:p>
            <a:pPr algn="r"/>
            <a:r>
              <a:rPr lang="pt-PT" sz="900" dirty="0">
                <a:latin typeface="Arial" panose="020B0604020202020204" pitchFamily="34" charset="0"/>
                <a:cs typeface="Arial" panose="020B0604020202020204" pitchFamily="34" charset="0"/>
              </a:rPr>
              <a:t>B/F/TAF – REF</a:t>
            </a:r>
          </a:p>
        </p:txBody>
      </p:sp>
      <p:sp>
        <p:nvSpPr>
          <p:cNvPr id="55" name="TextBox 54">
            <a:extLst>
              <a:ext uri="{FF2B5EF4-FFF2-40B4-BE49-F238E27FC236}">
                <a16:creationId xmlns:a16="http://schemas.microsoft.com/office/drawing/2014/main" id="{12DEF704-D31E-4600-A4BD-E35530E4806E}"/>
              </a:ext>
            </a:extLst>
          </p:cNvPr>
          <p:cNvSpPr txBox="1"/>
          <p:nvPr/>
        </p:nvSpPr>
        <p:spPr>
          <a:xfrm rot="18875007">
            <a:off x="3853219" y="4977118"/>
            <a:ext cx="1174731" cy="230832"/>
          </a:xfrm>
          <a:prstGeom prst="rect">
            <a:avLst/>
          </a:prstGeom>
          <a:solidFill>
            <a:schemeClr val="bg1"/>
          </a:solidFill>
        </p:spPr>
        <p:txBody>
          <a:bodyPr wrap="square" rtlCol="0">
            <a:spAutoFit/>
          </a:bodyPr>
          <a:lstStyle/>
          <a:p>
            <a:pPr algn="r"/>
            <a:r>
              <a:rPr lang="pt-PT" sz="900" dirty="0">
                <a:latin typeface="Arial" panose="020B0604020202020204" pitchFamily="34" charset="0"/>
                <a:cs typeface="Arial" panose="020B0604020202020204" pitchFamily="34" charset="0"/>
              </a:rPr>
              <a:t>ABC/3TC/DTG</a:t>
            </a:r>
          </a:p>
        </p:txBody>
      </p:sp>
      <p:sp>
        <p:nvSpPr>
          <p:cNvPr id="56" name="TextBox 55">
            <a:extLst>
              <a:ext uri="{FF2B5EF4-FFF2-40B4-BE49-F238E27FC236}">
                <a16:creationId xmlns:a16="http://schemas.microsoft.com/office/drawing/2014/main" id="{C9BFD51E-D179-4FFC-BA70-415C9C984DE5}"/>
              </a:ext>
            </a:extLst>
          </p:cNvPr>
          <p:cNvSpPr txBox="1"/>
          <p:nvPr/>
        </p:nvSpPr>
        <p:spPr>
          <a:xfrm rot="18875007">
            <a:off x="4180731" y="4977118"/>
            <a:ext cx="1174731" cy="230832"/>
          </a:xfrm>
          <a:prstGeom prst="rect">
            <a:avLst/>
          </a:prstGeom>
          <a:solidFill>
            <a:schemeClr val="bg1"/>
          </a:solidFill>
        </p:spPr>
        <p:txBody>
          <a:bodyPr wrap="square" rtlCol="0">
            <a:spAutoFit/>
          </a:bodyPr>
          <a:lstStyle/>
          <a:p>
            <a:pPr algn="r"/>
            <a:r>
              <a:rPr lang="pt-PT" sz="900" dirty="0">
                <a:latin typeface="Arial" panose="020B0604020202020204" pitchFamily="34" charset="0"/>
                <a:cs typeface="Arial" panose="020B0604020202020204" pitchFamily="34" charset="0"/>
              </a:rPr>
              <a:t>FTC/TDF+DTG</a:t>
            </a:r>
          </a:p>
        </p:txBody>
      </p:sp>
      <p:sp>
        <p:nvSpPr>
          <p:cNvPr id="57" name="TextBox 56">
            <a:extLst>
              <a:ext uri="{FF2B5EF4-FFF2-40B4-BE49-F238E27FC236}">
                <a16:creationId xmlns:a16="http://schemas.microsoft.com/office/drawing/2014/main" id="{22957A3C-676E-46A9-900D-4271C3A98B32}"/>
              </a:ext>
            </a:extLst>
          </p:cNvPr>
          <p:cNvSpPr txBox="1"/>
          <p:nvPr/>
        </p:nvSpPr>
        <p:spPr>
          <a:xfrm rot="18875007">
            <a:off x="4585268" y="4967372"/>
            <a:ext cx="1174731" cy="230832"/>
          </a:xfrm>
          <a:prstGeom prst="rect">
            <a:avLst/>
          </a:prstGeom>
          <a:solidFill>
            <a:schemeClr val="bg1"/>
          </a:solidFill>
        </p:spPr>
        <p:txBody>
          <a:bodyPr wrap="square" rtlCol="0">
            <a:spAutoFit/>
          </a:bodyPr>
          <a:lstStyle/>
          <a:p>
            <a:pPr algn="r"/>
            <a:r>
              <a:rPr lang="pt-PT" sz="900" dirty="0">
                <a:latin typeface="Arial" panose="020B0604020202020204" pitchFamily="34" charset="0"/>
                <a:cs typeface="Arial" panose="020B0604020202020204" pitchFamily="34" charset="0"/>
              </a:rPr>
              <a:t>FTC/TAF+DTG</a:t>
            </a:r>
          </a:p>
        </p:txBody>
      </p:sp>
      <p:sp>
        <p:nvSpPr>
          <p:cNvPr id="59" name="Rectangle 58">
            <a:extLst>
              <a:ext uri="{FF2B5EF4-FFF2-40B4-BE49-F238E27FC236}">
                <a16:creationId xmlns:a16="http://schemas.microsoft.com/office/drawing/2014/main" id="{352176D6-F66E-4CE5-8753-1C03D0B1311A}"/>
              </a:ext>
            </a:extLst>
          </p:cNvPr>
          <p:cNvSpPr/>
          <p:nvPr/>
        </p:nvSpPr>
        <p:spPr>
          <a:xfrm flipH="1">
            <a:off x="360422" y="5658902"/>
            <a:ext cx="11629830" cy="717517"/>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a:ln>
                  <a:noFill/>
                </a:ln>
                <a:solidFill>
                  <a:prstClr val="black"/>
                </a:solidFill>
                <a:effectLst/>
                <a:uLnTx/>
                <a:uFillTx/>
                <a:ea typeface="+mn-ea"/>
                <a:cs typeface="+mn-cs"/>
              </a:rPr>
              <a:t>RCU (vs. </a:t>
            </a:r>
            <a:r>
              <a:rPr lang="pt-PT" sz="1800" b="1" dirty="0">
                <a:solidFill>
                  <a:prstClr val="black"/>
                </a:solidFill>
              </a:rPr>
              <a:t>RMC</a:t>
            </a:r>
            <a:r>
              <a:rPr kumimoji="0" lang="pt-PT" sz="1800" b="1" i="0" u="none" strike="noStrike" kern="1200" cap="none" spc="0" normalizeH="0" baseline="0" noProof="0" dirty="0">
                <a:ln>
                  <a:noFill/>
                </a:ln>
                <a:solidFill>
                  <a:prstClr val="black"/>
                </a:solidFill>
                <a:effectLst/>
                <a:uLnTx/>
                <a:uFillTx/>
                <a:ea typeface="+mn-ea"/>
                <a:cs typeface="+mn-cs"/>
              </a:rPr>
              <a:t>) e B/F/TAF (vs. outros regimes baseados em INSTI recomendados pelas </a:t>
            </a:r>
            <a:r>
              <a:rPr kumimoji="0" lang="pt-PT" sz="1800" b="1" i="1" u="none" strike="noStrike" kern="1200" cap="none" spc="0" normalizeH="0" baseline="0" noProof="0" dirty="0" err="1">
                <a:ln>
                  <a:noFill/>
                </a:ln>
                <a:solidFill>
                  <a:prstClr val="black"/>
                </a:solidFill>
                <a:effectLst/>
                <a:uLnTx/>
                <a:uFillTx/>
                <a:ea typeface="+mn-ea"/>
                <a:cs typeface="+mn-cs"/>
              </a:rPr>
              <a:t>guidelines</a:t>
            </a:r>
            <a:r>
              <a:rPr kumimoji="0" lang="pt-PT" sz="1800" b="1" u="none" strike="noStrike" kern="1200" cap="none" spc="0" normalizeH="0" baseline="0" noProof="0" dirty="0">
                <a:ln>
                  <a:noFill/>
                </a:ln>
                <a:solidFill>
                  <a:prstClr val="black"/>
                </a:solidFill>
                <a:effectLst/>
                <a:uLnTx/>
                <a:uFillTx/>
                <a:ea typeface="+mn-ea"/>
                <a:cs typeface="+mn-cs"/>
              </a:rPr>
              <a:t>) </a:t>
            </a:r>
            <a:r>
              <a:rPr kumimoji="0" lang="pt-PT" sz="1800" b="1" i="0" u="none" strike="noStrike" kern="1200" cap="none" spc="0" normalizeH="0" baseline="0" noProof="0" dirty="0">
                <a:ln>
                  <a:noFill/>
                </a:ln>
                <a:solidFill>
                  <a:prstClr val="black"/>
                </a:solidFill>
                <a:effectLst/>
                <a:uLnTx/>
                <a:uFillTx/>
                <a:ea typeface="+mn-ea"/>
                <a:cs typeface="+mn-cs"/>
              </a:rPr>
              <a:t>foram associados a maior persistência até o final do período do estudo e apresentaram a maior duração de tratamento contínuo</a:t>
            </a:r>
            <a:endParaRPr kumimoji="0" lang="en-US" sz="1800" b="1" i="0" u="none" strike="noStrike" kern="1200" cap="none" spc="0" normalizeH="0" baseline="0" noProof="0" dirty="0">
              <a:ln>
                <a:noFill/>
              </a:ln>
              <a:solidFill>
                <a:prstClr val="black"/>
              </a:solidFill>
              <a:effectLst/>
              <a:uLnTx/>
              <a:uFillTx/>
              <a:ea typeface="+mn-ea"/>
              <a:cs typeface="Arial"/>
            </a:endParaRPr>
          </a:p>
        </p:txBody>
      </p:sp>
      <p:pic>
        <p:nvPicPr>
          <p:cNvPr id="60" name="Graphic 59">
            <a:extLst>
              <a:ext uri="{FF2B5EF4-FFF2-40B4-BE49-F238E27FC236}">
                <a16:creationId xmlns:a16="http://schemas.microsoft.com/office/drawing/2014/main" id="{5ADD37EE-050E-48C9-9BFB-A2CD695F1C9A}"/>
              </a:ext>
            </a:extLst>
          </p:cNvPr>
          <p:cNvPicPr>
            <a:picLocks noChangeAspect="1"/>
          </p:cNvPicPr>
          <p:nvPr/>
        </p:nvPicPr>
        <p:blipFill rotWithShape="1">
          <a:blip r:embed="rId11"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2229" t="17489" r="26029" b="56241"/>
          <a:stretch/>
        </p:blipFill>
        <p:spPr>
          <a:xfrm>
            <a:off x="10138796" y="5658902"/>
            <a:ext cx="1851456" cy="728246"/>
          </a:xfrm>
          <a:prstGeom prst="rect">
            <a:avLst/>
          </a:prstGeom>
        </p:spPr>
      </p:pic>
      <p:sp>
        <p:nvSpPr>
          <p:cNvPr id="62" name="Rectangle 61">
            <a:extLst>
              <a:ext uri="{FF2B5EF4-FFF2-40B4-BE49-F238E27FC236}">
                <a16:creationId xmlns:a16="http://schemas.microsoft.com/office/drawing/2014/main" id="{925743EB-DCB5-4CDB-AC71-1EE6F5BC1807}"/>
              </a:ext>
            </a:extLst>
          </p:cNvPr>
          <p:cNvSpPr/>
          <p:nvPr/>
        </p:nvSpPr>
        <p:spPr>
          <a:xfrm>
            <a:off x="783038" y="2973512"/>
            <a:ext cx="111318" cy="103367"/>
          </a:xfrm>
          <a:prstGeom prst="rect">
            <a:avLst/>
          </a:prstGeom>
          <a:solidFill>
            <a:srgbClr val="CC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2380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5">
            <a:extLst>
              <a:ext uri="{FF2B5EF4-FFF2-40B4-BE49-F238E27FC236}">
                <a16:creationId xmlns:a16="http://schemas.microsoft.com/office/drawing/2014/main" id="{1CB8DBAD-3BE3-42F8-9EBA-8B252704B111}"/>
              </a:ext>
            </a:extLst>
          </p:cNvPr>
          <p:cNvSpPr>
            <a:spLocks noChangeArrowheads="1"/>
          </p:cNvSpPr>
          <p:nvPr/>
        </p:nvSpPr>
        <p:spPr bwMode="auto">
          <a:xfrm>
            <a:off x="4424923" y="1394591"/>
            <a:ext cx="5437413" cy="719813"/>
          </a:xfrm>
          <a:prstGeom prst="roundRect">
            <a:avLst>
              <a:gd name="adj" fmla="val 11228"/>
            </a:avLst>
          </a:prstGeom>
          <a:solidFill>
            <a:schemeClr val="bg1">
              <a:lumMod val="95000"/>
            </a:schemeClr>
          </a:solidFill>
          <a:ln w="3175">
            <a:noFill/>
            <a:round/>
            <a:headEnd/>
            <a:tailEnd/>
          </a:ln>
          <a:effectLst/>
        </p:spPr>
        <p:txBody>
          <a:bodyPr lIns="96000" tIns="0" rIns="72000" bIns="0" anchor="t"/>
          <a:lstStyle/>
          <a:p>
            <a:pPr marL="285750" marR="0" lvl="0" indent="-285750" algn="l" defTabSz="1351054"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7" name="Text Placeholder 16">
            <a:extLst>
              <a:ext uri="{FF2B5EF4-FFF2-40B4-BE49-F238E27FC236}">
                <a16:creationId xmlns:a16="http://schemas.microsoft.com/office/drawing/2014/main" id="{A74CD35D-7EFA-4BBD-8315-6995A004F171}"/>
              </a:ext>
            </a:extLst>
          </p:cNvPr>
          <p:cNvSpPr>
            <a:spLocks noGrp="1"/>
          </p:cNvSpPr>
          <p:nvPr>
            <p:ph type="body" sz="quarter" idx="4294967295"/>
          </p:nvPr>
        </p:nvSpPr>
        <p:spPr>
          <a:xfrm>
            <a:off x="83341" y="6289497"/>
            <a:ext cx="10583863" cy="5397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a:noAutofit/>
          </a:bodyPr>
          <a:lstStyle/>
          <a:p>
            <a:pPr defTabSz="1219108">
              <a:lnSpc>
                <a:spcPct val="100000"/>
              </a:lnSpc>
              <a:spcBef>
                <a:spcPts val="0"/>
              </a:spcBef>
              <a:spcAft>
                <a:spcPct val="0"/>
              </a:spcAft>
              <a:buClrTx/>
              <a:buSzTx/>
              <a:defRPr/>
            </a:pPr>
            <a:r>
              <a:rPr kumimoji="0" lang="pt-PT" sz="800" b="0" i="0" u="none" strike="noStrike" kern="0" cap="none" spc="0" normalizeH="0" baseline="0" noProof="0" dirty="0">
                <a:ln>
                  <a:noFill/>
                </a:ln>
                <a:solidFill>
                  <a:schemeClr val="tx1">
                    <a:lumMod val="65000"/>
                    <a:lumOff val="35000"/>
                  </a:schemeClr>
                </a:solidFill>
                <a:effectLst/>
                <a:uLnTx/>
                <a:uFillTx/>
                <a:ea typeface="黑体"/>
                <a:cs typeface="Arial"/>
              </a:rPr>
              <a:t>Análises de </a:t>
            </a:r>
            <a:r>
              <a:rPr kumimoji="0" lang="pt-PT" sz="800" b="0" i="0" u="none" strike="noStrike" kern="0" cap="none" spc="0" normalizeH="0" baseline="0" noProof="0" dirty="0" err="1">
                <a:ln>
                  <a:noFill/>
                </a:ln>
                <a:solidFill>
                  <a:schemeClr val="tx1">
                    <a:lumMod val="65000"/>
                    <a:lumOff val="35000"/>
                  </a:schemeClr>
                </a:solidFill>
                <a:effectLst/>
                <a:uLnTx/>
                <a:uFillTx/>
                <a:ea typeface="黑体"/>
                <a:cs typeface="Arial"/>
              </a:rPr>
              <a:t>Kaplan-Meier</a:t>
            </a:r>
            <a:r>
              <a:rPr kumimoji="0" lang="pt-PT" sz="800" b="0" i="0" u="none" strike="noStrike" kern="0" cap="none" spc="0" normalizeH="0" baseline="0" noProof="0" dirty="0">
                <a:ln>
                  <a:noFill/>
                </a:ln>
                <a:solidFill>
                  <a:schemeClr val="tx1">
                    <a:lumMod val="65000"/>
                    <a:lumOff val="35000"/>
                  </a:schemeClr>
                </a:solidFill>
                <a:effectLst/>
                <a:uLnTx/>
                <a:uFillTx/>
                <a:ea typeface="黑体"/>
                <a:cs typeface="Arial"/>
              </a:rPr>
              <a:t> de persistência ao longo do tempo para </a:t>
            </a:r>
            <a:r>
              <a:rPr kumimoji="0" lang="pt-PT" sz="800" b="0" i="0" u="none" strike="noStrike" kern="0" cap="none" spc="0" normalizeH="0" baseline="0" noProof="0" dirty="0" err="1">
                <a:ln>
                  <a:noFill/>
                </a:ln>
                <a:solidFill>
                  <a:schemeClr val="tx1">
                    <a:lumMod val="65000"/>
                    <a:lumOff val="35000"/>
                  </a:schemeClr>
                </a:solidFill>
                <a:effectLst/>
                <a:uLnTx/>
                <a:uFillTx/>
                <a:ea typeface="黑体"/>
                <a:cs typeface="Arial"/>
              </a:rPr>
              <a:t>RCUs</a:t>
            </a:r>
            <a:r>
              <a:rPr kumimoji="0" lang="pt-PT" sz="800" b="0" i="0" u="none" strike="noStrike" kern="0" cap="none" spc="0" normalizeH="0" baseline="0" noProof="0" dirty="0">
                <a:ln>
                  <a:noFill/>
                </a:ln>
                <a:solidFill>
                  <a:schemeClr val="tx1">
                    <a:lumMod val="65000"/>
                    <a:lumOff val="35000"/>
                  </a:schemeClr>
                </a:solidFill>
                <a:effectLst/>
                <a:uLnTx/>
                <a:uFillTx/>
                <a:ea typeface="黑体"/>
                <a:cs typeface="Arial"/>
              </a:rPr>
              <a:t> e </a:t>
            </a:r>
            <a:r>
              <a:rPr kumimoji="0" lang="pt-PT" sz="800" b="0" i="0" u="none" strike="noStrike" kern="0" cap="none" spc="0" normalizeH="0" baseline="0" noProof="0" dirty="0" err="1">
                <a:ln>
                  <a:noFill/>
                </a:ln>
                <a:solidFill>
                  <a:schemeClr val="tx1">
                    <a:lumMod val="65000"/>
                    <a:lumOff val="35000"/>
                  </a:schemeClr>
                </a:solidFill>
                <a:effectLst/>
                <a:uLnTx/>
                <a:uFillTx/>
                <a:ea typeface="黑体"/>
                <a:cs typeface="Arial"/>
              </a:rPr>
              <a:t>RMCs</a:t>
            </a:r>
            <a:r>
              <a:rPr kumimoji="0" lang="pt-PT" sz="800" b="0" i="0" u="none" strike="noStrike" kern="0" cap="none" spc="0" normalizeH="0" baseline="0" noProof="0" dirty="0">
                <a:ln>
                  <a:noFill/>
                </a:ln>
                <a:solidFill>
                  <a:schemeClr val="tx1">
                    <a:lumMod val="65000"/>
                    <a:lumOff val="35000"/>
                  </a:schemeClr>
                </a:solidFill>
                <a:effectLst/>
                <a:uLnTx/>
                <a:uFillTx/>
                <a:ea typeface="黑体"/>
                <a:cs typeface="Arial"/>
              </a:rPr>
              <a:t> em geral, bem como para regimes específicos</a:t>
            </a:r>
            <a:endParaRPr kumimoji="0" lang="en-US" sz="800" b="0" i="0" u="none" strike="noStrike" kern="0" cap="none" spc="0" normalizeH="0" baseline="0" noProof="0" dirty="0">
              <a:ln>
                <a:noFill/>
              </a:ln>
              <a:solidFill>
                <a:schemeClr val="tx1">
                  <a:lumMod val="65000"/>
                  <a:lumOff val="35000"/>
                </a:schemeClr>
              </a:solidFill>
              <a:effectLst/>
              <a:uLnTx/>
              <a:uFillTx/>
              <a:ea typeface="黑体"/>
              <a:cs typeface="Arial"/>
            </a:endParaRPr>
          </a:p>
          <a:p>
            <a:pPr marL="0" indent="0" defTabSz="1219108">
              <a:lnSpc>
                <a:spcPct val="100000"/>
              </a:lnSpc>
              <a:spcBef>
                <a:spcPts val="0"/>
              </a:spcBef>
              <a:spcAft>
                <a:spcPct val="0"/>
              </a:spcAft>
              <a:buClrTx/>
              <a:buSzTx/>
              <a:buNone/>
              <a:defRPr/>
            </a:pPr>
            <a:r>
              <a:rPr kumimoji="0" lang="en-GB" sz="800" b="0" i="0" u="none" strike="noStrike" kern="1200" cap="none" spc="0" normalizeH="0" baseline="0" noProof="0" dirty="0">
                <a:ln>
                  <a:noFill/>
                </a:ln>
                <a:solidFill>
                  <a:schemeClr val="tx1">
                    <a:lumMod val="65000"/>
                    <a:lumOff val="35000"/>
                  </a:schemeClr>
                </a:solidFill>
                <a:effectLst/>
                <a:uLnTx/>
                <a:uFillTx/>
              </a:rPr>
              <a:t>DHHS, </a:t>
            </a:r>
            <a:r>
              <a:rPr kumimoji="0" lang="en-US" sz="800" b="0" i="0" u="none" strike="noStrike" kern="1200" cap="none" spc="0" normalizeH="0" baseline="0" noProof="0" dirty="0">
                <a:ln>
                  <a:noFill/>
                </a:ln>
                <a:solidFill>
                  <a:schemeClr val="tx1">
                    <a:lumMod val="65000"/>
                    <a:lumOff val="35000"/>
                  </a:schemeClr>
                </a:solidFill>
                <a:effectLst/>
                <a:uLnTx/>
                <a:uFillTx/>
              </a:rPr>
              <a:t>Department of Health and Human Services; PVVIH, </a:t>
            </a:r>
            <a:r>
              <a:rPr kumimoji="0" lang="en-US" sz="800" b="0" i="0" u="none" strike="noStrike" kern="1200" cap="none" spc="0" normalizeH="0" baseline="0" noProof="0" dirty="0" err="1">
                <a:ln>
                  <a:noFill/>
                </a:ln>
                <a:solidFill>
                  <a:schemeClr val="tx1">
                    <a:lumMod val="65000"/>
                    <a:lumOff val="35000"/>
                  </a:schemeClr>
                </a:solidFill>
                <a:effectLst/>
                <a:uLnTx/>
                <a:uFillTx/>
              </a:rPr>
              <a:t>pessoas</a:t>
            </a:r>
            <a:r>
              <a:rPr kumimoji="0" lang="en-US" sz="800" b="0" i="0" u="none" strike="noStrike" kern="1200" cap="none" spc="0" normalizeH="0" baseline="0" noProof="0" dirty="0">
                <a:ln>
                  <a:noFill/>
                </a:ln>
                <a:solidFill>
                  <a:schemeClr val="tx1">
                    <a:lumMod val="65000"/>
                    <a:lumOff val="35000"/>
                  </a:schemeClr>
                </a:solidFill>
                <a:effectLst/>
                <a:uLnTx/>
                <a:uFillTx/>
              </a:rPr>
              <a:t> que </a:t>
            </a:r>
            <a:r>
              <a:rPr kumimoji="0" lang="en-US" sz="800" b="0" i="0" u="none" strike="noStrike" kern="1200" cap="none" spc="0" normalizeH="0" baseline="0" noProof="0" dirty="0" err="1">
                <a:ln>
                  <a:noFill/>
                </a:ln>
                <a:solidFill>
                  <a:schemeClr val="tx1">
                    <a:lumMod val="65000"/>
                    <a:lumOff val="35000"/>
                  </a:schemeClr>
                </a:solidFill>
                <a:effectLst/>
                <a:uLnTx/>
                <a:uFillTx/>
              </a:rPr>
              <a:t>vivem</a:t>
            </a:r>
            <a:r>
              <a:rPr kumimoji="0" lang="en-US" sz="800" b="0" i="0" u="none" strike="noStrike" kern="1200" cap="none" spc="0" normalizeH="0" baseline="0" noProof="0" dirty="0">
                <a:ln>
                  <a:noFill/>
                </a:ln>
                <a:solidFill>
                  <a:schemeClr val="tx1">
                    <a:lumMod val="65000"/>
                    <a:lumOff val="35000"/>
                  </a:schemeClr>
                </a:solidFill>
                <a:effectLst/>
                <a:uLnTx/>
                <a:uFillTx/>
              </a:rPr>
              <a:t> com VIH; RCU, regime de </a:t>
            </a:r>
            <a:r>
              <a:rPr kumimoji="0" lang="en-US" sz="800" b="0" i="0" u="none" strike="noStrike" kern="1200" cap="none" spc="0" normalizeH="0" baseline="0" noProof="0" dirty="0" err="1">
                <a:ln>
                  <a:noFill/>
                </a:ln>
                <a:solidFill>
                  <a:schemeClr val="tx1">
                    <a:lumMod val="65000"/>
                    <a:lumOff val="35000"/>
                  </a:schemeClr>
                </a:solidFill>
                <a:effectLst/>
                <a:uLnTx/>
                <a:uFillTx/>
              </a:rPr>
              <a:t>comprimido</a:t>
            </a:r>
            <a:r>
              <a:rPr kumimoji="0" lang="en-US" sz="800" b="0" i="0" u="none" strike="noStrike" kern="1200" cap="none" spc="0" normalizeH="0" baseline="0" noProof="0" dirty="0">
                <a:ln>
                  <a:noFill/>
                </a:ln>
                <a:solidFill>
                  <a:schemeClr val="tx1">
                    <a:lumMod val="65000"/>
                    <a:lumOff val="35000"/>
                  </a:schemeClr>
                </a:solidFill>
                <a:effectLst/>
                <a:uLnTx/>
                <a:uFillTx/>
              </a:rPr>
              <a:t> </a:t>
            </a:r>
            <a:r>
              <a:rPr kumimoji="0" lang="en-US" sz="800" b="0" i="0" u="none" strike="noStrike" kern="1200" cap="none" spc="0" normalizeH="0" baseline="0" noProof="0" dirty="0" err="1">
                <a:ln>
                  <a:noFill/>
                </a:ln>
                <a:solidFill>
                  <a:schemeClr val="tx1">
                    <a:lumMod val="65000"/>
                    <a:lumOff val="35000"/>
                  </a:schemeClr>
                </a:solidFill>
                <a:effectLst/>
                <a:uLnTx/>
                <a:uFillTx/>
              </a:rPr>
              <a:t>único</a:t>
            </a:r>
            <a:r>
              <a:rPr kumimoji="0" lang="en-US" sz="800" b="0" i="0" u="none" strike="noStrike" kern="1200" cap="none" spc="0" normalizeH="0" baseline="0" noProof="0" dirty="0">
                <a:ln>
                  <a:noFill/>
                </a:ln>
                <a:solidFill>
                  <a:schemeClr val="tx1">
                    <a:lumMod val="65000"/>
                    <a:lumOff val="35000"/>
                  </a:schemeClr>
                </a:solidFill>
                <a:effectLst/>
                <a:uLnTx/>
                <a:uFillTx/>
              </a:rPr>
              <a:t>; RMC, regime de </a:t>
            </a:r>
            <a:r>
              <a:rPr kumimoji="0" lang="en-US" sz="800" b="0" i="0" u="none" strike="noStrike" kern="1200" cap="none" spc="0" normalizeH="0" baseline="0" noProof="0" dirty="0" err="1">
                <a:ln>
                  <a:noFill/>
                </a:ln>
                <a:solidFill>
                  <a:schemeClr val="tx1">
                    <a:lumMod val="65000"/>
                    <a:lumOff val="35000"/>
                  </a:schemeClr>
                </a:solidFill>
                <a:effectLst/>
                <a:uLnTx/>
                <a:uFillTx/>
              </a:rPr>
              <a:t>múltiplos</a:t>
            </a:r>
            <a:r>
              <a:rPr kumimoji="0" lang="en-US" sz="800" b="0" i="0" u="none" strike="noStrike" kern="1200" cap="none" spc="0" normalizeH="0" baseline="0" noProof="0" dirty="0">
                <a:ln>
                  <a:noFill/>
                </a:ln>
                <a:solidFill>
                  <a:schemeClr val="tx1">
                    <a:lumMod val="65000"/>
                    <a:lumOff val="35000"/>
                  </a:schemeClr>
                </a:solidFill>
                <a:effectLst/>
                <a:uLnTx/>
                <a:uFillTx/>
              </a:rPr>
              <a:t> </a:t>
            </a:r>
            <a:r>
              <a:rPr kumimoji="0" lang="en-US" sz="800" b="0" i="0" u="none" strike="noStrike" kern="1200" cap="none" spc="0" normalizeH="0" baseline="0" noProof="0" dirty="0" err="1">
                <a:ln>
                  <a:noFill/>
                </a:ln>
                <a:solidFill>
                  <a:schemeClr val="tx1">
                    <a:lumMod val="65000"/>
                    <a:lumOff val="35000"/>
                  </a:schemeClr>
                </a:solidFill>
                <a:effectLst/>
                <a:uLnTx/>
                <a:uFillTx/>
              </a:rPr>
              <a:t>comprimidos</a:t>
            </a:r>
            <a:r>
              <a:rPr kumimoji="0" lang="en-US" sz="800" b="0" i="0" u="none" strike="noStrike" kern="1200" cap="none" spc="0" normalizeH="0" baseline="0" noProof="0" dirty="0">
                <a:ln>
                  <a:noFill/>
                </a:ln>
                <a:solidFill>
                  <a:schemeClr val="tx1">
                    <a:lumMod val="65000"/>
                    <a:lumOff val="35000"/>
                  </a:schemeClr>
                </a:solidFill>
                <a:effectLst/>
                <a:uLnTx/>
                <a:uFillTx/>
              </a:rPr>
              <a:t>; TARV, </a:t>
            </a:r>
            <a:r>
              <a:rPr kumimoji="0" lang="en-US" sz="800" b="0" i="0" u="none" strike="noStrike" kern="1200" cap="none" spc="0" normalizeH="0" baseline="0" noProof="0" dirty="0" err="1">
                <a:ln>
                  <a:noFill/>
                </a:ln>
                <a:solidFill>
                  <a:schemeClr val="tx1">
                    <a:lumMod val="65000"/>
                    <a:lumOff val="35000"/>
                  </a:schemeClr>
                </a:solidFill>
                <a:effectLst/>
                <a:uLnTx/>
                <a:uFillTx/>
              </a:rPr>
              <a:t>terapêutica</a:t>
            </a:r>
            <a:r>
              <a:rPr kumimoji="0" lang="en-US" sz="800" b="0" i="0" u="none" strike="noStrike" kern="1200" cap="none" spc="0" normalizeH="0" baseline="0" noProof="0" dirty="0">
                <a:ln>
                  <a:noFill/>
                </a:ln>
                <a:solidFill>
                  <a:schemeClr val="tx1">
                    <a:lumMod val="65000"/>
                    <a:lumOff val="35000"/>
                  </a:schemeClr>
                </a:solidFill>
                <a:effectLst/>
                <a:uLnTx/>
                <a:uFillTx/>
              </a:rPr>
              <a:t> </a:t>
            </a:r>
            <a:r>
              <a:rPr kumimoji="0" lang="en-US" sz="800" b="0" i="0" u="none" strike="noStrike" kern="1200" cap="none" spc="0" normalizeH="0" baseline="0" noProof="0" dirty="0" err="1">
                <a:ln>
                  <a:noFill/>
                </a:ln>
                <a:solidFill>
                  <a:schemeClr val="tx1">
                    <a:lumMod val="65000"/>
                    <a:lumOff val="35000"/>
                  </a:schemeClr>
                </a:solidFill>
                <a:effectLst/>
                <a:uLnTx/>
                <a:uFillTx/>
              </a:rPr>
              <a:t>antirretrovírica</a:t>
            </a:r>
            <a:endParaRPr lang="en-US" sz="800" dirty="0">
              <a:solidFill>
                <a:schemeClr val="tx1">
                  <a:lumMod val="65000"/>
                  <a:lumOff val="35000"/>
                </a:schemeClr>
              </a:solidFill>
            </a:endParaRPr>
          </a:p>
          <a:p>
            <a:pPr marL="0" indent="0" defTabSz="1219108">
              <a:lnSpc>
                <a:spcPct val="100000"/>
              </a:lnSpc>
              <a:spcBef>
                <a:spcPts val="0"/>
              </a:spcBef>
              <a:spcAft>
                <a:spcPct val="0"/>
              </a:spcAft>
              <a:buClrTx/>
              <a:buSzTx/>
              <a:buNone/>
              <a:defRPr/>
            </a:pPr>
            <a:endParaRPr kumimoji="0" lang="en-US" sz="800" b="0" i="0" u="none" strike="noStrike" kern="0" cap="none" spc="0" normalizeH="0" baseline="0" noProof="0" dirty="0">
              <a:ln>
                <a:noFill/>
              </a:ln>
              <a:solidFill>
                <a:schemeClr val="tx1">
                  <a:lumMod val="65000"/>
                  <a:lumOff val="35000"/>
                </a:schemeClr>
              </a:solidFill>
              <a:effectLst/>
              <a:uLnTx/>
              <a:uFillTx/>
              <a:ea typeface="黑体"/>
              <a:cs typeface="Arial"/>
            </a:endParaRPr>
          </a:p>
          <a:p>
            <a:pPr marL="0" marR="0" lvl="0" indent="0" algn="l" defTabSz="1219108" rtl="0" eaLnBrk="1" fontAlgn="auto" latinLnBrk="0" hangingPunct="1">
              <a:lnSpc>
                <a:spcPct val="100000"/>
              </a:lnSpc>
              <a:spcBef>
                <a:spcPts val="0"/>
              </a:spcBef>
              <a:spcAft>
                <a:spcPct val="0"/>
              </a:spcAft>
              <a:buClrTx/>
              <a:buSzTx/>
              <a:buFontTx/>
              <a:buNone/>
              <a:tabLst/>
              <a:defRPr/>
            </a:pPr>
            <a:r>
              <a:rPr kumimoji="0" lang="en-US" sz="800" b="0" i="0" u="none" strike="noStrike" kern="1200" cap="none" spc="0" normalizeH="0" baseline="0" noProof="0" dirty="0">
                <a:ln>
                  <a:noFill/>
                </a:ln>
                <a:solidFill>
                  <a:schemeClr val="tx1">
                    <a:lumMod val="65000"/>
                    <a:lumOff val="35000"/>
                  </a:schemeClr>
                </a:solidFill>
                <a:effectLst/>
                <a:uLnTx/>
                <a:uFillTx/>
                <a:hlinkClick r:id="rId4">
                  <a:extLst>
                    <a:ext uri="{A12FA001-AC4F-418D-AE19-62706E023703}">
                      <ahyp:hlinkClr xmlns:ahyp="http://schemas.microsoft.com/office/drawing/2018/hyperlinkcolor" val="tx"/>
                    </a:ext>
                  </a:extLst>
                </a:hlinkClick>
              </a:rPr>
              <a:t>Mezzio D, </a:t>
            </a:r>
            <a:r>
              <a:rPr kumimoji="0" lang="en-US" sz="800" b="0" i="1" u="none" strike="noStrike" kern="1200" cap="none" spc="0" normalizeH="0" baseline="0" noProof="0" dirty="0">
                <a:ln>
                  <a:noFill/>
                </a:ln>
                <a:solidFill>
                  <a:schemeClr val="tx1">
                    <a:lumMod val="65000"/>
                    <a:lumOff val="35000"/>
                  </a:schemeClr>
                </a:solidFill>
                <a:effectLst/>
                <a:uLnTx/>
                <a:uFillTx/>
                <a:hlinkClick r:id="rId4">
                  <a:extLst>
                    <a:ext uri="{A12FA001-AC4F-418D-AE19-62706E023703}">
                      <ahyp:hlinkClr xmlns:ahyp="http://schemas.microsoft.com/office/drawing/2018/hyperlinkcolor" val="tx"/>
                    </a:ext>
                  </a:extLst>
                </a:hlinkClick>
              </a:rPr>
              <a:t>et al. </a:t>
            </a:r>
            <a:r>
              <a:rPr kumimoji="0" lang="en-US" sz="800" b="0" i="0" u="none" strike="noStrike" kern="1200" cap="none" spc="0" normalizeH="0" baseline="0" noProof="0" dirty="0">
                <a:ln>
                  <a:noFill/>
                </a:ln>
                <a:solidFill>
                  <a:schemeClr val="tx1">
                    <a:lumMod val="65000"/>
                    <a:lumOff val="35000"/>
                  </a:schemeClr>
                </a:solidFill>
                <a:effectLst/>
                <a:uLnTx/>
                <a:uFillTx/>
                <a:hlinkClick r:id="rId4">
                  <a:extLst>
                    <a:ext uri="{A12FA001-AC4F-418D-AE19-62706E023703}">
                      <ahyp:hlinkClr xmlns:ahyp="http://schemas.microsoft.com/office/drawing/2018/hyperlinkcolor" val="tx"/>
                    </a:ext>
                  </a:extLst>
                </a:hlinkClick>
              </a:rPr>
              <a:t>EACS 2021, Poster PE7/28</a:t>
            </a:r>
            <a:endParaRPr kumimoji="0" lang="en-US" sz="800" b="0" i="0" u="none" strike="noStrike" kern="1200" cap="none" spc="0" normalizeH="0" baseline="0" noProof="0" dirty="0">
              <a:ln>
                <a:noFill/>
              </a:ln>
              <a:solidFill>
                <a:schemeClr val="tx1">
                  <a:lumMod val="65000"/>
                  <a:lumOff val="35000"/>
                </a:schemeClr>
              </a:solidFill>
              <a:effectLst/>
              <a:uLnTx/>
              <a:uFillTx/>
            </a:endParaRPr>
          </a:p>
        </p:txBody>
      </p:sp>
      <p:sp>
        <p:nvSpPr>
          <p:cNvPr id="22" name="TextBox 21">
            <a:extLst>
              <a:ext uri="{FF2B5EF4-FFF2-40B4-BE49-F238E27FC236}">
                <a16:creationId xmlns:a16="http://schemas.microsoft.com/office/drawing/2014/main" id="{8480802E-CAB7-4892-ABF6-0810D32F8700}"/>
              </a:ext>
            </a:extLst>
          </p:cNvPr>
          <p:cNvSpPr txBox="1"/>
          <p:nvPr/>
        </p:nvSpPr>
        <p:spPr>
          <a:xfrm>
            <a:off x="4555439" y="1426375"/>
            <a:ext cx="5306897" cy="623248"/>
          </a:xfrm>
          <a:prstGeom prst="rect">
            <a:avLst/>
          </a:prstGeom>
          <a:noFill/>
        </p:spPr>
        <p:txBody>
          <a:bodyPr wrap="square" lIns="0" tIns="0" rIns="0" bIns="0" rtlCol="0">
            <a:spAutoFit/>
          </a:bodyPr>
          <a:lstStyle/>
          <a:p>
            <a:pPr marL="0" marR="0" lvl="0" indent="0" algn="l" defTabSz="1351054" rtl="0" eaLnBrk="1" fontAlgn="auto" latinLnBrk="0" hangingPunct="1">
              <a:lnSpc>
                <a:spcPct val="100000"/>
              </a:lnSpc>
              <a:spcBef>
                <a:spcPts val="0"/>
              </a:spcBef>
              <a:spcAft>
                <a:spcPts val="300"/>
              </a:spcAft>
              <a:buClrTx/>
              <a:buSzTx/>
              <a:buFontTx/>
              <a:buNone/>
              <a:tabLst/>
              <a:defRPr/>
            </a:pPr>
            <a:r>
              <a:rPr kumimoji="0" lang="en-US" sz="1400" b="1" i="1" u="none" strike="noStrike" kern="0" cap="none" spc="0" normalizeH="0" baseline="0" noProof="0" dirty="0">
                <a:ln>
                  <a:noFill/>
                </a:ln>
                <a:solidFill>
                  <a:prstClr val="black"/>
                </a:solidFill>
                <a:effectLst/>
                <a:uLnTx/>
                <a:uFillTx/>
                <a:ea typeface="+mn-ea"/>
                <a:cs typeface="Arial" pitchFamily="34" charset="0"/>
              </a:rPr>
              <a:t>Outcome</a:t>
            </a:r>
          </a:p>
          <a:p>
            <a:pPr marL="0" marR="0" lvl="0" indent="0" algn="l" defTabSz="1351054" rtl="0" eaLnBrk="1" fontAlgn="auto" latinLnBrk="0" hangingPunct="1">
              <a:lnSpc>
                <a:spcPct val="100000"/>
              </a:lnSpc>
              <a:spcBef>
                <a:spcPts val="0"/>
              </a:spcBef>
              <a:spcAft>
                <a:spcPts val="300"/>
              </a:spcAft>
              <a:buClrTx/>
              <a:buSzTx/>
              <a:buFontTx/>
              <a:buNone/>
              <a:tabLst/>
              <a:defRPr/>
            </a:pPr>
            <a:r>
              <a:rPr kumimoji="0" lang="pt-PT" sz="1200" b="0" i="0" u="none" strike="noStrike" kern="1200" cap="none" spc="0" normalizeH="0" baseline="0" noProof="0" dirty="0">
                <a:ln>
                  <a:noFill/>
                </a:ln>
                <a:solidFill>
                  <a:prstClr val="black"/>
                </a:solidFill>
                <a:effectLst/>
                <a:uLnTx/>
                <a:uFillTx/>
                <a:ea typeface="+mn-ea"/>
                <a:cs typeface="+mn-cs"/>
              </a:rPr>
              <a:t>Comparar a persistência nos RCU e RMC recomendados pela DHHS na altura da mudança terapêutica</a:t>
            </a:r>
            <a:endParaRPr kumimoji="0" lang="en-US" sz="1200" b="0" i="0" u="none" strike="noStrike" kern="0" cap="none" spc="0" normalizeH="0" baseline="0" noProof="0" dirty="0">
              <a:ln>
                <a:noFill/>
              </a:ln>
              <a:solidFill>
                <a:prstClr val="black"/>
              </a:solidFill>
              <a:effectLst/>
              <a:uLnTx/>
              <a:uFillTx/>
              <a:ea typeface="+mn-ea"/>
              <a:cs typeface="Arial" pitchFamily="34" charset="0"/>
            </a:endParaRPr>
          </a:p>
        </p:txBody>
      </p:sp>
      <p:sp>
        <p:nvSpPr>
          <p:cNvPr id="110" name="AutoShape 5">
            <a:extLst>
              <a:ext uri="{FF2B5EF4-FFF2-40B4-BE49-F238E27FC236}">
                <a16:creationId xmlns:a16="http://schemas.microsoft.com/office/drawing/2014/main" id="{DF362414-7A06-4128-BF26-B772EE89B096}"/>
              </a:ext>
            </a:extLst>
          </p:cNvPr>
          <p:cNvSpPr>
            <a:spLocks noChangeArrowheads="1"/>
          </p:cNvSpPr>
          <p:nvPr/>
        </p:nvSpPr>
        <p:spPr bwMode="auto">
          <a:xfrm>
            <a:off x="324926" y="1399449"/>
            <a:ext cx="3870851" cy="726253"/>
          </a:xfrm>
          <a:prstGeom prst="roundRect">
            <a:avLst>
              <a:gd name="adj" fmla="val 11228"/>
            </a:avLst>
          </a:prstGeom>
          <a:solidFill>
            <a:schemeClr val="bg1">
              <a:lumMod val="95000"/>
            </a:schemeClr>
          </a:solidFill>
          <a:ln w="3175">
            <a:noFill/>
            <a:round/>
            <a:headEnd/>
            <a:tailEnd/>
          </a:ln>
          <a:effectLst/>
        </p:spPr>
        <p:txBody>
          <a:bodyPr lIns="96000" tIns="0" rIns="72000" bIns="0" anchor="t"/>
          <a:lstStyle/>
          <a:p>
            <a:pPr marL="285750" marR="0" lvl="0" indent="-285750" algn="l" defTabSz="1351054"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111" name="Graphic 110">
            <a:extLst>
              <a:ext uri="{FF2B5EF4-FFF2-40B4-BE49-F238E27FC236}">
                <a16:creationId xmlns:a16="http://schemas.microsoft.com/office/drawing/2014/main" id="{75C98B7F-2DF4-40C0-8AD5-7B340A329D0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011" y="1473376"/>
            <a:ext cx="398439" cy="418830"/>
          </a:xfrm>
          <a:prstGeom prst="rect">
            <a:avLst/>
          </a:prstGeom>
        </p:spPr>
      </p:pic>
      <p:sp>
        <p:nvSpPr>
          <p:cNvPr id="112" name="AutoShape 5">
            <a:extLst>
              <a:ext uri="{FF2B5EF4-FFF2-40B4-BE49-F238E27FC236}">
                <a16:creationId xmlns:a16="http://schemas.microsoft.com/office/drawing/2014/main" id="{87489E4F-9CF3-426A-BDD3-23546D5D7885}"/>
              </a:ext>
            </a:extLst>
          </p:cNvPr>
          <p:cNvSpPr>
            <a:spLocks noChangeArrowheads="1"/>
          </p:cNvSpPr>
          <p:nvPr/>
        </p:nvSpPr>
        <p:spPr bwMode="auto">
          <a:xfrm>
            <a:off x="9976066" y="1394591"/>
            <a:ext cx="1880971" cy="723901"/>
          </a:xfrm>
          <a:prstGeom prst="roundRect">
            <a:avLst>
              <a:gd name="adj" fmla="val 11228"/>
            </a:avLst>
          </a:prstGeom>
          <a:solidFill>
            <a:schemeClr val="bg1">
              <a:lumMod val="95000"/>
            </a:schemeClr>
          </a:solidFill>
          <a:ln w="3175">
            <a:noFill/>
            <a:round/>
            <a:headEnd/>
            <a:tailEnd/>
          </a:ln>
          <a:effectLst/>
        </p:spPr>
        <p:txBody>
          <a:bodyPr lIns="96000" tIns="0" rIns="72000" bIns="0" anchor="t"/>
          <a:lstStyle/>
          <a:p>
            <a:pPr marL="285750" marR="0" lvl="0" indent="-285750" algn="l" defTabSz="1351054"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113" name="Graphic 112">
            <a:extLst>
              <a:ext uri="{FF2B5EF4-FFF2-40B4-BE49-F238E27FC236}">
                <a16:creationId xmlns:a16="http://schemas.microsoft.com/office/drawing/2014/main" id="{880DF296-21A4-406E-81DA-85019DF536B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91482" y="1597275"/>
            <a:ext cx="318533" cy="318533"/>
          </a:xfrm>
          <a:prstGeom prst="rect">
            <a:avLst/>
          </a:prstGeom>
        </p:spPr>
      </p:pic>
      <p:sp>
        <p:nvSpPr>
          <p:cNvPr id="114" name="TextBox 113">
            <a:extLst>
              <a:ext uri="{FF2B5EF4-FFF2-40B4-BE49-F238E27FC236}">
                <a16:creationId xmlns:a16="http://schemas.microsoft.com/office/drawing/2014/main" id="{1CAEC78B-6355-4E08-917D-F64DB16C93AC}"/>
              </a:ext>
            </a:extLst>
          </p:cNvPr>
          <p:cNvSpPr txBox="1"/>
          <p:nvPr/>
        </p:nvSpPr>
        <p:spPr>
          <a:xfrm>
            <a:off x="10482667" y="1571875"/>
            <a:ext cx="1223322" cy="369332"/>
          </a:xfrm>
          <a:prstGeom prst="rect">
            <a:avLst/>
          </a:prstGeom>
          <a:noFill/>
        </p:spPr>
        <p:txBody>
          <a:bodyPr wrap="square" lIns="0" tIns="0" rIns="0" bIns="0" rtlCol="0">
            <a:spAutoFit/>
          </a:bodyPr>
          <a:lstStyle/>
          <a:p>
            <a:pPr marL="0" marR="0" lvl="0" indent="0" algn="l" defTabSz="1351054"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Jan 2017–</a:t>
            </a:r>
            <a:br>
              <a:rPr kumimoji="0" lang="en-US" sz="1200" b="0" i="0" u="none" strike="noStrike" kern="1200" cap="none" spc="0" normalizeH="0" baseline="0" noProof="0" dirty="0">
                <a:ln>
                  <a:noFill/>
                </a:ln>
                <a:solidFill>
                  <a:prstClr val="black"/>
                </a:solidFill>
                <a:effectLst/>
                <a:uLnTx/>
                <a:uFillTx/>
                <a:ea typeface="+mn-ea"/>
                <a:cs typeface="+mn-cs"/>
              </a:rPr>
            </a:br>
            <a:r>
              <a:rPr kumimoji="0" lang="en-US" sz="1200" b="0" i="0" u="none" strike="noStrike" kern="1200" cap="none" spc="-10" normalizeH="0" baseline="0" noProof="0" dirty="0">
                <a:ln>
                  <a:noFill/>
                </a:ln>
                <a:solidFill>
                  <a:prstClr val="black"/>
                </a:solidFill>
                <a:effectLst/>
                <a:uLnTx/>
                <a:uFillTx/>
                <a:ea typeface="+mn-ea"/>
                <a:cs typeface="+mn-cs"/>
              </a:rPr>
              <a:t>Mar 2020</a:t>
            </a:r>
            <a:endParaRPr kumimoji="0" lang="en-US" sz="1200" b="0" i="0" u="none" strike="noStrike" kern="0" cap="none" spc="0" normalizeH="0" baseline="0" noProof="0" dirty="0">
              <a:ln>
                <a:noFill/>
              </a:ln>
              <a:solidFill>
                <a:prstClr val="black"/>
              </a:solidFill>
              <a:effectLst/>
              <a:uLnTx/>
              <a:uFillTx/>
              <a:ea typeface="+mn-ea"/>
              <a:cs typeface="Arial" pitchFamily="34" charset="0"/>
            </a:endParaRPr>
          </a:p>
        </p:txBody>
      </p:sp>
      <p:sp>
        <p:nvSpPr>
          <p:cNvPr id="115" name="Arrow: Pentagon 114">
            <a:extLst>
              <a:ext uri="{FF2B5EF4-FFF2-40B4-BE49-F238E27FC236}">
                <a16:creationId xmlns:a16="http://schemas.microsoft.com/office/drawing/2014/main" id="{0BB868EB-489E-485B-A7F2-65B769D66BE2}"/>
              </a:ext>
            </a:extLst>
          </p:cNvPr>
          <p:cNvSpPr/>
          <p:nvPr/>
        </p:nvSpPr>
        <p:spPr>
          <a:xfrm>
            <a:off x="1284895" y="1507348"/>
            <a:ext cx="2844723" cy="508898"/>
          </a:xfrm>
          <a:prstGeom prst="homePlate">
            <a:avLst/>
          </a:prstGeom>
          <a:solidFill>
            <a:srgbClr val="717074"/>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ea typeface="+mn-ea"/>
                <a:cs typeface="+mn-cs"/>
              </a:rPr>
              <a:t>Adultos</a:t>
            </a:r>
            <a:r>
              <a:rPr kumimoji="0" lang="en-US" sz="1100" b="0" i="0" u="none" strike="noStrike" kern="1200" cap="none" spc="0" normalizeH="0" baseline="0" noProof="0" dirty="0">
                <a:ln>
                  <a:noFill/>
                </a:ln>
                <a:solidFill>
                  <a:prstClr val="white"/>
                </a:solidFill>
                <a:effectLst/>
                <a:uLnTx/>
                <a:uFillTx/>
                <a:ea typeface="+mn-ea"/>
                <a:cs typeface="+mn-cs"/>
              </a:rPr>
              <a:t> </a:t>
            </a:r>
            <a:r>
              <a:rPr kumimoji="0" lang="en-US" sz="1100" b="0" i="1" u="none" strike="noStrike" kern="1200" cap="none" spc="0" normalizeH="0" baseline="0" noProof="0" dirty="0">
                <a:ln>
                  <a:noFill/>
                </a:ln>
                <a:solidFill>
                  <a:prstClr val="white"/>
                </a:solidFill>
                <a:effectLst/>
                <a:uLnTx/>
                <a:uFillTx/>
                <a:ea typeface="+mn-ea"/>
                <a:cs typeface="+mn-cs"/>
              </a:rPr>
              <a:t>naïve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pt-PT" sz="1100" b="0" i="0" u="none" strike="noStrike" kern="1200" cap="none" spc="0" normalizeH="0" baseline="0" noProof="0" dirty="0">
                <a:ln>
                  <a:noFill/>
                </a:ln>
                <a:solidFill>
                  <a:prstClr val="white"/>
                </a:solidFill>
                <a:effectLst/>
                <a:uLnTx/>
                <a:uFillTx/>
                <a:ea typeface="+mn-ea"/>
                <a:cs typeface="+mn-cs"/>
              </a:rPr>
              <a:t>Iniciaram TARV com RCU ou RMC</a:t>
            </a:r>
            <a:endParaRPr kumimoji="0" lang="en-US" sz="1100" b="0" i="0" u="none" strike="noStrike" kern="1200" cap="none" spc="0" normalizeH="0" baseline="0" noProof="0" dirty="0">
              <a:ln>
                <a:noFill/>
              </a:ln>
              <a:solidFill>
                <a:prstClr val="white"/>
              </a:solidFill>
              <a:effectLst/>
              <a:uLnTx/>
              <a:uFillTx/>
              <a:ea typeface="+mn-ea"/>
              <a:cs typeface="+mn-cs"/>
            </a:endParaRPr>
          </a:p>
        </p:txBody>
      </p:sp>
      <p:sp>
        <p:nvSpPr>
          <p:cNvPr id="116" name="TextBox 115">
            <a:extLst>
              <a:ext uri="{FF2B5EF4-FFF2-40B4-BE49-F238E27FC236}">
                <a16:creationId xmlns:a16="http://schemas.microsoft.com/office/drawing/2014/main" id="{75F49AE6-AFBC-4156-B43F-B25FE58677F7}"/>
              </a:ext>
            </a:extLst>
          </p:cNvPr>
          <p:cNvSpPr txBox="1"/>
          <p:nvPr/>
        </p:nvSpPr>
        <p:spPr>
          <a:xfrm>
            <a:off x="345483" y="1883482"/>
            <a:ext cx="742191" cy="193899"/>
          </a:xfrm>
          <a:prstGeom prst="rect">
            <a:avLst/>
          </a:prstGeom>
          <a:noFill/>
        </p:spPr>
        <p:txBody>
          <a:bodyPr wrap="non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N = </a:t>
            </a:r>
            <a:r>
              <a:rPr kumimoji="0" lang="en-US" sz="1400" b="0" i="0" u="none" strike="noStrike" kern="0" cap="none" spc="0" normalizeH="0" baseline="0" noProof="0" dirty="0">
                <a:ln>
                  <a:noFill/>
                </a:ln>
                <a:solidFill>
                  <a:prstClr val="black"/>
                </a:solidFill>
                <a:effectLst/>
                <a:uLnTx/>
                <a:uFillTx/>
                <a:ea typeface="黑体"/>
                <a:cs typeface="Arial"/>
              </a:rPr>
              <a:t>44764</a:t>
            </a:r>
            <a:endParaRPr kumimoji="0" lang="en-US" sz="1400" b="0" i="0" u="none" strike="noStrike" kern="1200" cap="none" spc="0" normalizeH="0" baseline="0" noProof="0" dirty="0">
              <a:ln>
                <a:noFill/>
              </a:ln>
              <a:solidFill>
                <a:prstClr val="black"/>
              </a:solidFill>
              <a:effectLst/>
              <a:uLnTx/>
              <a:uFillTx/>
              <a:ea typeface="+mn-ea"/>
              <a:cs typeface="+mn-cs"/>
            </a:endParaRPr>
          </a:p>
        </p:txBody>
      </p:sp>
      <p:grpSp>
        <p:nvGrpSpPr>
          <p:cNvPr id="18" name="Group 17">
            <a:extLst>
              <a:ext uri="{FF2B5EF4-FFF2-40B4-BE49-F238E27FC236}">
                <a16:creationId xmlns:a16="http://schemas.microsoft.com/office/drawing/2014/main" id="{9013CDBA-DDF1-4A8A-8754-4B8ED854CAA9}"/>
              </a:ext>
            </a:extLst>
          </p:cNvPr>
          <p:cNvGrpSpPr/>
          <p:nvPr/>
        </p:nvGrpSpPr>
        <p:grpSpPr>
          <a:xfrm>
            <a:off x="1269086" y="2699192"/>
            <a:ext cx="10403035" cy="2572482"/>
            <a:chOff x="971536" y="2857786"/>
            <a:chExt cx="10403035" cy="2572482"/>
          </a:xfrm>
        </p:grpSpPr>
        <p:sp>
          <p:nvSpPr>
            <p:cNvPr id="20" name="TextBox 19">
              <a:extLst>
                <a:ext uri="{FF2B5EF4-FFF2-40B4-BE49-F238E27FC236}">
                  <a16:creationId xmlns:a16="http://schemas.microsoft.com/office/drawing/2014/main" id="{C9D9802A-DBFE-4FBF-A8B2-99D290EB2A88}"/>
                </a:ext>
              </a:extLst>
            </p:cNvPr>
            <p:cNvSpPr txBox="1"/>
            <p:nvPr/>
          </p:nvSpPr>
          <p:spPr>
            <a:xfrm>
              <a:off x="1529001" y="5264069"/>
              <a:ext cx="3694072" cy="1661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mn-ea"/>
                  <a:cs typeface="+mn-cs"/>
                </a:rPr>
                <a:t>Tempo (</a:t>
              </a:r>
              <a:r>
                <a:rPr kumimoji="0" lang="en-GB" sz="1200" b="1" i="0" u="none" strike="noStrike" kern="1200" cap="none" spc="0" normalizeH="0" baseline="0" noProof="0" dirty="0" err="1">
                  <a:ln>
                    <a:noFill/>
                  </a:ln>
                  <a:solidFill>
                    <a:prstClr val="black"/>
                  </a:solidFill>
                  <a:effectLst/>
                  <a:uLnTx/>
                  <a:uFillTx/>
                  <a:ea typeface="+mn-ea"/>
                  <a:cs typeface="+mn-cs"/>
                </a:rPr>
                <a:t>dias</a:t>
              </a:r>
              <a:r>
                <a:rPr kumimoji="0" lang="en-GB" sz="1200" b="1" i="0" u="none" strike="noStrike" kern="1200" cap="none" spc="0" normalizeH="0" baseline="0" noProof="0" dirty="0">
                  <a:ln>
                    <a:noFill/>
                  </a:ln>
                  <a:solidFill>
                    <a:prstClr val="black"/>
                  </a:solidFill>
                  <a:effectLst/>
                  <a:uLnTx/>
                  <a:uFillTx/>
                  <a:ea typeface="+mn-ea"/>
                  <a:cs typeface="+mn-cs"/>
                </a:rPr>
                <a:t>)</a:t>
              </a:r>
            </a:p>
          </p:txBody>
        </p:sp>
        <p:cxnSp>
          <p:nvCxnSpPr>
            <p:cNvPr id="21" name="Straight Connector 20">
              <a:extLst>
                <a:ext uri="{FF2B5EF4-FFF2-40B4-BE49-F238E27FC236}">
                  <a16:creationId xmlns:a16="http://schemas.microsoft.com/office/drawing/2014/main" id="{C9CF93B3-8996-4EF0-8E88-FB018DF06F11}"/>
                </a:ext>
              </a:extLst>
            </p:cNvPr>
            <p:cNvCxnSpPr>
              <a:cxnSpLocks/>
            </p:cNvCxnSpPr>
            <p:nvPr/>
          </p:nvCxnSpPr>
          <p:spPr>
            <a:xfrm rot="5400000">
              <a:off x="1508705"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C1B3BA-308F-47E7-B1CA-B8F72B081C7D}"/>
                </a:ext>
              </a:extLst>
            </p:cNvPr>
            <p:cNvSpPr txBox="1"/>
            <p:nvPr/>
          </p:nvSpPr>
          <p:spPr>
            <a:xfrm>
              <a:off x="1491452" y="5059691"/>
              <a:ext cx="70532"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a:t>
              </a:r>
            </a:p>
          </p:txBody>
        </p:sp>
        <p:cxnSp>
          <p:nvCxnSpPr>
            <p:cNvPr id="24" name="Straight Connector 23">
              <a:extLst>
                <a:ext uri="{FF2B5EF4-FFF2-40B4-BE49-F238E27FC236}">
                  <a16:creationId xmlns:a16="http://schemas.microsoft.com/office/drawing/2014/main" id="{923A0598-ABE8-4587-8CE1-D0483CF48DF8}"/>
                </a:ext>
              </a:extLst>
            </p:cNvPr>
            <p:cNvCxnSpPr>
              <a:cxnSpLocks/>
            </p:cNvCxnSpPr>
            <p:nvPr/>
          </p:nvCxnSpPr>
          <p:spPr>
            <a:xfrm rot="5400000">
              <a:off x="1819174"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D1ACE02-A8BC-45D9-AB8E-A9DC6D133F7D}"/>
                </a:ext>
              </a:extLst>
            </p:cNvPr>
            <p:cNvSpPr txBox="1"/>
            <p:nvPr/>
          </p:nvSpPr>
          <p:spPr>
            <a:xfrm>
              <a:off x="1766655" y="5059691"/>
              <a:ext cx="14106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30</a:t>
              </a:r>
            </a:p>
          </p:txBody>
        </p:sp>
        <p:sp>
          <p:nvSpPr>
            <p:cNvPr id="27" name="TextBox 26">
              <a:extLst>
                <a:ext uri="{FF2B5EF4-FFF2-40B4-BE49-F238E27FC236}">
                  <a16:creationId xmlns:a16="http://schemas.microsoft.com/office/drawing/2014/main" id="{7FF99179-ED20-467F-B66D-E76EAAAB6043}"/>
                </a:ext>
              </a:extLst>
            </p:cNvPr>
            <p:cNvSpPr txBox="1"/>
            <p:nvPr/>
          </p:nvSpPr>
          <p:spPr>
            <a:xfrm>
              <a:off x="2713059" y="4215965"/>
              <a:ext cx="293350"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GB" sz="1000" b="1" i="0" u="none" strike="noStrike" kern="1200" cap="none" spc="0" normalizeH="0" baseline="0" noProof="0" dirty="0">
                  <a:ln>
                    <a:noFill/>
                  </a:ln>
                  <a:solidFill>
                    <a:srgbClr val="717074"/>
                  </a:solidFill>
                  <a:effectLst/>
                  <a:uLnTx/>
                  <a:uFillTx/>
                  <a:latin typeface="Arial"/>
                  <a:ea typeface="+mn-ea"/>
                  <a:cs typeface="+mn-cs"/>
                </a:rPr>
                <a:t>RMC</a:t>
              </a:r>
            </a:p>
          </p:txBody>
        </p:sp>
        <p:sp>
          <p:nvSpPr>
            <p:cNvPr id="29" name="Freeform: Shape 1">
              <a:extLst>
                <a:ext uri="{FF2B5EF4-FFF2-40B4-BE49-F238E27FC236}">
                  <a16:creationId xmlns:a16="http://schemas.microsoft.com/office/drawing/2014/main" id="{BDAC73A9-A704-49DB-8D22-6E00C9D68DE9}"/>
                </a:ext>
              </a:extLst>
            </p:cNvPr>
            <p:cNvSpPr/>
            <p:nvPr/>
          </p:nvSpPr>
          <p:spPr>
            <a:xfrm>
              <a:off x="1529001" y="2925383"/>
              <a:ext cx="3654277" cy="2050598"/>
            </a:xfrm>
            <a:custGeom>
              <a:avLst/>
              <a:gdLst>
                <a:gd name="connsiteX0" fmla="*/ 3374572 w 3374572"/>
                <a:gd name="connsiteY0" fmla="*/ 1127276 h 1127276"/>
                <a:gd name="connsiteX1" fmla="*/ 0 w 3374572"/>
                <a:gd name="connsiteY1" fmla="*/ 1127276 h 1127276"/>
                <a:gd name="connsiteX2" fmla="*/ 0 w 3374572"/>
                <a:gd name="connsiteY2" fmla="*/ 0 h 1127276"/>
              </a:gdLst>
              <a:ahLst/>
              <a:cxnLst>
                <a:cxn ang="0">
                  <a:pos x="connsiteX0" y="connsiteY0"/>
                </a:cxn>
                <a:cxn ang="0">
                  <a:pos x="connsiteX1" y="connsiteY1"/>
                </a:cxn>
                <a:cxn ang="0">
                  <a:pos x="connsiteX2" y="connsiteY2"/>
                </a:cxn>
              </a:cxnLst>
              <a:rect l="l" t="t" r="r" b="b"/>
              <a:pathLst>
                <a:path w="3374572" h="1127276">
                  <a:moveTo>
                    <a:pt x="3374572" y="1127276"/>
                  </a:moveTo>
                  <a:lnTo>
                    <a:pt x="0" y="1127276"/>
                  </a:lnTo>
                  <a:lnTo>
                    <a:pt x="0" y="0"/>
                  </a:lnTo>
                </a:path>
              </a:pathLst>
            </a:cu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0" name="Straight Connector 29">
              <a:extLst>
                <a:ext uri="{FF2B5EF4-FFF2-40B4-BE49-F238E27FC236}">
                  <a16:creationId xmlns:a16="http://schemas.microsoft.com/office/drawing/2014/main" id="{23098E39-DC6F-47D8-9C23-D0CE026E8E01}"/>
                </a:ext>
              </a:extLst>
            </p:cNvPr>
            <p:cNvCxnSpPr>
              <a:cxnSpLocks/>
            </p:cNvCxnSpPr>
            <p:nvPr/>
          </p:nvCxnSpPr>
          <p:spPr>
            <a:xfrm rot="5400000">
              <a:off x="2123892"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49DDB36-3EFD-4178-91F3-E539E95241CA}"/>
                </a:ext>
              </a:extLst>
            </p:cNvPr>
            <p:cNvSpPr txBox="1"/>
            <p:nvPr/>
          </p:nvSpPr>
          <p:spPr>
            <a:xfrm>
              <a:off x="2071373" y="5059691"/>
              <a:ext cx="14106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60</a:t>
              </a:r>
            </a:p>
          </p:txBody>
        </p:sp>
        <p:cxnSp>
          <p:nvCxnSpPr>
            <p:cNvPr id="32" name="Straight Connector 31">
              <a:extLst>
                <a:ext uri="{FF2B5EF4-FFF2-40B4-BE49-F238E27FC236}">
                  <a16:creationId xmlns:a16="http://schemas.microsoft.com/office/drawing/2014/main" id="{2C8915FA-DB2B-4279-9132-4E67C685B034}"/>
                </a:ext>
              </a:extLst>
            </p:cNvPr>
            <p:cNvCxnSpPr>
              <a:cxnSpLocks/>
            </p:cNvCxnSpPr>
            <p:nvPr/>
          </p:nvCxnSpPr>
          <p:spPr>
            <a:xfrm rot="5400000">
              <a:off x="2428373"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D86CD6B-2587-4ADB-835D-E63040A4CCAB}"/>
                </a:ext>
              </a:extLst>
            </p:cNvPr>
            <p:cNvSpPr txBox="1"/>
            <p:nvPr/>
          </p:nvSpPr>
          <p:spPr>
            <a:xfrm>
              <a:off x="2375854" y="5059691"/>
              <a:ext cx="14106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90</a:t>
              </a:r>
            </a:p>
          </p:txBody>
        </p:sp>
        <p:cxnSp>
          <p:nvCxnSpPr>
            <p:cNvPr id="34" name="Straight Connector 33">
              <a:extLst>
                <a:ext uri="{FF2B5EF4-FFF2-40B4-BE49-F238E27FC236}">
                  <a16:creationId xmlns:a16="http://schemas.microsoft.com/office/drawing/2014/main" id="{F1A34893-B5A8-4136-BE80-A2813B326CF5}"/>
                </a:ext>
              </a:extLst>
            </p:cNvPr>
            <p:cNvCxnSpPr>
              <a:cxnSpLocks/>
            </p:cNvCxnSpPr>
            <p:nvPr/>
          </p:nvCxnSpPr>
          <p:spPr>
            <a:xfrm rot="5400000">
              <a:off x="2728710"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80141A1-9AD6-4873-8FA3-CE6A57C93E2C}"/>
                </a:ext>
              </a:extLst>
            </p:cNvPr>
            <p:cNvSpPr txBox="1"/>
            <p:nvPr/>
          </p:nvSpPr>
          <p:spPr>
            <a:xfrm>
              <a:off x="2640925"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120</a:t>
              </a:r>
            </a:p>
          </p:txBody>
        </p:sp>
        <p:cxnSp>
          <p:nvCxnSpPr>
            <p:cNvPr id="36" name="Straight Connector 35">
              <a:extLst>
                <a:ext uri="{FF2B5EF4-FFF2-40B4-BE49-F238E27FC236}">
                  <a16:creationId xmlns:a16="http://schemas.microsoft.com/office/drawing/2014/main" id="{2B639042-545E-4694-8A4A-AB6C17E47BE0}"/>
                </a:ext>
              </a:extLst>
            </p:cNvPr>
            <p:cNvCxnSpPr>
              <a:cxnSpLocks/>
            </p:cNvCxnSpPr>
            <p:nvPr/>
          </p:nvCxnSpPr>
          <p:spPr>
            <a:xfrm rot="5400000">
              <a:off x="3032310"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448197C-FF22-4F8F-BF23-CF10B3BD1F63}"/>
                </a:ext>
              </a:extLst>
            </p:cNvPr>
            <p:cNvSpPr txBox="1"/>
            <p:nvPr/>
          </p:nvSpPr>
          <p:spPr>
            <a:xfrm>
              <a:off x="2944525"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150</a:t>
              </a:r>
            </a:p>
          </p:txBody>
        </p:sp>
        <p:cxnSp>
          <p:nvCxnSpPr>
            <p:cNvPr id="38" name="Straight Connector 37">
              <a:extLst>
                <a:ext uri="{FF2B5EF4-FFF2-40B4-BE49-F238E27FC236}">
                  <a16:creationId xmlns:a16="http://schemas.microsoft.com/office/drawing/2014/main" id="{10F01642-AE0C-4B56-81D4-5DF7CD071A26}"/>
                </a:ext>
              </a:extLst>
            </p:cNvPr>
            <p:cNvCxnSpPr>
              <a:cxnSpLocks/>
            </p:cNvCxnSpPr>
            <p:nvPr/>
          </p:nvCxnSpPr>
          <p:spPr>
            <a:xfrm rot="5400000">
              <a:off x="3337264"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DE7E366-5014-435B-9F02-F6061DBDB06A}"/>
                </a:ext>
              </a:extLst>
            </p:cNvPr>
            <p:cNvSpPr txBox="1"/>
            <p:nvPr/>
          </p:nvSpPr>
          <p:spPr>
            <a:xfrm>
              <a:off x="3249479"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180</a:t>
              </a:r>
            </a:p>
          </p:txBody>
        </p:sp>
        <p:cxnSp>
          <p:nvCxnSpPr>
            <p:cNvPr id="42" name="Straight Connector 41">
              <a:extLst>
                <a:ext uri="{FF2B5EF4-FFF2-40B4-BE49-F238E27FC236}">
                  <a16:creationId xmlns:a16="http://schemas.microsoft.com/office/drawing/2014/main" id="{1AC11BB7-1E7B-46D9-8F19-B421ACE6235C}"/>
                </a:ext>
              </a:extLst>
            </p:cNvPr>
            <p:cNvCxnSpPr>
              <a:cxnSpLocks/>
            </p:cNvCxnSpPr>
            <p:nvPr/>
          </p:nvCxnSpPr>
          <p:spPr>
            <a:xfrm rot="5400000">
              <a:off x="3646826"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F2D4E34-CA84-403F-8307-3D2EFDB70646}"/>
                </a:ext>
              </a:extLst>
            </p:cNvPr>
            <p:cNvSpPr txBox="1"/>
            <p:nvPr/>
          </p:nvSpPr>
          <p:spPr>
            <a:xfrm>
              <a:off x="3559041"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210</a:t>
              </a:r>
            </a:p>
          </p:txBody>
        </p:sp>
        <p:cxnSp>
          <p:nvCxnSpPr>
            <p:cNvPr id="44" name="Straight Connector 43">
              <a:extLst>
                <a:ext uri="{FF2B5EF4-FFF2-40B4-BE49-F238E27FC236}">
                  <a16:creationId xmlns:a16="http://schemas.microsoft.com/office/drawing/2014/main" id="{3C5D126C-C156-4EDE-A7AE-673AF307FBBE}"/>
                </a:ext>
              </a:extLst>
            </p:cNvPr>
            <p:cNvCxnSpPr>
              <a:cxnSpLocks/>
            </p:cNvCxnSpPr>
            <p:nvPr/>
          </p:nvCxnSpPr>
          <p:spPr>
            <a:xfrm rot="5400000">
              <a:off x="3946863"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1780FC7-52F1-4992-9465-69C96612F931}"/>
                </a:ext>
              </a:extLst>
            </p:cNvPr>
            <p:cNvSpPr txBox="1"/>
            <p:nvPr/>
          </p:nvSpPr>
          <p:spPr>
            <a:xfrm>
              <a:off x="3859078"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240</a:t>
              </a:r>
            </a:p>
          </p:txBody>
        </p:sp>
        <p:cxnSp>
          <p:nvCxnSpPr>
            <p:cNvPr id="46" name="Straight Connector 45">
              <a:extLst>
                <a:ext uri="{FF2B5EF4-FFF2-40B4-BE49-F238E27FC236}">
                  <a16:creationId xmlns:a16="http://schemas.microsoft.com/office/drawing/2014/main" id="{B0EA716E-8E8D-454E-9696-96B0ADA2A4A2}"/>
                </a:ext>
              </a:extLst>
            </p:cNvPr>
            <p:cNvCxnSpPr>
              <a:cxnSpLocks/>
            </p:cNvCxnSpPr>
            <p:nvPr/>
          </p:nvCxnSpPr>
          <p:spPr>
            <a:xfrm rot="5400000">
              <a:off x="4251663"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D969B75-1EF9-4CE9-9E3F-9A00E915E6D9}"/>
                </a:ext>
              </a:extLst>
            </p:cNvPr>
            <p:cNvSpPr txBox="1"/>
            <p:nvPr/>
          </p:nvSpPr>
          <p:spPr>
            <a:xfrm>
              <a:off x="4163878"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270</a:t>
              </a:r>
            </a:p>
          </p:txBody>
        </p:sp>
        <p:cxnSp>
          <p:nvCxnSpPr>
            <p:cNvPr id="48" name="Straight Connector 47">
              <a:extLst>
                <a:ext uri="{FF2B5EF4-FFF2-40B4-BE49-F238E27FC236}">
                  <a16:creationId xmlns:a16="http://schemas.microsoft.com/office/drawing/2014/main" id="{14D0E81C-7F68-43D6-887A-2D7253AF1355}"/>
                </a:ext>
              </a:extLst>
            </p:cNvPr>
            <p:cNvCxnSpPr>
              <a:cxnSpLocks/>
            </p:cNvCxnSpPr>
            <p:nvPr/>
          </p:nvCxnSpPr>
          <p:spPr>
            <a:xfrm rot="5400000">
              <a:off x="4555959"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42469DF-AD16-4430-AF8C-CC26D3D81D64}"/>
                </a:ext>
              </a:extLst>
            </p:cNvPr>
            <p:cNvSpPr txBox="1"/>
            <p:nvPr/>
          </p:nvSpPr>
          <p:spPr>
            <a:xfrm>
              <a:off x="4468174"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300</a:t>
              </a:r>
            </a:p>
          </p:txBody>
        </p:sp>
        <p:cxnSp>
          <p:nvCxnSpPr>
            <p:cNvPr id="50" name="Straight Connector 49">
              <a:extLst>
                <a:ext uri="{FF2B5EF4-FFF2-40B4-BE49-F238E27FC236}">
                  <a16:creationId xmlns:a16="http://schemas.microsoft.com/office/drawing/2014/main" id="{3F9E2604-7800-4999-99F1-E6DD784B3AF8}"/>
                </a:ext>
              </a:extLst>
            </p:cNvPr>
            <p:cNvCxnSpPr>
              <a:cxnSpLocks/>
            </p:cNvCxnSpPr>
            <p:nvPr/>
          </p:nvCxnSpPr>
          <p:spPr>
            <a:xfrm rot="5400000">
              <a:off x="4858167"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284A56E-25E4-4B49-A56E-D0293577900C}"/>
                </a:ext>
              </a:extLst>
            </p:cNvPr>
            <p:cNvSpPr txBox="1"/>
            <p:nvPr/>
          </p:nvSpPr>
          <p:spPr>
            <a:xfrm>
              <a:off x="4770382"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300</a:t>
              </a:r>
            </a:p>
          </p:txBody>
        </p:sp>
        <p:cxnSp>
          <p:nvCxnSpPr>
            <p:cNvPr id="52" name="Straight Connector 51">
              <a:extLst>
                <a:ext uri="{FF2B5EF4-FFF2-40B4-BE49-F238E27FC236}">
                  <a16:creationId xmlns:a16="http://schemas.microsoft.com/office/drawing/2014/main" id="{31FDC088-ADB7-426F-B8A2-46A9D63B16DA}"/>
                </a:ext>
              </a:extLst>
            </p:cNvPr>
            <p:cNvCxnSpPr>
              <a:cxnSpLocks/>
            </p:cNvCxnSpPr>
            <p:nvPr/>
          </p:nvCxnSpPr>
          <p:spPr>
            <a:xfrm rot="5400000">
              <a:off x="5165508"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A4FA068-2848-4EBE-A8FD-68D2E5D23D01}"/>
                </a:ext>
              </a:extLst>
            </p:cNvPr>
            <p:cNvSpPr txBox="1"/>
            <p:nvPr/>
          </p:nvSpPr>
          <p:spPr>
            <a:xfrm>
              <a:off x="5077723"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360</a:t>
              </a:r>
            </a:p>
          </p:txBody>
        </p:sp>
        <p:cxnSp>
          <p:nvCxnSpPr>
            <p:cNvPr id="54" name="Straight Connector 53">
              <a:extLst>
                <a:ext uri="{FF2B5EF4-FFF2-40B4-BE49-F238E27FC236}">
                  <a16:creationId xmlns:a16="http://schemas.microsoft.com/office/drawing/2014/main" id="{E3CAB01A-23EA-4659-992B-EBCE8ADECA8F}"/>
                </a:ext>
              </a:extLst>
            </p:cNvPr>
            <p:cNvCxnSpPr>
              <a:cxnSpLocks/>
            </p:cNvCxnSpPr>
            <p:nvPr/>
          </p:nvCxnSpPr>
          <p:spPr>
            <a:xfrm rot="10800000">
              <a:off x="1481931" y="2925383"/>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1B34CC8-A2B8-4BFD-8F0B-789504D5352B}"/>
                </a:ext>
              </a:extLst>
            </p:cNvPr>
            <p:cNvSpPr txBox="1"/>
            <p:nvPr/>
          </p:nvSpPr>
          <p:spPr>
            <a:xfrm>
              <a:off x="1276639" y="2857786"/>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1.0</a:t>
              </a:r>
            </a:p>
          </p:txBody>
        </p:sp>
        <p:sp>
          <p:nvSpPr>
            <p:cNvPr id="56" name="TextBox 55">
              <a:extLst>
                <a:ext uri="{FF2B5EF4-FFF2-40B4-BE49-F238E27FC236}">
                  <a16:creationId xmlns:a16="http://schemas.microsoft.com/office/drawing/2014/main" id="{03162398-CC57-4A52-80C3-ADFC834795EF}"/>
                </a:ext>
              </a:extLst>
            </p:cNvPr>
            <p:cNvSpPr txBox="1"/>
            <p:nvPr/>
          </p:nvSpPr>
          <p:spPr>
            <a:xfrm rot="16200000">
              <a:off x="37195" y="3851626"/>
              <a:ext cx="2034882" cy="1661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prstClr val="black"/>
                  </a:solidFill>
                  <a:effectLst/>
                  <a:uLnTx/>
                  <a:uFillTx/>
                  <a:ea typeface="+mn-ea"/>
                  <a:cs typeface="+mn-cs"/>
                </a:rPr>
                <a:t>Persistência</a:t>
              </a:r>
              <a:endParaRPr kumimoji="0" lang="en-GB" sz="1200" b="1" i="0" u="none" strike="noStrike" kern="1200" cap="none" spc="0" normalizeH="0" baseline="0" noProof="0" dirty="0">
                <a:ln>
                  <a:noFill/>
                </a:ln>
                <a:solidFill>
                  <a:prstClr val="black"/>
                </a:solidFill>
                <a:effectLst/>
                <a:uLnTx/>
                <a:uFillTx/>
                <a:ea typeface="+mn-ea"/>
                <a:cs typeface="+mn-cs"/>
              </a:endParaRPr>
            </a:p>
          </p:txBody>
        </p:sp>
        <p:cxnSp>
          <p:nvCxnSpPr>
            <p:cNvPr id="57" name="Straight Connector 56">
              <a:extLst>
                <a:ext uri="{FF2B5EF4-FFF2-40B4-BE49-F238E27FC236}">
                  <a16:creationId xmlns:a16="http://schemas.microsoft.com/office/drawing/2014/main" id="{CCCD0745-6012-4F9E-8DAC-D30573BAF664}"/>
                </a:ext>
              </a:extLst>
            </p:cNvPr>
            <p:cNvCxnSpPr>
              <a:cxnSpLocks/>
            </p:cNvCxnSpPr>
            <p:nvPr/>
          </p:nvCxnSpPr>
          <p:spPr>
            <a:xfrm rot="10800000">
              <a:off x="1481931" y="3178342"/>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64A73780-723B-47F3-9048-473EB6194BC3}"/>
                </a:ext>
              </a:extLst>
            </p:cNvPr>
            <p:cNvSpPr txBox="1"/>
            <p:nvPr/>
          </p:nvSpPr>
          <p:spPr>
            <a:xfrm>
              <a:off x="1276639" y="3110745"/>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0.9</a:t>
              </a:r>
            </a:p>
          </p:txBody>
        </p:sp>
        <p:cxnSp>
          <p:nvCxnSpPr>
            <p:cNvPr id="59" name="Straight Connector 58">
              <a:extLst>
                <a:ext uri="{FF2B5EF4-FFF2-40B4-BE49-F238E27FC236}">
                  <a16:creationId xmlns:a16="http://schemas.microsoft.com/office/drawing/2014/main" id="{1F444FD8-A628-4F57-B225-13EA872FF7D3}"/>
                </a:ext>
              </a:extLst>
            </p:cNvPr>
            <p:cNvCxnSpPr>
              <a:cxnSpLocks/>
            </p:cNvCxnSpPr>
            <p:nvPr/>
          </p:nvCxnSpPr>
          <p:spPr>
            <a:xfrm rot="10800000">
              <a:off x="1481931" y="3946947"/>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EF5F674-809F-4B8A-AE76-4122539E1C43}"/>
                </a:ext>
              </a:extLst>
            </p:cNvPr>
            <p:cNvSpPr txBox="1"/>
            <p:nvPr/>
          </p:nvSpPr>
          <p:spPr>
            <a:xfrm>
              <a:off x="1276639" y="3879350"/>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0.6</a:t>
              </a:r>
            </a:p>
          </p:txBody>
        </p:sp>
        <p:cxnSp>
          <p:nvCxnSpPr>
            <p:cNvPr id="61" name="Straight Connector 60">
              <a:extLst>
                <a:ext uri="{FF2B5EF4-FFF2-40B4-BE49-F238E27FC236}">
                  <a16:creationId xmlns:a16="http://schemas.microsoft.com/office/drawing/2014/main" id="{57A8A518-1C7E-460A-9C5C-94618676F6A3}"/>
                </a:ext>
              </a:extLst>
            </p:cNvPr>
            <p:cNvCxnSpPr>
              <a:cxnSpLocks/>
            </p:cNvCxnSpPr>
            <p:nvPr/>
          </p:nvCxnSpPr>
          <p:spPr>
            <a:xfrm rot="10800000">
              <a:off x="1481931" y="419224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7DAD1C8-AD03-49BE-A4EE-A56ADAC6F708}"/>
                </a:ext>
              </a:extLst>
            </p:cNvPr>
            <p:cNvSpPr txBox="1"/>
            <p:nvPr/>
          </p:nvSpPr>
          <p:spPr>
            <a:xfrm>
              <a:off x="1276639" y="4124649"/>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0.5</a:t>
              </a:r>
            </a:p>
          </p:txBody>
        </p:sp>
        <p:cxnSp>
          <p:nvCxnSpPr>
            <p:cNvPr id="63" name="Straight Connector 62">
              <a:extLst>
                <a:ext uri="{FF2B5EF4-FFF2-40B4-BE49-F238E27FC236}">
                  <a16:creationId xmlns:a16="http://schemas.microsoft.com/office/drawing/2014/main" id="{660E5EF9-DF6A-4327-8D6B-03BF2BBD1C79}"/>
                </a:ext>
              </a:extLst>
            </p:cNvPr>
            <p:cNvCxnSpPr>
              <a:cxnSpLocks/>
            </p:cNvCxnSpPr>
            <p:nvPr/>
          </p:nvCxnSpPr>
          <p:spPr>
            <a:xfrm rot="10800000">
              <a:off x="1481931" y="4452042"/>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40E230B-E4CC-44B2-8EE5-EA3BC53D8FF0}"/>
                </a:ext>
              </a:extLst>
            </p:cNvPr>
            <p:cNvSpPr txBox="1"/>
            <p:nvPr/>
          </p:nvSpPr>
          <p:spPr>
            <a:xfrm>
              <a:off x="1276639" y="4384445"/>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0.4</a:t>
              </a:r>
            </a:p>
          </p:txBody>
        </p:sp>
        <p:cxnSp>
          <p:nvCxnSpPr>
            <p:cNvPr id="65" name="Straight Connector 64">
              <a:extLst>
                <a:ext uri="{FF2B5EF4-FFF2-40B4-BE49-F238E27FC236}">
                  <a16:creationId xmlns:a16="http://schemas.microsoft.com/office/drawing/2014/main" id="{64525EFC-D460-4651-9E15-FC1F780377A7}"/>
                </a:ext>
              </a:extLst>
            </p:cNvPr>
            <p:cNvCxnSpPr>
              <a:cxnSpLocks/>
            </p:cNvCxnSpPr>
            <p:nvPr/>
          </p:nvCxnSpPr>
          <p:spPr>
            <a:xfrm rot="10800000">
              <a:off x="1481931" y="47068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3A01364-0525-4F86-9572-9A16A1A85FBD}"/>
                </a:ext>
              </a:extLst>
            </p:cNvPr>
            <p:cNvSpPr txBox="1"/>
            <p:nvPr/>
          </p:nvSpPr>
          <p:spPr>
            <a:xfrm>
              <a:off x="1276639" y="4639269"/>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0.3</a:t>
              </a:r>
            </a:p>
          </p:txBody>
        </p:sp>
        <p:cxnSp>
          <p:nvCxnSpPr>
            <p:cNvPr id="67" name="Straight Connector 66">
              <a:extLst>
                <a:ext uri="{FF2B5EF4-FFF2-40B4-BE49-F238E27FC236}">
                  <a16:creationId xmlns:a16="http://schemas.microsoft.com/office/drawing/2014/main" id="{38883FED-F1B1-4F12-826C-CDB5902329DD}"/>
                </a:ext>
              </a:extLst>
            </p:cNvPr>
            <p:cNvCxnSpPr>
              <a:cxnSpLocks/>
            </p:cNvCxnSpPr>
            <p:nvPr/>
          </p:nvCxnSpPr>
          <p:spPr>
            <a:xfrm rot="10800000">
              <a:off x="1481931" y="4952165"/>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8F5A738-FEF9-4AA3-84CD-340625F87ADF}"/>
                </a:ext>
              </a:extLst>
            </p:cNvPr>
            <p:cNvSpPr txBox="1"/>
            <p:nvPr/>
          </p:nvSpPr>
          <p:spPr>
            <a:xfrm>
              <a:off x="1276639" y="4884568"/>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0.2</a:t>
              </a:r>
            </a:p>
          </p:txBody>
        </p:sp>
        <p:cxnSp>
          <p:nvCxnSpPr>
            <p:cNvPr id="69" name="Straight Connector 68">
              <a:extLst>
                <a:ext uri="{FF2B5EF4-FFF2-40B4-BE49-F238E27FC236}">
                  <a16:creationId xmlns:a16="http://schemas.microsoft.com/office/drawing/2014/main" id="{4BDECE07-1403-483D-8F2E-E9BC780CB7F5}"/>
                </a:ext>
              </a:extLst>
            </p:cNvPr>
            <p:cNvCxnSpPr>
              <a:cxnSpLocks/>
            </p:cNvCxnSpPr>
            <p:nvPr/>
          </p:nvCxnSpPr>
          <p:spPr>
            <a:xfrm rot="10800000">
              <a:off x="1481931" y="3692947"/>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5798E18-A92D-4FE0-8E3B-5ECC6B12FAAE}"/>
                </a:ext>
              </a:extLst>
            </p:cNvPr>
            <p:cNvSpPr txBox="1"/>
            <p:nvPr/>
          </p:nvSpPr>
          <p:spPr>
            <a:xfrm>
              <a:off x="1276639" y="3625350"/>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0.7</a:t>
              </a:r>
            </a:p>
          </p:txBody>
        </p:sp>
        <p:cxnSp>
          <p:nvCxnSpPr>
            <p:cNvPr id="71" name="Straight Connector 70">
              <a:extLst>
                <a:ext uri="{FF2B5EF4-FFF2-40B4-BE49-F238E27FC236}">
                  <a16:creationId xmlns:a16="http://schemas.microsoft.com/office/drawing/2014/main" id="{202CCDDA-28CA-4622-90D3-FDBF6DF1A62C}"/>
                </a:ext>
              </a:extLst>
            </p:cNvPr>
            <p:cNvCxnSpPr>
              <a:cxnSpLocks/>
            </p:cNvCxnSpPr>
            <p:nvPr/>
          </p:nvCxnSpPr>
          <p:spPr>
            <a:xfrm rot="10800000">
              <a:off x="1481931" y="3445297"/>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3EC2EF6B-D0E7-496F-9B24-FBE29C53A622}"/>
                </a:ext>
              </a:extLst>
            </p:cNvPr>
            <p:cNvSpPr txBox="1"/>
            <p:nvPr/>
          </p:nvSpPr>
          <p:spPr>
            <a:xfrm>
              <a:off x="1276639" y="3377700"/>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0.8</a:t>
              </a:r>
            </a:p>
          </p:txBody>
        </p:sp>
        <p:sp>
          <p:nvSpPr>
            <p:cNvPr id="73" name="Freeform: Shape 6">
              <a:extLst>
                <a:ext uri="{FF2B5EF4-FFF2-40B4-BE49-F238E27FC236}">
                  <a16:creationId xmlns:a16="http://schemas.microsoft.com/office/drawing/2014/main" id="{DDE0D7D0-5760-4C6F-947D-BB1D3B09B807}"/>
                </a:ext>
              </a:extLst>
            </p:cNvPr>
            <p:cNvSpPr/>
            <p:nvPr/>
          </p:nvSpPr>
          <p:spPr>
            <a:xfrm>
              <a:off x="1524486" y="2928395"/>
              <a:ext cx="3660494" cy="1990846"/>
            </a:xfrm>
            <a:custGeom>
              <a:avLst/>
              <a:gdLst>
                <a:gd name="connsiteX0" fmla="*/ 3660494 w 3660494"/>
                <a:gd name="connsiteY0" fmla="*/ 1990846 h 1990846"/>
                <a:gd name="connsiteX1" fmla="*/ 3654707 w 3660494"/>
                <a:gd name="connsiteY1" fmla="*/ 1956121 h 1990846"/>
                <a:gd name="connsiteX2" fmla="*/ 3625770 w 3660494"/>
                <a:gd name="connsiteY2" fmla="*/ 1938759 h 1990846"/>
                <a:gd name="connsiteX3" fmla="*/ 3538960 w 3660494"/>
                <a:gd name="connsiteY3" fmla="*/ 1904035 h 1990846"/>
                <a:gd name="connsiteX4" fmla="*/ 3408745 w 3660494"/>
                <a:gd name="connsiteY4" fmla="*/ 1854843 h 1990846"/>
                <a:gd name="connsiteX5" fmla="*/ 3319041 w 3660494"/>
                <a:gd name="connsiteY5" fmla="*/ 1828800 h 1990846"/>
                <a:gd name="connsiteX6" fmla="*/ 3165676 w 3660494"/>
                <a:gd name="connsiteY6" fmla="*/ 1785395 h 1990846"/>
                <a:gd name="connsiteX7" fmla="*/ 3047036 w 3660494"/>
                <a:gd name="connsiteY7" fmla="*/ 1747777 h 1990846"/>
                <a:gd name="connsiteX8" fmla="*/ 2934183 w 3660494"/>
                <a:gd name="connsiteY8" fmla="*/ 1713053 h 1990846"/>
                <a:gd name="connsiteX9" fmla="*/ 2647709 w 3660494"/>
                <a:gd name="connsiteY9" fmla="*/ 1637818 h 1990846"/>
                <a:gd name="connsiteX10" fmla="*/ 2378598 w 3660494"/>
                <a:gd name="connsiteY10" fmla="*/ 1571263 h 1990846"/>
                <a:gd name="connsiteX11" fmla="*/ 2115274 w 3660494"/>
                <a:gd name="connsiteY11" fmla="*/ 1481559 h 1990846"/>
                <a:gd name="connsiteX12" fmla="*/ 1930079 w 3660494"/>
                <a:gd name="connsiteY12" fmla="*/ 1417899 h 1990846"/>
                <a:gd name="connsiteX13" fmla="*/ 1718841 w 3660494"/>
                <a:gd name="connsiteY13" fmla="*/ 1322408 h 1990846"/>
                <a:gd name="connsiteX14" fmla="*/ 1571264 w 3660494"/>
                <a:gd name="connsiteY14" fmla="*/ 1261640 h 1990846"/>
                <a:gd name="connsiteX15" fmla="*/ 1322408 w 3660494"/>
                <a:gd name="connsiteY15" fmla="*/ 1134319 h 1990846"/>
                <a:gd name="connsiteX16" fmla="*/ 1195087 w 3660494"/>
                <a:gd name="connsiteY16" fmla="*/ 1067764 h 1990846"/>
                <a:gd name="connsiteX17" fmla="*/ 1160362 w 3660494"/>
                <a:gd name="connsiteY17" fmla="*/ 1027253 h 1990846"/>
                <a:gd name="connsiteX18" fmla="*/ 1111170 w 3660494"/>
                <a:gd name="connsiteY18" fmla="*/ 995423 h 1990846"/>
                <a:gd name="connsiteX19" fmla="*/ 1035935 w 3660494"/>
                <a:gd name="connsiteY19" fmla="*/ 957805 h 1990846"/>
                <a:gd name="connsiteX20" fmla="*/ 949125 w 3660494"/>
                <a:gd name="connsiteY20" fmla="*/ 920187 h 1990846"/>
                <a:gd name="connsiteX21" fmla="*/ 888357 w 3660494"/>
                <a:gd name="connsiteY21" fmla="*/ 850739 h 1990846"/>
                <a:gd name="connsiteX22" fmla="*/ 801547 w 3660494"/>
                <a:gd name="connsiteY22" fmla="*/ 787078 h 1990846"/>
                <a:gd name="connsiteX23" fmla="*/ 743674 w 3660494"/>
                <a:gd name="connsiteY23" fmla="*/ 755248 h 1990846"/>
                <a:gd name="connsiteX24" fmla="*/ 642395 w 3660494"/>
                <a:gd name="connsiteY24" fmla="*/ 700268 h 1990846"/>
                <a:gd name="connsiteX25" fmla="*/ 593203 w 3660494"/>
                <a:gd name="connsiteY25" fmla="*/ 610564 h 1990846"/>
                <a:gd name="connsiteX26" fmla="*/ 561373 w 3660494"/>
                <a:gd name="connsiteY26" fmla="*/ 544010 h 1990846"/>
                <a:gd name="connsiteX27" fmla="*/ 515074 w 3660494"/>
                <a:gd name="connsiteY27" fmla="*/ 523754 h 1990846"/>
                <a:gd name="connsiteX28" fmla="*/ 419583 w 3660494"/>
                <a:gd name="connsiteY28" fmla="*/ 509286 h 1990846"/>
                <a:gd name="connsiteX29" fmla="*/ 358816 w 3660494"/>
                <a:gd name="connsiteY29" fmla="*/ 494818 h 1990846"/>
                <a:gd name="connsiteX30" fmla="*/ 318304 w 3660494"/>
                <a:gd name="connsiteY30" fmla="*/ 486137 h 1990846"/>
                <a:gd name="connsiteX31" fmla="*/ 315411 w 3660494"/>
                <a:gd name="connsiteY31" fmla="*/ 124428 h 1990846"/>
                <a:gd name="connsiteX32" fmla="*/ 274899 w 3660494"/>
                <a:gd name="connsiteY32" fmla="*/ 75235 h 1990846"/>
                <a:gd name="connsiteX33" fmla="*/ 193876 w 3660494"/>
                <a:gd name="connsiteY33" fmla="*/ 52086 h 1990846"/>
                <a:gd name="connsiteX34" fmla="*/ 124428 w 3660494"/>
                <a:gd name="connsiteY34" fmla="*/ 28937 h 1990846"/>
                <a:gd name="connsiteX35" fmla="*/ 69449 w 3660494"/>
                <a:gd name="connsiteY35" fmla="*/ 26043 h 1990846"/>
                <a:gd name="connsiteX36" fmla="*/ 0 w 3660494"/>
                <a:gd name="connsiteY36" fmla="*/ 0 h 19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60494" h="1990846">
                  <a:moveTo>
                    <a:pt x="3660494" y="1990846"/>
                  </a:moveTo>
                  <a:lnTo>
                    <a:pt x="3654707" y="1956121"/>
                  </a:lnTo>
                  <a:lnTo>
                    <a:pt x="3625770" y="1938759"/>
                  </a:lnTo>
                  <a:lnTo>
                    <a:pt x="3538960" y="1904035"/>
                  </a:lnTo>
                  <a:lnTo>
                    <a:pt x="3408745" y="1854843"/>
                  </a:lnTo>
                  <a:lnTo>
                    <a:pt x="3319041" y="1828800"/>
                  </a:lnTo>
                  <a:lnTo>
                    <a:pt x="3165676" y="1785395"/>
                  </a:lnTo>
                  <a:lnTo>
                    <a:pt x="3047036" y="1747777"/>
                  </a:lnTo>
                  <a:lnTo>
                    <a:pt x="2934183" y="1713053"/>
                  </a:lnTo>
                  <a:lnTo>
                    <a:pt x="2647709" y="1637818"/>
                  </a:lnTo>
                  <a:lnTo>
                    <a:pt x="2378598" y="1571263"/>
                  </a:lnTo>
                  <a:lnTo>
                    <a:pt x="2115274" y="1481559"/>
                  </a:lnTo>
                  <a:lnTo>
                    <a:pt x="1930079" y="1417899"/>
                  </a:lnTo>
                  <a:lnTo>
                    <a:pt x="1718841" y="1322408"/>
                  </a:lnTo>
                  <a:lnTo>
                    <a:pt x="1571264" y="1261640"/>
                  </a:lnTo>
                  <a:lnTo>
                    <a:pt x="1322408" y="1134319"/>
                  </a:lnTo>
                  <a:lnTo>
                    <a:pt x="1195087" y="1067764"/>
                  </a:lnTo>
                  <a:lnTo>
                    <a:pt x="1160362" y="1027253"/>
                  </a:lnTo>
                  <a:lnTo>
                    <a:pt x="1111170" y="995423"/>
                  </a:lnTo>
                  <a:lnTo>
                    <a:pt x="1035935" y="957805"/>
                  </a:lnTo>
                  <a:lnTo>
                    <a:pt x="949125" y="920187"/>
                  </a:lnTo>
                  <a:lnTo>
                    <a:pt x="888357" y="850739"/>
                  </a:lnTo>
                  <a:lnTo>
                    <a:pt x="801547" y="787078"/>
                  </a:lnTo>
                  <a:lnTo>
                    <a:pt x="743674" y="755248"/>
                  </a:lnTo>
                  <a:lnTo>
                    <a:pt x="642395" y="700268"/>
                  </a:lnTo>
                  <a:lnTo>
                    <a:pt x="593203" y="610564"/>
                  </a:lnTo>
                  <a:lnTo>
                    <a:pt x="561373" y="544010"/>
                  </a:lnTo>
                  <a:lnTo>
                    <a:pt x="515074" y="523754"/>
                  </a:lnTo>
                  <a:lnTo>
                    <a:pt x="419583" y="509286"/>
                  </a:lnTo>
                  <a:lnTo>
                    <a:pt x="358816" y="494818"/>
                  </a:lnTo>
                  <a:lnTo>
                    <a:pt x="318304" y="486137"/>
                  </a:lnTo>
                  <a:cubicBezTo>
                    <a:pt x="317340" y="365567"/>
                    <a:pt x="316375" y="244998"/>
                    <a:pt x="315411" y="124428"/>
                  </a:cubicBezTo>
                  <a:lnTo>
                    <a:pt x="274899" y="75235"/>
                  </a:lnTo>
                  <a:lnTo>
                    <a:pt x="193876" y="52086"/>
                  </a:lnTo>
                  <a:lnTo>
                    <a:pt x="124428" y="28937"/>
                  </a:lnTo>
                  <a:lnTo>
                    <a:pt x="69449" y="26043"/>
                  </a:lnTo>
                  <a:lnTo>
                    <a:pt x="0" y="0"/>
                  </a:lnTo>
                </a:path>
              </a:pathLst>
            </a:custGeom>
            <a:ln w="19050" cap="sq">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Freeform: Shape 7">
              <a:extLst>
                <a:ext uri="{FF2B5EF4-FFF2-40B4-BE49-F238E27FC236}">
                  <a16:creationId xmlns:a16="http://schemas.microsoft.com/office/drawing/2014/main" id="{5BCEAC4F-B425-4A5C-B31A-BF66EF3F5012}"/>
                </a:ext>
              </a:extLst>
            </p:cNvPr>
            <p:cNvSpPr/>
            <p:nvPr/>
          </p:nvSpPr>
          <p:spPr>
            <a:xfrm>
              <a:off x="1524486" y="2919714"/>
              <a:ext cx="3657600" cy="1481559"/>
            </a:xfrm>
            <a:custGeom>
              <a:avLst/>
              <a:gdLst>
                <a:gd name="connsiteX0" fmla="*/ 3657600 w 3657600"/>
                <a:gd name="connsiteY0" fmla="*/ 1481559 h 1481559"/>
                <a:gd name="connsiteX1" fmla="*/ 3640238 w 3657600"/>
                <a:gd name="connsiteY1" fmla="*/ 1409218 h 1481559"/>
                <a:gd name="connsiteX2" fmla="*/ 3579471 w 3657600"/>
                <a:gd name="connsiteY2" fmla="*/ 1386068 h 1481559"/>
                <a:gd name="connsiteX3" fmla="*/ 3431894 w 3657600"/>
                <a:gd name="connsiteY3" fmla="*/ 1313727 h 1481559"/>
                <a:gd name="connsiteX4" fmla="*/ 3232231 w 3657600"/>
                <a:gd name="connsiteY4" fmla="*/ 1258747 h 1481559"/>
                <a:gd name="connsiteX5" fmla="*/ 3087547 w 3657600"/>
                <a:gd name="connsiteY5" fmla="*/ 1224023 h 1481559"/>
                <a:gd name="connsiteX6" fmla="*/ 2922608 w 3657600"/>
                <a:gd name="connsiteY6" fmla="*/ 1180618 h 1481559"/>
                <a:gd name="connsiteX7" fmla="*/ 2740307 w 3657600"/>
                <a:gd name="connsiteY7" fmla="*/ 1131425 h 1481559"/>
                <a:gd name="connsiteX8" fmla="*/ 2517494 w 3657600"/>
                <a:gd name="connsiteY8" fmla="*/ 1079339 h 1481559"/>
                <a:gd name="connsiteX9" fmla="*/ 2286000 w 3657600"/>
                <a:gd name="connsiteY9" fmla="*/ 1021466 h 1481559"/>
                <a:gd name="connsiteX10" fmla="*/ 2083444 w 3657600"/>
                <a:gd name="connsiteY10" fmla="*/ 972273 h 1481559"/>
                <a:gd name="connsiteX11" fmla="*/ 1834588 w 3657600"/>
                <a:gd name="connsiteY11" fmla="*/ 897038 h 1481559"/>
                <a:gd name="connsiteX12" fmla="*/ 1588626 w 3657600"/>
                <a:gd name="connsiteY12" fmla="*/ 813121 h 1481559"/>
                <a:gd name="connsiteX13" fmla="*/ 1443942 w 3657600"/>
                <a:gd name="connsiteY13" fmla="*/ 755248 h 1481559"/>
                <a:gd name="connsiteX14" fmla="*/ 1267428 w 3657600"/>
                <a:gd name="connsiteY14" fmla="*/ 697375 h 1481559"/>
                <a:gd name="connsiteX15" fmla="*/ 1171937 w 3657600"/>
                <a:gd name="connsiteY15" fmla="*/ 651076 h 1481559"/>
                <a:gd name="connsiteX16" fmla="*/ 1093808 w 3657600"/>
                <a:gd name="connsiteY16" fmla="*/ 607671 h 1481559"/>
                <a:gd name="connsiteX17" fmla="*/ 966487 w 3657600"/>
                <a:gd name="connsiteY17" fmla="*/ 572947 h 1481559"/>
                <a:gd name="connsiteX18" fmla="*/ 879676 w 3657600"/>
                <a:gd name="connsiteY18" fmla="*/ 520861 h 1481559"/>
                <a:gd name="connsiteX19" fmla="*/ 836271 w 3657600"/>
                <a:gd name="connsiteY19" fmla="*/ 491924 h 1481559"/>
                <a:gd name="connsiteX20" fmla="*/ 749461 w 3657600"/>
                <a:gd name="connsiteY20" fmla="*/ 465881 h 1481559"/>
                <a:gd name="connsiteX21" fmla="*/ 648183 w 3657600"/>
                <a:gd name="connsiteY21" fmla="*/ 425370 h 1481559"/>
                <a:gd name="connsiteX22" fmla="*/ 587416 w 3657600"/>
                <a:gd name="connsiteY22" fmla="*/ 355921 h 1481559"/>
                <a:gd name="connsiteX23" fmla="*/ 570054 w 3657600"/>
                <a:gd name="connsiteY23" fmla="*/ 338559 h 1481559"/>
                <a:gd name="connsiteX24" fmla="*/ 474562 w 3657600"/>
                <a:gd name="connsiteY24" fmla="*/ 306729 h 1481559"/>
                <a:gd name="connsiteX25" fmla="*/ 315411 w 3657600"/>
                <a:gd name="connsiteY25" fmla="*/ 292261 h 1481559"/>
                <a:gd name="connsiteX26" fmla="*/ 312517 w 3657600"/>
                <a:gd name="connsiteY26" fmla="*/ 86810 h 1481559"/>
                <a:gd name="connsiteX27" fmla="*/ 300942 w 3657600"/>
                <a:gd name="connsiteY27" fmla="*/ 63661 h 1481559"/>
                <a:gd name="connsiteX28" fmla="*/ 243069 w 3657600"/>
                <a:gd name="connsiteY28" fmla="*/ 43405 h 1481559"/>
                <a:gd name="connsiteX29" fmla="*/ 150471 w 3657600"/>
                <a:gd name="connsiteY29" fmla="*/ 31830 h 1481559"/>
                <a:gd name="connsiteX30" fmla="*/ 54980 w 3657600"/>
                <a:gd name="connsiteY30" fmla="*/ 14468 h 1481559"/>
                <a:gd name="connsiteX31" fmla="*/ 0 w 3657600"/>
                <a:gd name="connsiteY31" fmla="*/ 0 h 148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57600" h="1481559">
                  <a:moveTo>
                    <a:pt x="3657600" y="1481559"/>
                  </a:moveTo>
                  <a:lnTo>
                    <a:pt x="3640238" y="1409218"/>
                  </a:lnTo>
                  <a:lnTo>
                    <a:pt x="3579471" y="1386068"/>
                  </a:lnTo>
                  <a:lnTo>
                    <a:pt x="3431894" y="1313727"/>
                  </a:lnTo>
                  <a:lnTo>
                    <a:pt x="3232231" y="1258747"/>
                  </a:lnTo>
                  <a:lnTo>
                    <a:pt x="3087547" y="1224023"/>
                  </a:lnTo>
                  <a:lnTo>
                    <a:pt x="2922608" y="1180618"/>
                  </a:lnTo>
                  <a:lnTo>
                    <a:pt x="2740307" y="1131425"/>
                  </a:lnTo>
                  <a:lnTo>
                    <a:pt x="2517494" y="1079339"/>
                  </a:lnTo>
                  <a:lnTo>
                    <a:pt x="2286000" y="1021466"/>
                  </a:lnTo>
                  <a:lnTo>
                    <a:pt x="2083444" y="972273"/>
                  </a:lnTo>
                  <a:lnTo>
                    <a:pt x="1834588" y="897038"/>
                  </a:lnTo>
                  <a:lnTo>
                    <a:pt x="1588626" y="813121"/>
                  </a:lnTo>
                  <a:lnTo>
                    <a:pt x="1443942" y="755248"/>
                  </a:lnTo>
                  <a:lnTo>
                    <a:pt x="1267428" y="697375"/>
                  </a:lnTo>
                  <a:lnTo>
                    <a:pt x="1171937" y="651076"/>
                  </a:lnTo>
                  <a:lnTo>
                    <a:pt x="1093808" y="607671"/>
                  </a:lnTo>
                  <a:lnTo>
                    <a:pt x="966487" y="572947"/>
                  </a:lnTo>
                  <a:lnTo>
                    <a:pt x="879676" y="520861"/>
                  </a:lnTo>
                  <a:lnTo>
                    <a:pt x="836271" y="491924"/>
                  </a:lnTo>
                  <a:lnTo>
                    <a:pt x="749461" y="465881"/>
                  </a:lnTo>
                  <a:lnTo>
                    <a:pt x="648183" y="425370"/>
                  </a:lnTo>
                  <a:lnTo>
                    <a:pt x="587416" y="355921"/>
                  </a:lnTo>
                  <a:lnTo>
                    <a:pt x="570054" y="338559"/>
                  </a:lnTo>
                  <a:lnTo>
                    <a:pt x="474562" y="306729"/>
                  </a:lnTo>
                  <a:lnTo>
                    <a:pt x="315411" y="292261"/>
                  </a:lnTo>
                  <a:cubicBezTo>
                    <a:pt x="314446" y="223777"/>
                    <a:pt x="313482" y="155294"/>
                    <a:pt x="312517" y="86810"/>
                  </a:cubicBezTo>
                  <a:lnTo>
                    <a:pt x="300942" y="63661"/>
                  </a:lnTo>
                  <a:lnTo>
                    <a:pt x="243069" y="43405"/>
                  </a:lnTo>
                  <a:lnTo>
                    <a:pt x="150471" y="31830"/>
                  </a:lnTo>
                  <a:lnTo>
                    <a:pt x="54980" y="14468"/>
                  </a:lnTo>
                  <a:lnTo>
                    <a:pt x="0" y="0"/>
                  </a:lnTo>
                </a:path>
              </a:pathLst>
            </a:custGeom>
            <a:ln w="19050" cap="sq">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TextBox 141">
              <a:extLst>
                <a:ext uri="{FF2B5EF4-FFF2-40B4-BE49-F238E27FC236}">
                  <a16:creationId xmlns:a16="http://schemas.microsoft.com/office/drawing/2014/main" id="{80242E37-ED61-4BE9-857C-EB9C3715E88B}"/>
                </a:ext>
              </a:extLst>
            </p:cNvPr>
            <p:cNvSpPr txBox="1"/>
            <p:nvPr/>
          </p:nvSpPr>
          <p:spPr>
            <a:xfrm>
              <a:off x="3385916" y="3606236"/>
              <a:ext cx="278923"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GB" sz="1000" b="1" i="0" u="none" strike="noStrike" kern="1200" cap="none" spc="0" normalizeH="0" baseline="0" noProof="0" dirty="0">
                  <a:ln>
                    <a:noFill/>
                  </a:ln>
                  <a:solidFill>
                    <a:srgbClr val="CC0000"/>
                  </a:solidFill>
                  <a:effectLst/>
                  <a:uLnTx/>
                  <a:uFillTx/>
                  <a:latin typeface="Arial"/>
                  <a:ea typeface="+mn-ea"/>
                  <a:cs typeface="+mn-cs"/>
                </a:rPr>
                <a:t>RCU</a:t>
              </a:r>
            </a:p>
          </p:txBody>
        </p:sp>
        <p:sp>
          <p:nvSpPr>
            <p:cNvPr id="143" name="TextBox 142">
              <a:extLst>
                <a:ext uri="{FF2B5EF4-FFF2-40B4-BE49-F238E27FC236}">
                  <a16:creationId xmlns:a16="http://schemas.microsoft.com/office/drawing/2014/main" id="{FFDCBEB0-EB95-4E85-84CD-22A9C54F8163}"/>
                </a:ext>
              </a:extLst>
            </p:cNvPr>
            <p:cNvSpPr txBox="1"/>
            <p:nvPr/>
          </p:nvSpPr>
          <p:spPr>
            <a:xfrm>
              <a:off x="10485255" y="3841940"/>
              <a:ext cx="49212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GB" sz="1000" b="1" i="0" u="none" strike="noStrike" kern="1200" cap="none" spc="0" normalizeH="0" baseline="0" noProof="0" dirty="0">
                  <a:ln>
                    <a:noFill/>
                  </a:ln>
                  <a:solidFill>
                    <a:srgbClr val="00C0A0"/>
                  </a:solidFill>
                  <a:effectLst/>
                  <a:uLnTx/>
                  <a:uFillTx/>
                  <a:latin typeface="Arial"/>
                  <a:ea typeface="+mn-ea"/>
                  <a:cs typeface="+mn-cs"/>
                </a:rPr>
                <a:t>B/F/TAF</a:t>
              </a:r>
            </a:p>
          </p:txBody>
        </p:sp>
        <p:sp>
          <p:nvSpPr>
            <p:cNvPr id="144" name="TextBox 143">
              <a:extLst>
                <a:ext uri="{FF2B5EF4-FFF2-40B4-BE49-F238E27FC236}">
                  <a16:creationId xmlns:a16="http://schemas.microsoft.com/office/drawing/2014/main" id="{F1EF6FBB-7E57-45FF-8682-35CDEE0775AF}"/>
                </a:ext>
              </a:extLst>
            </p:cNvPr>
            <p:cNvSpPr txBox="1"/>
            <p:nvPr/>
          </p:nvSpPr>
          <p:spPr>
            <a:xfrm>
              <a:off x="10492919" y="4032173"/>
              <a:ext cx="86241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GB" sz="1000" b="1" i="0" u="none" strike="noStrike" kern="1200" cap="none" spc="0" normalizeH="0" baseline="0" noProof="0" dirty="0">
                  <a:ln>
                    <a:noFill/>
                  </a:ln>
                  <a:solidFill>
                    <a:prstClr val="white">
                      <a:lumMod val="50000"/>
                    </a:prstClr>
                  </a:solidFill>
                  <a:effectLst/>
                  <a:uLnTx/>
                  <a:uFillTx/>
                  <a:latin typeface="Arial"/>
                  <a:ea typeface="+mn-ea"/>
                  <a:cs typeface="+mn-cs"/>
                </a:rPr>
                <a:t>DTG/ABC/3TC</a:t>
              </a:r>
            </a:p>
          </p:txBody>
        </p:sp>
        <p:sp>
          <p:nvSpPr>
            <p:cNvPr id="145" name="TextBox 144">
              <a:extLst>
                <a:ext uri="{FF2B5EF4-FFF2-40B4-BE49-F238E27FC236}">
                  <a16:creationId xmlns:a16="http://schemas.microsoft.com/office/drawing/2014/main" id="{80CE301A-A965-485D-9EDC-5574291A2711}"/>
                </a:ext>
              </a:extLst>
            </p:cNvPr>
            <p:cNvSpPr txBox="1"/>
            <p:nvPr/>
          </p:nvSpPr>
          <p:spPr>
            <a:xfrm>
              <a:off x="10488795" y="4773123"/>
              <a:ext cx="88165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GB" sz="1000" b="1" i="0" u="none" strike="noStrike" kern="1200" cap="none" spc="0" normalizeH="0" baseline="0" noProof="0" dirty="0">
                  <a:ln>
                    <a:noFill/>
                  </a:ln>
                  <a:solidFill>
                    <a:srgbClr val="CC0000"/>
                  </a:solidFill>
                  <a:effectLst/>
                  <a:uLnTx/>
                  <a:uFillTx/>
                  <a:latin typeface="Arial"/>
                  <a:ea typeface="+mn-ea"/>
                  <a:cs typeface="+mn-cs"/>
                </a:rPr>
                <a:t>FTC/TDF+DTG</a:t>
              </a:r>
            </a:p>
          </p:txBody>
        </p:sp>
        <p:sp>
          <p:nvSpPr>
            <p:cNvPr id="146" name="TextBox 145">
              <a:extLst>
                <a:ext uri="{FF2B5EF4-FFF2-40B4-BE49-F238E27FC236}">
                  <a16:creationId xmlns:a16="http://schemas.microsoft.com/office/drawing/2014/main" id="{7C6AF305-E60B-4BAC-8202-300EB3866128}"/>
                </a:ext>
              </a:extLst>
            </p:cNvPr>
            <p:cNvSpPr txBox="1"/>
            <p:nvPr/>
          </p:nvSpPr>
          <p:spPr>
            <a:xfrm>
              <a:off x="10492919" y="4251759"/>
              <a:ext cx="88165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GB" sz="1000" b="1" i="0" u="none" strike="noStrike" kern="1200" cap="none" spc="0" normalizeH="0" baseline="0" noProof="0" dirty="0">
                  <a:ln>
                    <a:noFill/>
                  </a:ln>
                  <a:solidFill>
                    <a:srgbClr val="00C42A"/>
                  </a:solidFill>
                  <a:effectLst/>
                  <a:uLnTx/>
                  <a:uFillTx/>
                  <a:latin typeface="Arial"/>
                  <a:ea typeface="+mn-ea"/>
                  <a:cs typeface="+mn-cs"/>
                </a:rPr>
                <a:t>FTC/TAF+DTG</a:t>
              </a:r>
            </a:p>
          </p:txBody>
        </p:sp>
      </p:grpSp>
      <p:grpSp>
        <p:nvGrpSpPr>
          <p:cNvPr id="75" name="Group 74">
            <a:extLst>
              <a:ext uri="{FF2B5EF4-FFF2-40B4-BE49-F238E27FC236}">
                <a16:creationId xmlns:a16="http://schemas.microsoft.com/office/drawing/2014/main" id="{503C4EA5-BD5F-44CA-8CCD-A294BBB28859}"/>
              </a:ext>
            </a:extLst>
          </p:cNvPr>
          <p:cNvGrpSpPr/>
          <p:nvPr/>
        </p:nvGrpSpPr>
        <p:grpSpPr>
          <a:xfrm>
            <a:off x="6511450" y="2699192"/>
            <a:ext cx="4317783" cy="2572482"/>
            <a:chOff x="6789532" y="2857786"/>
            <a:chExt cx="4317783" cy="2572482"/>
          </a:xfrm>
        </p:grpSpPr>
        <p:sp>
          <p:nvSpPr>
            <p:cNvPr id="76" name="TextBox 75">
              <a:extLst>
                <a:ext uri="{FF2B5EF4-FFF2-40B4-BE49-F238E27FC236}">
                  <a16:creationId xmlns:a16="http://schemas.microsoft.com/office/drawing/2014/main" id="{69EA2A63-6C73-4A53-8778-53CCE9C37F68}"/>
                </a:ext>
              </a:extLst>
            </p:cNvPr>
            <p:cNvSpPr txBox="1"/>
            <p:nvPr/>
          </p:nvSpPr>
          <p:spPr>
            <a:xfrm>
              <a:off x="7346997" y="5264069"/>
              <a:ext cx="3694072" cy="1661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mn-ea"/>
                  <a:cs typeface="+mn-cs"/>
                </a:rPr>
                <a:t>Tempo (</a:t>
              </a:r>
              <a:r>
                <a:rPr kumimoji="0" lang="en-GB" sz="1200" b="1" i="0" u="none" strike="noStrike" kern="1200" cap="none" spc="0" normalizeH="0" baseline="0" noProof="0" dirty="0" err="1">
                  <a:ln>
                    <a:noFill/>
                  </a:ln>
                  <a:solidFill>
                    <a:prstClr val="black"/>
                  </a:solidFill>
                  <a:effectLst/>
                  <a:uLnTx/>
                  <a:uFillTx/>
                  <a:ea typeface="+mn-ea"/>
                  <a:cs typeface="+mn-cs"/>
                </a:rPr>
                <a:t>dias</a:t>
              </a:r>
              <a:r>
                <a:rPr kumimoji="0" lang="en-GB" sz="1200" b="1" i="0" u="none" strike="noStrike" kern="1200" cap="none" spc="0" normalizeH="0" baseline="0" noProof="0" dirty="0">
                  <a:ln>
                    <a:noFill/>
                  </a:ln>
                  <a:solidFill>
                    <a:prstClr val="black"/>
                  </a:solidFill>
                  <a:effectLst/>
                  <a:uLnTx/>
                  <a:uFillTx/>
                  <a:ea typeface="+mn-ea"/>
                  <a:cs typeface="+mn-cs"/>
                </a:rPr>
                <a:t>)</a:t>
              </a:r>
            </a:p>
          </p:txBody>
        </p:sp>
        <p:cxnSp>
          <p:nvCxnSpPr>
            <p:cNvPr id="77" name="Straight Connector 76">
              <a:extLst>
                <a:ext uri="{FF2B5EF4-FFF2-40B4-BE49-F238E27FC236}">
                  <a16:creationId xmlns:a16="http://schemas.microsoft.com/office/drawing/2014/main" id="{9CFC8A20-A44F-46B0-9B16-7389FE858891}"/>
                </a:ext>
              </a:extLst>
            </p:cNvPr>
            <p:cNvCxnSpPr>
              <a:cxnSpLocks/>
            </p:cNvCxnSpPr>
            <p:nvPr/>
          </p:nvCxnSpPr>
          <p:spPr>
            <a:xfrm rot="5400000">
              <a:off x="7326701"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1B8B4516-5A76-4AC2-B092-93F0D5B867DB}"/>
                </a:ext>
              </a:extLst>
            </p:cNvPr>
            <p:cNvSpPr txBox="1"/>
            <p:nvPr/>
          </p:nvSpPr>
          <p:spPr>
            <a:xfrm>
              <a:off x="7309448" y="5059691"/>
              <a:ext cx="70532"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a:t>
              </a:r>
            </a:p>
          </p:txBody>
        </p:sp>
        <p:cxnSp>
          <p:nvCxnSpPr>
            <p:cNvPr id="79" name="Straight Connector 78">
              <a:extLst>
                <a:ext uri="{FF2B5EF4-FFF2-40B4-BE49-F238E27FC236}">
                  <a16:creationId xmlns:a16="http://schemas.microsoft.com/office/drawing/2014/main" id="{39F24CBC-6ED6-44BD-BBC0-219121F1B4BB}"/>
                </a:ext>
              </a:extLst>
            </p:cNvPr>
            <p:cNvCxnSpPr>
              <a:cxnSpLocks/>
            </p:cNvCxnSpPr>
            <p:nvPr/>
          </p:nvCxnSpPr>
          <p:spPr>
            <a:xfrm rot="5400000">
              <a:off x="7637170"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597AA33-2905-4CA2-A7CB-F009023D4ECD}"/>
                </a:ext>
              </a:extLst>
            </p:cNvPr>
            <p:cNvSpPr txBox="1"/>
            <p:nvPr/>
          </p:nvSpPr>
          <p:spPr>
            <a:xfrm>
              <a:off x="7584651" y="5059691"/>
              <a:ext cx="14106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30</a:t>
              </a:r>
            </a:p>
          </p:txBody>
        </p:sp>
        <p:sp>
          <p:nvSpPr>
            <p:cNvPr id="81" name="Freeform: Shape 127">
              <a:extLst>
                <a:ext uri="{FF2B5EF4-FFF2-40B4-BE49-F238E27FC236}">
                  <a16:creationId xmlns:a16="http://schemas.microsoft.com/office/drawing/2014/main" id="{7140D106-0888-4F55-AF72-A1434A273DFD}"/>
                </a:ext>
              </a:extLst>
            </p:cNvPr>
            <p:cNvSpPr/>
            <p:nvPr/>
          </p:nvSpPr>
          <p:spPr>
            <a:xfrm>
              <a:off x="7346997" y="2925383"/>
              <a:ext cx="3654277" cy="2050598"/>
            </a:xfrm>
            <a:custGeom>
              <a:avLst/>
              <a:gdLst>
                <a:gd name="connsiteX0" fmla="*/ 3374572 w 3374572"/>
                <a:gd name="connsiteY0" fmla="*/ 1127276 h 1127276"/>
                <a:gd name="connsiteX1" fmla="*/ 0 w 3374572"/>
                <a:gd name="connsiteY1" fmla="*/ 1127276 h 1127276"/>
                <a:gd name="connsiteX2" fmla="*/ 0 w 3374572"/>
                <a:gd name="connsiteY2" fmla="*/ 0 h 1127276"/>
              </a:gdLst>
              <a:ahLst/>
              <a:cxnLst>
                <a:cxn ang="0">
                  <a:pos x="connsiteX0" y="connsiteY0"/>
                </a:cxn>
                <a:cxn ang="0">
                  <a:pos x="connsiteX1" y="connsiteY1"/>
                </a:cxn>
                <a:cxn ang="0">
                  <a:pos x="connsiteX2" y="connsiteY2"/>
                </a:cxn>
              </a:cxnLst>
              <a:rect l="l" t="t" r="r" b="b"/>
              <a:pathLst>
                <a:path w="3374572" h="1127276">
                  <a:moveTo>
                    <a:pt x="3374572" y="1127276"/>
                  </a:moveTo>
                  <a:lnTo>
                    <a:pt x="0" y="1127276"/>
                  </a:lnTo>
                  <a:lnTo>
                    <a:pt x="0" y="0"/>
                  </a:lnTo>
                </a:path>
              </a:pathLst>
            </a:cu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82" name="Straight Connector 81">
              <a:extLst>
                <a:ext uri="{FF2B5EF4-FFF2-40B4-BE49-F238E27FC236}">
                  <a16:creationId xmlns:a16="http://schemas.microsoft.com/office/drawing/2014/main" id="{1480022C-81EF-4D66-ABFF-A0944044BAE0}"/>
                </a:ext>
              </a:extLst>
            </p:cNvPr>
            <p:cNvCxnSpPr>
              <a:cxnSpLocks/>
            </p:cNvCxnSpPr>
            <p:nvPr/>
          </p:nvCxnSpPr>
          <p:spPr>
            <a:xfrm rot="5400000">
              <a:off x="7941888"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C66A7F01-F907-43FC-9E1E-82E248F51839}"/>
                </a:ext>
              </a:extLst>
            </p:cNvPr>
            <p:cNvSpPr txBox="1"/>
            <p:nvPr/>
          </p:nvSpPr>
          <p:spPr>
            <a:xfrm>
              <a:off x="7889369" y="5059691"/>
              <a:ext cx="14106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60</a:t>
              </a:r>
            </a:p>
          </p:txBody>
        </p:sp>
        <p:cxnSp>
          <p:nvCxnSpPr>
            <p:cNvPr id="84" name="Straight Connector 83">
              <a:extLst>
                <a:ext uri="{FF2B5EF4-FFF2-40B4-BE49-F238E27FC236}">
                  <a16:creationId xmlns:a16="http://schemas.microsoft.com/office/drawing/2014/main" id="{578784C1-3529-41D6-B575-B76CE5B38EE5}"/>
                </a:ext>
              </a:extLst>
            </p:cNvPr>
            <p:cNvCxnSpPr>
              <a:cxnSpLocks/>
            </p:cNvCxnSpPr>
            <p:nvPr/>
          </p:nvCxnSpPr>
          <p:spPr>
            <a:xfrm rot="5400000">
              <a:off x="8246369"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9EBF5E45-348B-4B54-95C3-58C52412A172}"/>
                </a:ext>
              </a:extLst>
            </p:cNvPr>
            <p:cNvSpPr txBox="1"/>
            <p:nvPr/>
          </p:nvSpPr>
          <p:spPr>
            <a:xfrm>
              <a:off x="8193850" y="5059691"/>
              <a:ext cx="14106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90</a:t>
              </a:r>
            </a:p>
          </p:txBody>
        </p:sp>
        <p:cxnSp>
          <p:nvCxnSpPr>
            <p:cNvPr id="86" name="Straight Connector 85">
              <a:extLst>
                <a:ext uri="{FF2B5EF4-FFF2-40B4-BE49-F238E27FC236}">
                  <a16:creationId xmlns:a16="http://schemas.microsoft.com/office/drawing/2014/main" id="{BF2D74C4-B8F3-4980-8E73-44900688E1C4}"/>
                </a:ext>
              </a:extLst>
            </p:cNvPr>
            <p:cNvCxnSpPr>
              <a:cxnSpLocks/>
            </p:cNvCxnSpPr>
            <p:nvPr/>
          </p:nvCxnSpPr>
          <p:spPr>
            <a:xfrm rot="5400000">
              <a:off x="8546706"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CA09DDC-26A4-418D-BF23-270749385051}"/>
                </a:ext>
              </a:extLst>
            </p:cNvPr>
            <p:cNvSpPr txBox="1"/>
            <p:nvPr/>
          </p:nvSpPr>
          <p:spPr>
            <a:xfrm>
              <a:off x="8458921"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120</a:t>
              </a:r>
            </a:p>
          </p:txBody>
        </p:sp>
        <p:cxnSp>
          <p:nvCxnSpPr>
            <p:cNvPr id="88" name="Straight Connector 87">
              <a:extLst>
                <a:ext uri="{FF2B5EF4-FFF2-40B4-BE49-F238E27FC236}">
                  <a16:creationId xmlns:a16="http://schemas.microsoft.com/office/drawing/2014/main" id="{67909FAC-5E0E-441C-A8B6-5EFDF4B98398}"/>
                </a:ext>
              </a:extLst>
            </p:cNvPr>
            <p:cNvCxnSpPr>
              <a:cxnSpLocks/>
            </p:cNvCxnSpPr>
            <p:nvPr/>
          </p:nvCxnSpPr>
          <p:spPr>
            <a:xfrm rot="5400000">
              <a:off x="8850306"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CC08BAD7-7E36-4E99-AD5D-79B32C353AA1}"/>
                </a:ext>
              </a:extLst>
            </p:cNvPr>
            <p:cNvSpPr txBox="1"/>
            <p:nvPr/>
          </p:nvSpPr>
          <p:spPr>
            <a:xfrm>
              <a:off x="8762521"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150</a:t>
              </a:r>
            </a:p>
          </p:txBody>
        </p:sp>
        <p:cxnSp>
          <p:nvCxnSpPr>
            <p:cNvPr id="90" name="Straight Connector 89">
              <a:extLst>
                <a:ext uri="{FF2B5EF4-FFF2-40B4-BE49-F238E27FC236}">
                  <a16:creationId xmlns:a16="http://schemas.microsoft.com/office/drawing/2014/main" id="{C46E239D-1A39-44A3-8272-7B6071ED4DC4}"/>
                </a:ext>
              </a:extLst>
            </p:cNvPr>
            <p:cNvCxnSpPr>
              <a:cxnSpLocks/>
            </p:cNvCxnSpPr>
            <p:nvPr/>
          </p:nvCxnSpPr>
          <p:spPr>
            <a:xfrm rot="5400000">
              <a:off x="9155260"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1EDDDD4A-4031-45B6-AC0E-35D94D0B8E3E}"/>
                </a:ext>
              </a:extLst>
            </p:cNvPr>
            <p:cNvSpPr txBox="1"/>
            <p:nvPr/>
          </p:nvSpPr>
          <p:spPr>
            <a:xfrm>
              <a:off x="9067475"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180</a:t>
              </a:r>
            </a:p>
          </p:txBody>
        </p:sp>
        <p:cxnSp>
          <p:nvCxnSpPr>
            <p:cNvPr id="92" name="Straight Connector 91">
              <a:extLst>
                <a:ext uri="{FF2B5EF4-FFF2-40B4-BE49-F238E27FC236}">
                  <a16:creationId xmlns:a16="http://schemas.microsoft.com/office/drawing/2014/main" id="{42C29E72-1653-4CA8-8B3B-CD8A94E707AB}"/>
                </a:ext>
              </a:extLst>
            </p:cNvPr>
            <p:cNvCxnSpPr>
              <a:cxnSpLocks/>
            </p:cNvCxnSpPr>
            <p:nvPr/>
          </p:nvCxnSpPr>
          <p:spPr>
            <a:xfrm rot="5400000">
              <a:off x="9464822"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FB99854-CB00-4005-A128-D39DFE261574}"/>
                </a:ext>
              </a:extLst>
            </p:cNvPr>
            <p:cNvSpPr txBox="1"/>
            <p:nvPr/>
          </p:nvSpPr>
          <p:spPr>
            <a:xfrm>
              <a:off x="9377037"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210</a:t>
              </a:r>
            </a:p>
          </p:txBody>
        </p:sp>
        <p:cxnSp>
          <p:nvCxnSpPr>
            <p:cNvPr id="94" name="Straight Connector 93">
              <a:extLst>
                <a:ext uri="{FF2B5EF4-FFF2-40B4-BE49-F238E27FC236}">
                  <a16:creationId xmlns:a16="http://schemas.microsoft.com/office/drawing/2014/main" id="{B52C16F4-D3C0-46EE-B0EE-C607F71E3DC7}"/>
                </a:ext>
              </a:extLst>
            </p:cNvPr>
            <p:cNvCxnSpPr>
              <a:cxnSpLocks/>
            </p:cNvCxnSpPr>
            <p:nvPr/>
          </p:nvCxnSpPr>
          <p:spPr>
            <a:xfrm rot="5400000">
              <a:off x="9764859"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E7FC9D88-B896-4F76-93DF-A8B65EA5CC4D}"/>
                </a:ext>
              </a:extLst>
            </p:cNvPr>
            <p:cNvSpPr txBox="1"/>
            <p:nvPr/>
          </p:nvSpPr>
          <p:spPr>
            <a:xfrm>
              <a:off x="9677074"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240</a:t>
              </a:r>
            </a:p>
          </p:txBody>
        </p:sp>
        <p:cxnSp>
          <p:nvCxnSpPr>
            <p:cNvPr id="96" name="Straight Connector 95">
              <a:extLst>
                <a:ext uri="{FF2B5EF4-FFF2-40B4-BE49-F238E27FC236}">
                  <a16:creationId xmlns:a16="http://schemas.microsoft.com/office/drawing/2014/main" id="{5F76897E-BE9E-433F-8AF9-507DE3516431}"/>
                </a:ext>
              </a:extLst>
            </p:cNvPr>
            <p:cNvCxnSpPr>
              <a:cxnSpLocks/>
            </p:cNvCxnSpPr>
            <p:nvPr/>
          </p:nvCxnSpPr>
          <p:spPr>
            <a:xfrm rot="5400000">
              <a:off x="10069659"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1AB52DAF-A390-41A8-971F-613EDFABEDEE}"/>
                </a:ext>
              </a:extLst>
            </p:cNvPr>
            <p:cNvSpPr txBox="1"/>
            <p:nvPr/>
          </p:nvSpPr>
          <p:spPr>
            <a:xfrm>
              <a:off x="9981874"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270</a:t>
              </a:r>
            </a:p>
          </p:txBody>
        </p:sp>
        <p:cxnSp>
          <p:nvCxnSpPr>
            <p:cNvPr id="98" name="Straight Connector 97">
              <a:extLst>
                <a:ext uri="{FF2B5EF4-FFF2-40B4-BE49-F238E27FC236}">
                  <a16:creationId xmlns:a16="http://schemas.microsoft.com/office/drawing/2014/main" id="{30968739-2B47-408E-935F-9045C0797D9D}"/>
                </a:ext>
              </a:extLst>
            </p:cNvPr>
            <p:cNvCxnSpPr>
              <a:cxnSpLocks/>
            </p:cNvCxnSpPr>
            <p:nvPr/>
          </p:nvCxnSpPr>
          <p:spPr>
            <a:xfrm rot="5400000">
              <a:off x="10373955"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A1D895FF-A05E-40CB-B3DC-6244AC511FFC}"/>
                </a:ext>
              </a:extLst>
            </p:cNvPr>
            <p:cNvSpPr txBox="1"/>
            <p:nvPr/>
          </p:nvSpPr>
          <p:spPr>
            <a:xfrm>
              <a:off x="10286170"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300</a:t>
              </a:r>
            </a:p>
          </p:txBody>
        </p:sp>
        <p:cxnSp>
          <p:nvCxnSpPr>
            <p:cNvPr id="100" name="Straight Connector 99">
              <a:extLst>
                <a:ext uri="{FF2B5EF4-FFF2-40B4-BE49-F238E27FC236}">
                  <a16:creationId xmlns:a16="http://schemas.microsoft.com/office/drawing/2014/main" id="{097C0C50-0B57-4F3C-8921-C2B695DA5251}"/>
                </a:ext>
              </a:extLst>
            </p:cNvPr>
            <p:cNvCxnSpPr>
              <a:cxnSpLocks/>
            </p:cNvCxnSpPr>
            <p:nvPr/>
          </p:nvCxnSpPr>
          <p:spPr>
            <a:xfrm rot="5400000">
              <a:off x="10676163"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F50E4447-4A41-4F2F-AFA6-8ECB9D7977F9}"/>
                </a:ext>
              </a:extLst>
            </p:cNvPr>
            <p:cNvSpPr txBox="1"/>
            <p:nvPr/>
          </p:nvSpPr>
          <p:spPr>
            <a:xfrm>
              <a:off x="10588378"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300</a:t>
              </a:r>
            </a:p>
          </p:txBody>
        </p:sp>
        <p:cxnSp>
          <p:nvCxnSpPr>
            <p:cNvPr id="102" name="Straight Connector 101">
              <a:extLst>
                <a:ext uri="{FF2B5EF4-FFF2-40B4-BE49-F238E27FC236}">
                  <a16:creationId xmlns:a16="http://schemas.microsoft.com/office/drawing/2014/main" id="{97D8DA88-AB7C-4663-B368-ED7710BB4795}"/>
                </a:ext>
              </a:extLst>
            </p:cNvPr>
            <p:cNvCxnSpPr>
              <a:cxnSpLocks/>
            </p:cNvCxnSpPr>
            <p:nvPr/>
          </p:nvCxnSpPr>
          <p:spPr>
            <a:xfrm rot="5400000">
              <a:off x="10983504" y="4998566"/>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0F0D5809-E6EA-418D-B70C-7FFA66AE0967}"/>
                </a:ext>
              </a:extLst>
            </p:cNvPr>
            <p:cNvSpPr txBox="1"/>
            <p:nvPr/>
          </p:nvSpPr>
          <p:spPr>
            <a:xfrm>
              <a:off x="10895719" y="5059691"/>
              <a:ext cx="211596" cy="1384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360</a:t>
              </a:r>
            </a:p>
          </p:txBody>
        </p:sp>
        <p:cxnSp>
          <p:nvCxnSpPr>
            <p:cNvPr id="104" name="Straight Connector 103">
              <a:extLst>
                <a:ext uri="{FF2B5EF4-FFF2-40B4-BE49-F238E27FC236}">
                  <a16:creationId xmlns:a16="http://schemas.microsoft.com/office/drawing/2014/main" id="{D3A4D4D5-88D0-4BF7-B72C-63EC3559DBE6}"/>
                </a:ext>
              </a:extLst>
            </p:cNvPr>
            <p:cNvCxnSpPr>
              <a:cxnSpLocks/>
            </p:cNvCxnSpPr>
            <p:nvPr/>
          </p:nvCxnSpPr>
          <p:spPr>
            <a:xfrm rot="10800000">
              <a:off x="7299927" y="2925383"/>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7BEADFAF-6709-4975-91EE-E6981ED1BA01}"/>
                </a:ext>
              </a:extLst>
            </p:cNvPr>
            <p:cNvSpPr txBox="1"/>
            <p:nvPr/>
          </p:nvSpPr>
          <p:spPr>
            <a:xfrm>
              <a:off x="7094635" y="2857786"/>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1.0</a:t>
              </a:r>
            </a:p>
          </p:txBody>
        </p:sp>
        <p:sp>
          <p:nvSpPr>
            <p:cNvPr id="106" name="TextBox 105">
              <a:extLst>
                <a:ext uri="{FF2B5EF4-FFF2-40B4-BE49-F238E27FC236}">
                  <a16:creationId xmlns:a16="http://schemas.microsoft.com/office/drawing/2014/main" id="{E88900A5-1C9B-46C7-8AC6-4399401259E9}"/>
                </a:ext>
              </a:extLst>
            </p:cNvPr>
            <p:cNvSpPr txBox="1"/>
            <p:nvPr/>
          </p:nvSpPr>
          <p:spPr>
            <a:xfrm rot="16200000">
              <a:off x="5855191" y="3851626"/>
              <a:ext cx="2034882" cy="1661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prstClr val="black"/>
                  </a:solidFill>
                  <a:effectLst/>
                  <a:uLnTx/>
                  <a:uFillTx/>
                  <a:ea typeface="+mn-ea"/>
                  <a:cs typeface="+mn-cs"/>
                </a:rPr>
                <a:t>Persistência</a:t>
              </a:r>
              <a:endParaRPr kumimoji="0" lang="en-GB" sz="1200" b="1" i="0" u="none" strike="noStrike" kern="1200" cap="none" spc="0" normalizeH="0" baseline="0" noProof="0" dirty="0">
                <a:ln>
                  <a:noFill/>
                </a:ln>
                <a:solidFill>
                  <a:prstClr val="black"/>
                </a:solidFill>
                <a:effectLst/>
                <a:uLnTx/>
                <a:uFillTx/>
                <a:ea typeface="+mn-ea"/>
                <a:cs typeface="+mn-cs"/>
              </a:endParaRPr>
            </a:p>
          </p:txBody>
        </p:sp>
        <p:cxnSp>
          <p:nvCxnSpPr>
            <p:cNvPr id="107" name="Straight Connector 106">
              <a:extLst>
                <a:ext uri="{FF2B5EF4-FFF2-40B4-BE49-F238E27FC236}">
                  <a16:creationId xmlns:a16="http://schemas.microsoft.com/office/drawing/2014/main" id="{E9C51944-1D78-464E-9AF3-8F4720137EF1}"/>
                </a:ext>
              </a:extLst>
            </p:cNvPr>
            <p:cNvCxnSpPr>
              <a:cxnSpLocks/>
            </p:cNvCxnSpPr>
            <p:nvPr/>
          </p:nvCxnSpPr>
          <p:spPr>
            <a:xfrm rot="10800000">
              <a:off x="7299927" y="3128812"/>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4B7853BD-58BD-466B-8AB0-5F58587F0AD6}"/>
                </a:ext>
              </a:extLst>
            </p:cNvPr>
            <p:cNvSpPr txBox="1"/>
            <p:nvPr/>
          </p:nvSpPr>
          <p:spPr>
            <a:xfrm>
              <a:off x="7094635" y="3061215"/>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0.9</a:t>
              </a:r>
            </a:p>
          </p:txBody>
        </p:sp>
        <p:cxnSp>
          <p:nvCxnSpPr>
            <p:cNvPr id="109" name="Straight Connector 108">
              <a:extLst>
                <a:ext uri="{FF2B5EF4-FFF2-40B4-BE49-F238E27FC236}">
                  <a16:creationId xmlns:a16="http://schemas.microsoft.com/office/drawing/2014/main" id="{B38EC1D9-611A-4CA6-9F74-AA5EAB93AF49}"/>
                </a:ext>
              </a:extLst>
            </p:cNvPr>
            <p:cNvCxnSpPr>
              <a:cxnSpLocks/>
            </p:cNvCxnSpPr>
            <p:nvPr/>
          </p:nvCxnSpPr>
          <p:spPr>
            <a:xfrm rot="10800000">
              <a:off x="7299927" y="3739667"/>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866ABCE1-62A4-4091-9BE4-380C554749EF}"/>
                </a:ext>
              </a:extLst>
            </p:cNvPr>
            <p:cNvSpPr txBox="1"/>
            <p:nvPr/>
          </p:nvSpPr>
          <p:spPr>
            <a:xfrm>
              <a:off x="7094635" y="3672070"/>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0.6</a:t>
              </a:r>
            </a:p>
          </p:txBody>
        </p:sp>
        <p:cxnSp>
          <p:nvCxnSpPr>
            <p:cNvPr id="118" name="Straight Connector 117">
              <a:extLst>
                <a:ext uri="{FF2B5EF4-FFF2-40B4-BE49-F238E27FC236}">
                  <a16:creationId xmlns:a16="http://schemas.microsoft.com/office/drawing/2014/main" id="{250D6D44-DAC5-4BA0-BA23-3CD47CE64B75}"/>
                </a:ext>
              </a:extLst>
            </p:cNvPr>
            <p:cNvCxnSpPr>
              <a:cxnSpLocks/>
            </p:cNvCxnSpPr>
            <p:nvPr/>
          </p:nvCxnSpPr>
          <p:spPr>
            <a:xfrm rot="10800000">
              <a:off x="7299927" y="4145063"/>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9A03EC6F-F235-47C7-9204-95C67D5BE022}"/>
                </a:ext>
              </a:extLst>
            </p:cNvPr>
            <p:cNvSpPr txBox="1"/>
            <p:nvPr/>
          </p:nvSpPr>
          <p:spPr>
            <a:xfrm>
              <a:off x="7094635" y="4077466"/>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0.4</a:t>
              </a:r>
            </a:p>
          </p:txBody>
        </p:sp>
        <p:cxnSp>
          <p:nvCxnSpPr>
            <p:cNvPr id="120" name="Straight Connector 119">
              <a:extLst>
                <a:ext uri="{FF2B5EF4-FFF2-40B4-BE49-F238E27FC236}">
                  <a16:creationId xmlns:a16="http://schemas.microsoft.com/office/drawing/2014/main" id="{424F9B58-A9AA-4A28-A8E2-8A5D74421293}"/>
                </a:ext>
              </a:extLst>
            </p:cNvPr>
            <p:cNvCxnSpPr>
              <a:cxnSpLocks/>
            </p:cNvCxnSpPr>
            <p:nvPr/>
          </p:nvCxnSpPr>
          <p:spPr>
            <a:xfrm rot="10800000">
              <a:off x="7299927" y="4348077"/>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C6018E2F-F98F-434A-8560-2C889187E204}"/>
                </a:ext>
              </a:extLst>
            </p:cNvPr>
            <p:cNvSpPr txBox="1"/>
            <p:nvPr/>
          </p:nvSpPr>
          <p:spPr>
            <a:xfrm>
              <a:off x="7094635" y="4280480"/>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0.3</a:t>
              </a:r>
            </a:p>
          </p:txBody>
        </p:sp>
        <p:cxnSp>
          <p:nvCxnSpPr>
            <p:cNvPr id="122" name="Straight Connector 121">
              <a:extLst>
                <a:ext uri="{FF2B5EF4-FFF2-40B4-BE49-F238E27FC236}">
                  <a16:creationId xmlns:a16="http://schemas.microsoft.com/office/drawing/2014/main" id="{28B7CD06-B9BD-4851-B31C-D6A01E4590A6}"/>
                </a:ext>
              </a:extLst>
            </p:cNvPr>
            <p:cNvCxnSpPr>
              <a:cxnSpLocks/>
            </p:cNvCxnSpPr>
            <p:nvPr/>
          </p:nvCxnSpPr>
          <p:spPr>
            <a:xfrm rot="10800000">
              <a:off x="7299927" y="4952165"/>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BA9B88F3-4966-4FE2-ADCE-7C815A2DFDFE}"/>
                </a:ext>
              </a:extLst>
            </p:cNvPr>
            <p:cNvSpPr txBox="1"/>
            <p:nvPr/>
          </p:nvSpPr>
          <p:spPr>
            <a:xfrm>
              <a:off x="7094635" y="4884568"/>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0.0</a:t>
              </a:r>
            </a:p>
          </p:txBody>
        </p:sp>
        <p:cxnSp>
          <p:nvCxnSpPr>
            <p:cNvPr id="124" name="Straight Connector 123">
              <a:extLst>
                <a:ext uri="{FF2B5EF4-FFF2-40B4-BE49-F238E27FC236}">
                  <a16:creationId xmlns:a16="http://schemas.microsoft.com/office/drawing/2014/main" id="{0568541C-2F75-4B9A-A9BF-4039DFA7A452}"/>
                </a:ext>
              </a:extLst>
            </p:cNvPr>
            <p:cNvCxnSpPr>
              <a:cxnSpLocks/>
            </p:cNvCxnSpPr>
            <p:nvPr/>
          </p:nvCxnSpPr>
          <p:spPr>
            <a:xfrm rot="10800000">
              <a:off x="7299927" y="3536195"/>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9DE353F6-D956-4666-A499-00EA9F8C83CB}"/>
                </a:ext>
              </a:extLst>
            </p:cNvPr>
            <p:cNvSpPr txBox="1"/>
            <p:nvPr/>
          </p:nvSpPr>
          <p:spPr>
            <a:xfrm>
              <a:off x="7094635" y="3468598"/>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0.7</a:t>
              </a:r>
            </a:p>
          </p:txBody>
        </p:sp>
        <p:cxnSp>
          <p:nvCxnSpPr>
            <p:cNvPr id="126" name="Straight Connector 125">
              <a:extLst>
                <a:ext uri="{FF2B5EF4-FFF2-40B4-BE49-F238E27FC236}">
                  <a16:creationId xmlns:a16="http://schemas.microsoft.com/office/drawing/2014/main" id="{DB0EE5D9-C979-40BA-958F-212D600753D6}"/>
                </a:ext>
              </a:extLst>
            </p:cNvPr>
            <p:cNvCxnSpPr>
              <a:cxnSpLocks/>
            </p:cNvCxnSpPr>
            <p:nvPr/>
          </p:nvCxnSpPr>
          <p:spPr>
            <a:xfrm rot="10800000">
              <a:off x="7299927" y="3327187"/>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6869BAD6-CA6F-4BE6-8513-BA99EB144239}"/>
                </a:ext>
              </a:extLst>
            </p:cNvPr>
            <p:cNvSpPr txBox="1"/>
            <p:nvPr/>
          </p:nvSpPr>
          <p:spPr>
            <a:xfrm>
              <a:off x="7094635" y="3259590"/>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0.8</a:t>
              </a:r>
            </a:p>
          </p:txBody>
        </p:sp>
        <p:cxnSp>
          <p:nvCxnSpPr>
            <p:cNvPr id="128" name="Straight Connector 127">
              <a:extLst>
                <a:ext uri="{FF2B5EF4-FFF2-40B4-BE49-F238E27FC236}">
                  <a16:creationId xmlns:a16="http://schemas.microsoft.com/office/drawing/2014/main" id="{7F8D3A00-A038-4467-B45E-3BCAB23D1031}"/>
                </a:ext>
              </a:extLst>
            </p:cNvPr>
            <p:cNvCxnSpPr>
              <a:cxnSpLocks/>
            </p:cNvCxnSpPr>
            <p:nvPr/>
          </p:nvCxnSpPr>
          <p:spPr>
            <a:xfrm rot="10800000">
              <a:off x="7299927" y="3940883"/>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AF7595A8-3C83-40C4-8393-036ED5597293}"/>
                </a:ext>
              </a:extLst>
            </p:cNvPr>
            <p:cNvSpPr txBox="1"/>
            <p:nvPr/>
          </p:nvSpPr>
          <p:spPr>
            <a:xfrm>
              <a:off x="7094635" y="3873286"/>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0.5</a:t>
              </a:r>
            </a:p>
          </p:txBody>
        </p:sp>
        <p:cxnSp>
          <p:nvCxnSpPr>
            <p:cNvPr id="130" name="Straight Connector 129">
              <a:extLst>
                <a:ext uri="{FF2B5EF4-FFF2-40B4-BE49-F238E27FC236}">
                  <a16:creationId xmlns:a16="http://schemas.microsoft.com/office/drawing/2014/main" id="{21E48238-8E7E-4A16-9900-16D625179E8C}"/>
                </a:ext>
              </a:extLst>
            </p:cNvPr>
            <p:cNvCxnSpPr>
              <a:cxnSpLocks/>
            </p:cNvCxnSpPr>
            <p:nvPr/>
          </p:nvCxnSpPr>
          <p:spPr>
            <a:xfrm rot="10800000">
              <a:off x="7299927" y="4555245"/>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6319CCA5-8A25-4194-B7F8-4D1D9B05C1D5}"/>
                </a:ext>
              </a:extLst>
            </p:cNvPr>
            <p:cNvSpPr txBox="1"/>
            <p:nvPr/>
          </p:nvSpPr>
          <p:spPr>
            <a:xfrm>
              <a:off x="7094635" y="4487648"/>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0.2</a:t>
              </a:r>
            </a:p>
          </p:txBody>
        </p:sp>
        <p:cxnSp>
          <p:nvCxnSpPr>
            <p:cNvPr id="132" name="Straight Connector 131">
              <a:extLst>
                <a:ext uri="{FF2B5EF4-FFF2-40B4-BE49-F238E27FC236}">
                  <a16:creationId xmlns:a16="http://schemas.microsoft.com/office/drawing/2014/main" id="{DF5170FE-A72D-4DB6-AF5A-23679F540D33}"/>
                </a:ext>
              </a:extLst>
            </p:cNvPr>
            <p:cNvCxnSpPr>
              <a:cxnSpLocks/>
            </p:cNvCxnSpPr>
            <p:nvPr/>
          </p:nvCxnSpPr>
          <p:spPr>
            <a:xfrm rot="10800000">
              <a:off x="7299927" y="4750508"/>
              <a:ext cx="39900" cy="0"/>
            </a:xfrm>
            <a:prstGeom prst="line">
              <a:avLst/>
            </a:prstGeom>
            <a:ln w="9525" cap="sq">
              <a:solidFill>
                <a:srgbClr val="86868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F8343EB-6164-4EE1-B2C1-9AF82DE7D47F}"/>
                </a:ext>
              </a:extLst>
            </p:cNvPr>
            <p:cNvSpPr txBox="1"/>
            <p:nvPr/>
          </p:nvSpPr>
          <p:spPr>
            <a:xfrm>
              <a:off x="7094635" y="4682911"/>
              <a:ext cx="176330" cy="13849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0.1</a:t>
              </a:r>
            </a:p>
          </p:txBody>
        </p:sp>
        <p:sp>
          <p:nvSpPr>
            <p:cNvPr id="134" name="Freeform: Shape 10">
              <a:extLst>
                <a:ext uri="{FF2B5EF4-FFF2-40B4-BE49-F238E27FC236}">
                  <a16:creationId xmlns:a16="http://schemas.microsoft.com/office/drawing/2014/main" id="{3F349255-1184-49D2-BE13-4849F4923B54}"/>
                </a:ext>
              </a:extLst>
            </p:cNvPr>
            <p:cNvSpPr/>
            <p:nvPr/>
          </p:nvSpPr>
          <p:spPr>
            <a:xfrm>
              <a:off x="7344578" y="2923142"/>
              <a:ext cx="3661273" cy="1109031"/>
            </a:xfrm>
            <a:custGeom>
              <a:avLst/>
              <a:gdLst>
                <a:gd name="connsiteX0" fmla="*/ 3657600 w 3661273"/>
                <a:gd name="connsiteY0" fmla="*/ 1109031 h 1109031"/>
                <a:gd name="connsiteX1" fmla="*/ 3661273 w 3661273"/>
                <a:gd name="connsiteY1" fmla="*/ 1050275 h 1109031"/>
                <a:gd name="connsiteX2" fmla="*/ 3551104 w 3661273"/>
                <a:gd name="connsiteY2" fmla="*/ 1006207 h 1109031"/>
                <a:gd name="connsiteX3" fmla="*/ 3393195 w 3661273"/>
                <a:gd name="connsiteY3" fmla="*/ 965812 h 1109031"/>
                <a:gd name="connsiteX4" fmla="*/ 3275682 w 3661273"/>
                <a:gd name="connsiteY4" fmla="*/ 936434 h 1109031"/>
                <a:gd name="connsiteX5" fmla="*/ 3139808 w 3661273"/>
                <a:gd name="connsiteY5" fmla="*/ 903383 h 1109031"/>
                <a:gd name="connsiteX6" fmla="*/ 2908453 w 3661273"/>
                <a:gd name="connsiteY6" fmla="*/ 855644 h 1109031"/>
                <a:gd name="connsiteX7" fmla="*/ 2684444 w 3661273"/>
                <a:gd name="connsiteY7" fmla="*/ 826265 h 1109031"/>
                <a:gd name="connsiteX8" fmla="*/ 2423711 w 3661273"/>
                <a:gd name="connsiteY8" fmla="*/ 771181 h 1109031"/>
                <a:gd name="connsiteX9" fmla="*/ 2210718 w 3661273"/>
                <a:gd name="connsiteY9" fmla="*/ 734458 h 1109031"/>
                <a:gd name="connsiteX10" fmla="*/ 1957330 w 3661273"/>
                <a:gd name="connsiteY10" fmla="*/ 675701 h 1109031"/>
                <a:gd name="connsiteX11" fmla="*/ 1825128 w 3661273"/>
                <a:gd name="connsiteY11" fmla="*/ 642651 h 1109031"/>
                <a:gd name="connsiteX12" fmla="*/ 1678236 w 3661273"/>
                <a:gd name="connsiteY12" fmla="*/ 602256 h 1109031"/>
                <a:gd name="connsiteX13" fmla="*/ 1542362 w 3661273"/>
                <a:gd name="connsiteY13" fmla="*/ 572877 h 1109031"/>
                <a:gd name="connsiteX14" fmla="*/ 1443210 w 3661273"/>
                <a:gd name="connsiteY14" fmla="*/ 536154 h 1109031"/>
                <a:gd name="connsiteX15" fmla="*/ 1318352 w 3661273"/>
                <a:gd name="connsiteY15" fmla="*/ 510448 h 1109031"/>
                <a:gd name="connsiteX16" fmla="*/ 1230217 w 3661273"/>
                <a:gd name="connsiteY16" fmla="*/ 481070 h 1109031"/>
                <a:gd name="connsiteX17" fmla="*/ 1153099 w 3661273"/>
                <a:gd name="connsiteY17" fmla="*/ 455364 h 1109031"/>
                <a:gd name="connsiteX18" fmla="*/ 1009880 w 3661273"/>
                <a:gd name="connsiteY18" fmla="*/ 418641 h 1109031"/>
                <a:gd name="connsiteX19" fmla="*/ 910728 w 3661273"/>
                <a:gd name="connsiteY19" fmla="*/ 381918 h 1109031"/>
                <a:gd name="connsiteX20" fmla="*/ 840955 w 3661273"/>
                <a:gd name="connsiteY20" fmla="*/ 348868 h 1109031"/>
                <a:gd name="connsiteX21" fmla="*/ 734458 w 3661273"/>
                <a:gd name="connsiteY21" fmla="*/ 323162 h 1109031"/>
                <a:gd name="connsiteX22" fmla="*/ 624289 w 3661273"/>
                <a:gd name="connsiteY22" fmla="*/ 282766 h 1109031"/>
                <a:gd name="connsiteX23" fmla="*/ 583894 w 3661273"/>
                <a:gd name="connsiteY23" fmla="*/ 253388 h 1109031"/>
                <a:gd name="connsiteX24" fmla="*/ 554516 w 3661273"/>
                <a:gd name="connsiteY24" fmla="*/ 216665 h 1109031"/>
                <a:gd name="connsiteX25" fmla="*/ 414969 w 3661273"/>
                <a:gd name="connsiteY25" fmla="*/ 201976 h 1109031"/>
                <a:gd name="connsiteX26" fmla="*/ 308473 w 3661273"/>
                <a:gd name="connsiteY26" fmla="*/ 198304 h 1109031"/>
                <a:gd name="connsiteX27" fmla="*/ 304800 w 3661273"/>
                <a:gd name="connsiteY27" fmla="*/ 47740 h 1109031"/>
                <a:gd name="connsiteX28" fmla="*/ 282767 w 3661273"/>
                <a:gd name="connsiteY28" fmla="*/ 25706 h 1109031"/>
                <a:gd name="connsiteX29" fmla="*/ 183615 w 3661273"/>
                <a:gd name="connsiteY29" fmla="*/ 22034 h 1109031"/>
                <a:gd name="connsiteX30" fmla="*/ 69774 w 3661273"/>
                <a:gd name="connsiteY30" fmla="*/ 0 h 1109031"/>
                <a:gd name="connsiteX31" fmla="*/ 0 w 3661273"/>
                <a:gd name="connsiteY31" fmla="*/ 7345 h 110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61273" h="1109031">
                  <a:moveTo>
                    <a:pt x="3657600" y="1109031"/>
                  </a:moveTo>
                  <a:lnTo>
                    <a:pt x="3661273" y="1050275"/>
                  </a:lnTo>
                  <a:lnTo>
                    <a:pt x="3551104" y="1006207"/>
                  </a:lnTo>
                  <a:lnTo>
                    <a:pt x="3393195" y="965812"/>
                  </a:lnTo>
                  <a:lnTo>
                    <a:pt x="3275682" y="936434"/>
                  </a:lnTo>
                  <a:lnTo>
                    <a:pt x="3139808" y="903383"/>
                  </a:lnTo>
                  <a:lnTo>
                    <a:pt x="2908453" y="855644"/>
                  </a:lnTo>
                  <a:lnTo>
                    <a:pt x="2684444" y="826265"/>
                  </a:lnTo>
                  <a:lnTo>
                    <a:pt x="2423711" y="771181"/>
                  </a:lnTo>
                  <a:lnTo>
                    <a:pt x="2210718" y="734458"/>
                  </a:lnTo>
                  <a:lnTo>
                    <a:pt x="1957330" y="675701"/>
                  </a:lnTo>
                  <a:lnTo>
                    <a:pt x="1825128" y="642651"/>
                  </a:lnTo>
                  <a:lnTo>
                    <a:pt x="1678236" y="602256"/>
                  </a:lnTo>
                  <a:lnTo>
                    <a:pt x="1542362" y="572877"/>
                  </a:lnTo>
                  <a:lnTo>
                    <a:pt x="1443210" y="536154"/>
                  </a:lnTo>
                  <a:lnTo>
                    <a:pt x="1318352" y="510448"/>
                  </a:lnTo>
                  <a:lnTo>
                    <a:pt x="1230217" y="481070"/>
                  </a:lnTo>
                  <a:lnTo>
                    <a:pt x="1153099" y="455364"/>
                  </a:lnTo>
                  <a:lnTo>
                    <a:pt x="1009880" y="418641"/>
                  </a:lnTo>
                  <a:lnTo>
                    <a:pt x="910728" y="381918"/>
                  </a:lnTo>
                  <a:lnTo>
                    <a:pt x="840955" y="348868"/>
                  </a:lnTo>
                  <a:lnTo>
                    <a:pt x="734458" y="323162"/>
                  </a:lnTo>
                  <a:lnTo>
                    <a:pt x="624289" y="282766"/>
                  </a:lnTo>
                  <a:lnTo>
                    <a:pt x="583894" y="253388"/>
                  </a:lnTo>
                  <a:lnTo>
                    <a:pt x="554516" y="216665"/>
                  </a:lnTo>
                  <a:lnTo>
                    <a:pt x="414969" y="201976"/>
                  </a:lnTo>
                  <a:lnTo>
                    <a:pt x="308473" y="198304"/>
                  </a:lnTo>
                  <a:cubicBezTo>
                    <a:pt x="307249" y="148116"/>
                    <a:pt x="306024" y="97928"/>
                    <a:pt x="304800" y="47740"/>
                  </a:cubicBezTo>
                  <a:lnTo>
                    <a:pt x="282767" y="25706"/>
                  </a:lnTo>
                  <a:lnTo>
                    <a:pt x="183615" y="22034"/>
                  </a:lnTo>
                  <a:lnTo>
                    <a:pt x="69774" y="0"/>
                  </a:lnTo>
                  <a:lnTo>
                    <a:pt x="0" y="7345"/>
                  </a:lnTo>
                </a:path>
              </a:pathLst>
            </a:custGeom>
            <a:ln w="19050" cap="sq">
              <a:solidFill>
                <a:srgbClr val="00C0A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Freeform: Shape 11">
              <a:extLst>
                <a:ext uri="{FF2B5EF4-FFF2-40B4-BE49-F238E27FC236}">
                  <a16:creationId xmlns:a16="http://schemas.microsoft.com/office/drawing/2014/main" id="{2B2E5381-4DCB-4044-8342-AC9B5B67896C}"/>
                </a:ext>
              </a:extLst>
            </p:cNvPr>
            <p:cNvSpPr/>
            <p:nvPr/>
          </p:nvSpPr>
          <p:spPr>
            <a:xfrm>
              <a:off x="7335806" y="2920928"/>
              <a:ext cx="3662752" cy="1182281"/>
            </a:xfrm>
            <a:custGeom>
              <a:avLst/>
              <a:gdLst>
                <a:gd name="connsiteX0" fmla="*/ 3662752 w 3662752"/>
                <a:gd name="connsiteY0" fmla="*/ 1182281 h 1182281"/>
                <a:gd name="connsiteX1" fmla="*/ 3662752 w 3662752"/>
                <a:gd name="connsiteY1" fmla="*/ 1123038 h 1182281"/>
                <a:gd name="connsiteX2" fmla="*/ 3616388 w 3662752"/>
                <a:gd name="connsiteY2" fmla="*/ 1097280 h 1182281"/>
                <a:gd name="connsiteX3" fmla="*/ 3497902 w 3662752"/>
                <a:gd name="connsiteY3" fmla="*/ 1053492 h 1182281"/>
                <a:gd name="connsiteX4" fmla="*/ 3353659 w 3662752"/>
                <a:gd name="connsiteY4" fmla="*/ 1009704 h 1182281"/>
                <a:gd name="connsiteX5" fmla="*/ 3258355 w 3662752"/>
                <a:gd name="connsiteY5" fmla="*/ 989098 h 1182281"/>
                <a:gd name="connsiteX6" fmla="*/ 3013657 w 3662752"/>
                <a:gd name="connsiteY6" fmla="*/ 940158 h 1182281"/>
                <a:gd name="connsiteX7" fmla="*/ 2781837 w 3662752"/>
                <a:gd name="connsiteY7" fmla="*/ 893794 h 1182281"/>
                <a:gd name="connsiteX8" fmla="*/ 2586078 w 3662752"/>
                <a:gd name="connsiteY8" fmla="*/ 862885 h 1182281"/>
                <a:gd name="connsiteX9" fmla="*/ 2462441 w 3662752"/>
                <a:gd name="connsiteY9" fmla="*/ 837127 h 1182281"/>
                <a:gd name="connsiteX10" fmla="*/ 2140469 w 3662752"/>
                <a:gd name="connsiteY10" fmla="*/ 767581 h 1182281"/>
                <a:gd name="connsiteX11" fmla="*/ 1931831 w 3662752"/>
                <a:gd name="connsiteY11" fmla="*/ 718642 h 1182281"/>
                <a:gd name="connsiteX12" fmla="*/ 1730921 w 3662752"/>
                <a:gd name="connsiteY12" fmla="*/ 659399 h 1182281"/>
                <a:gd name="connsiteX13" fmla="*/ 1550617 w 3662752"/>
                <a:gd name="connsiteY13" fmla="*/ 618186 h 1182281"/>
                <a:gd name="connsiteX14" fmla="*/ 1385767 w 3662752"/>
                <a:gd name="connsiteY14" fmla="*/ 566671 h 1182281"/>
                <a:gd name="connsiteX15" fmla="*/ 1205463 w 3662752"/>
                <a:gd name="connsiteY15" fmla="*/ 515155 h 1182281"/>
                <a:gd name="connsiteX16" fmla="*/ 1146220 w 3662752"/>
                <a:gd name="connsiteY16" fmla="*/ 484246 h 1182281"/>
                <a:gd name="connsiteX17" fmla="*/ 971067 w 3662752"/>
                <a:gd name="connsiteY17" fmla="*/ 443034 h 1182281"/>
                <a:gd name="connsiteX18" fmla="*/ 844854 w 3662752"/>
                <a:gd name="connsiteY18" fmla="*/ 376064 h 1182281"/>
                <a:gd name="connsiteX19" fmla="*/ 752126 w 3662752"/>
                <a:gd name="connsiteY19" fmla="*/ 352882 h 1182281"/>
                <a:gd name="connsiteX20" fmla="*/ 623338 w 3662752"/>
                <a:gd name="connsiteY20" fmla="*/ 311669 h 1182281"/>
                <a:gd name="connsiteX21" fmla="*/ 561519 w 3662752"/>
                <a:gd name="connsiteY21" fmla="*/ 255002 h 1182281"/>
                <a:gd name="connsiteX22" fmla="*/ 528034 w 3662752"/>
                <a:gd name="connsiteY22" fmla="*/ 229244 h 1182281"/>
                <a:gd name="connsiteX23" fmla="*/ 316820 w 3662752"/>
                <a:gd name="connsiteY23" fmla="*/ 216366 h 1182281"/>
                <a:gd name="connsiteX24" fmla="*/ 316820 w 3662752"/>
                <a:gd name="connsiteY24" fmla="*/ 54092 h 1182281"/>
                <a:gd name="connsiteX25" fmla="*/ 273032 w 3662752"/>
                <a:gd name="connsiteY25" fmla="*/ 25758 h 1182281"/>
                <a:gd name="connsiteX26" fmla="*/ 144244 w 3662752"/>
                <a:gd name="connsiteY26" fmla="*/ 18031 h 1182281"/>
                <a:gd name="connsiteX27" fmla="*/ 90152 w 3662752"/>
                <a:gd name="connsiteY27" fmla="*/ 0 h 1182281"/>
                <a:gd name="connsiteX28" fmla="*/ 0 w 3662752"/>
                <a:gd name="connsiteY28" fmla="*/ 0 h 118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62752" h="1182281">
                  <a:moveTo>
                    <a:pt x="3662752" y="1182281"/>
                  </a:moveTo>
                  <a:lnTo>
                    <a:pt x="3662752" y="1123038"/>
                  </a:lnTo>
                  <a:lnTo>
                    <a:pt x="3616388" y="1097280"/>
                  </a:lnTo>
                  <a:lnTo>
                    <a:pt x="3497902" y="1053492"/>
                  </a:lnTo>
                  <a:lnTo>
                    <a:pt x="3353659" y="1009704"/>
                  </a:lnTo>
                  <a:lnTo>
                    <a:pt x="3258355" y="989098"/>
                  </a:lnTo>
                  <a:lnTo>
                    <a:pt x="3013657" y="940158"/>
                  </a:lnTo>
                  <a:lnTo>
                    <a:pt x="2781837" y="893794"/>
                  </a:lnTo>
                  <a:lnTo>
                    <a:pt x="2586078" y="862885"/>
                  </a:lnTo>
                  <a:lnTo>
                    <a:pt x="2462441" y="837127"/>
                  </a:lnTo>
                  <a:lnTo>
                    <a:pt x="2140469" y="767581"/>
                  </a:lnTo>
                  <a:lnTo>
                    <a:pt x="1931831" y="718642"/>
                  </a:lnTo>
                  <a:lnTo>
                    <a:pt x="1730921" y="659399"/>
                  </a:lnTo>
                  <a:lnTo>
                    <a:pt x="1550617" y="618186"/>
                  </a:lnTo>
                  <a:lnTo>
                    <a:pt x="1385767" y="566671"/>
                  </a:lnTo>
                  <a:lnTo>
                    <a:pt x="1205463" y="515155"/>
                  </a:lnTo>
                  <a:lnTo>
                    <a:pt x="1146220" y="484246"/>
                  </a:lnTo>
                  <a:lnTo>
                    <a:pt x="971067" y="443034"/>
                  </a:lnTo>
                  <a:lnTo>
                    <a:pt x="844854" y="376064"/>
                  </a:lnTo>
                  <a:lnTo>
                    <a:pt x="752126" y="352882"/>
                  </a:lnTo>
                  <a:lnTo>
                    <a:pt x="623338" y="311669"/>
                  </a:lnTo>
                  <a:lnTo>
                    <a:pt x="561519" y="255002"/>
                  </a:lnTo>
                  <a:lnTo>
                    <a:pt x="528034" y="229244"/>
                  </a:lnTo>
                  <a:lnTo>
                    <a:pt x="316820" y="216366"/>
                  </a:lnTo>
                  <a:lnTo>
                    <a:pt x="316820" y="54092"/>
                  </a:lnTo>
                  <a:lnTo>
                    <a:pt x="273032" y="25758"/>
                  </a:lnTo>
                  <a:lnTo>
                    <a:pt x="144244" y="18031"/>
                  </a:lnTo>
                  <a:lnTo>
                    <a:pt x="90152" y="0"/>
                  </a:lnTo>
                  <a:lnTo>
                    <a:pt x="0" y="0"/>
                  </a:lnTo>
                </a:path>
              </a:pathLst>
            </a:custGeom>
            <a:ln w="19050" cap="sq">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Freeform: Shape 14">
              <a:extLst>
                <a:ext uri="{FF2B5EF4-FFF2-40B4-BE49-F238E27FC236}">
                  <a16:creationId xmlns:a16="http://schemas.microsoft.com/office/drawing/2014/main" id="{2525D733-A0B2-4B11-84B8-1B64E45F8569}"/>
                </a:ext>
              </a:extLst>
            </p:cNvPr>
            <p:cNvSpPr/>
            <p:nvPr/>
          </p:nvSpPr>
          <p:spPr>
            <a:xfrm>
              <a:off x="7346109" y="2923504"/>
              <a:ext cx="3657600" cy="1383191"/>
            </a:xfrm>
            <a:custGeom>
              <a:avLst/>
              <a:gdLst>
                <a:gd name="connsiteX0" fmla="*/ 3657600 w 3657600"/>
                <a:gd name="connsiteY0" fmla="*/ 1383191 h 1383191"/>
                <a:gd name="connsiteX1" fmla="*/ 3652449 w 3657600"/>
                <a:gd name="connsiteY1" fmla="*/ 1313645 h 1383191"/>
                <a:gd name="connsiteX2" fmla="*/ 3577751 w 3657600"/>
                <a:gd name="connsiteY2" fmla="*/ 1285312 h 1383191"/>
                <a:gd name="connsiteX3" fmla="*/ 3394871 w 3657600"/>
                <a:gd name="connsiteY3" fmla="*/ 1228645 h 1383191"/>
                <a:gd name="connsiteX4" fmla="*/ 3155324 w 3657600"/>
                <a:gd name="connsiteY4" fmla="*/ 1166826 h 1383191"/>
                <a:gd name="connsiteX5" fmla="*/ 2848807 w 3657600"/>
                <a:gd name="connsiteY5" fmla="*/ 1102432 h 1383191"/>
                <a:gd name="connsiteX6" fmla="*/ 2446986 w 3657600"/>
                <a:gd name="connsiteY6" fmla="*/ 1014855 h 1383191"/>
                <a:gd name="connsiteX7" fmla="*/ 2148196 w 3657600"/>
                <a:gd name="connsiteY7" fmla="*/ 947885 h 1383191"/>
                <a:gd name="connsiteX8" fmla="*/ 1754103 w 3657600"/>
                <a:gd name="connsiteY8" fmla="*/ 837127 h 1383191"/>
                <a:gd name="connsiteX9" fmla="*/ 1483646 w 3657600"/>
                <a:gd name="connsiteY9" fmla="*/ 749551 h 1383191"/>
                <a:gd name="connsiteX10" fmla="*/ 1362585 w 3657600"/>
                <a:gd name="connsiteY10" fmla="*/ 700611 h 1383191"/>
                <a:gd name="connsiteX11" fmla="*/ 1202887 w 3657600"/>
                <a:gd name="connsiteY11" fmla="*/ 651671 h 1383191"/>
                <a:gd name="connsiteX12" fmla="*/ 1151372 w 3657600"/>
                <a:gd name="connsiteY12" fmla="*/ 620762 h 1383191"/>
                <a:gd name="connsiteX13" fmla="*/ 1014856 w 3657600"/>
                <a:gd name="connsiteY13" fmla="*/ 576974 h 1383191"/>
                <a:gd name="connsiteX14" fmla="*/ 909249 w 3657600"/>
                <a:gd name="connsiteY14" fmla="*/ 533186 h 1383191"/>
                <a:gd name="connsiteX15" fmla="*/ 857733 w 3657600"/>
                <a:gd name="connsiteY15" fmla="*/ 486822 h 1383191"/>
                <a:gd name="connsiteX16" fmla="*/ 736672 w 3657600"/>
                <a:gd name="connsiteY16" fmla="*/ 450761 h 1383191"/>
                <a:gd name="connsiteX17" fmla="*/ 618186 w 3657600"/>
                <a:gd name="connsiteY17" fmla="*/ 406973 h 1383191"/>
                <a:gd name="connsiteX18" fmla="*/ 566671 w 3657600"/>
                <a:gd name="connsiteY18" fmla="*/ 332275 h 1383191"/>
                <a:gd name="connsiteX19" fmla="*/ 530610 w 3657600"/>
                <a:gd name="connsiteY19" fmla="*/ 303942 h 1383191"/>
                <a:gd name="connsiteX20" fmla="*/ 311669 w 3657600"/>
                <a:gd name="connsiteY20" fmla="*/ 280760 h 1383191"/>
                <a:gd name="connsiteX21" fmla="*/ 306517 w 3657600"/>
                <a:gd name="connsiteY21" fmla="*/ 185456 h 1383191"/>
                <a:gd name="connsiteX22" fmla="*/ 288487 w 3657600"/>
                <a:gd name="connsiteY22" fmla="*/ 157122 h 1383191"/>
                <a:gd name="connsiteX23" fmla="*/ 275608 w 3657600"/>
                <a:gd name="connsiteY23" fmla="*/ 95304 h 1383191"/>
                <a:gd name="connsiteX24" fmla="*/ 203486 w 3657600"/>
                <a:gd name="connsiteY24" fmla="*/ 66970 h 1383191"/>
                <a:gd name="connsiteX25" fmla="*/ 172577 w 3657600"/>
                <a:gd name="connsiteY25" fmla="*/ 51516 h 1383191"/>
                <a:gd name="connsiteX26" fmla="*/ 110759 w 3657600"/>
                <a:gd name="connsiteY26" fmla="*/ 28334 h 1383191"/>
                <a:gd name="connsiteX27" fmla="*/ 64395 w 3657600"/>
                <a:gd name="connsiteY27" fmla="*/ 18031 h 1383191"/>
                <a:gd name="connsiteX28" fmla="*/ 51516 w 3657600"/>
                <a:gd name="connsiteY28" fmla="*/ 0 h 1383191"/>
                <a:gd name="connsiteX29" fmla="*/ 0 w 3657600"/>
                <a:gd name="connsiteY29" fmla="*/ 2576 h 138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1383191">
                  <a:moveTo>
                    <a:pt x="3657600" y="1383191"/>
                  </a:moveTo>
                  <a:lnTo>
                    <a:pt x="3652449" y="1313645"/>
                  </a:lnTo>
                  <a:lnTo>
                    <a:pt x="3577751" y="1285312"/>
                  </a:lnTo>
                  <a:lnTo>
                    <a:pt x="3394871" y="1228645"/>
                  </a:lnTo>
                  <a:lnTo>
                    <a:pt x="3155324" y="1166826"/>
                  </a:lnTo>
                  <a:lnTo>
                    <a:pt x="2848807" y="1102432"/>
                  </a:lnTo>
                  <a:lnTo>
                    <a:pt x="2446986" y="1014855"/>
                  </a:lnTo>
                  <a:lnTo>
                    <a:pt x="2148196" y="947885"/>
                  </a:lnTo>
                  <a:lnTo>
                    <a:pt x="1754103" y="837127"/>
                  </a:lnTo>
                  <a:lnTo>
                    <a:pt x="1483646" y="749551"/>
                  </a:lnTo>
                  <a:lnTo>
                    <a:pt x="1362585" y="700611"/>
                  </a:lnTo>
                  <a:lnTo>
                    <a:pt x="1202887" y="651671"/>
                  </a:lnTo>
                  <a:lnTo>
                    <a:pt x="1151372" y="620762"/>
                  </a:lnTo>
                  <a:lnTo>
                    <a:pt x="1014856" y="576974"/>
                  </a:lnTo>
                  <a:lnTo>
                    <a:pt x="909249" y="533186"/>
                  </a:lnTo>
                  <a:lnTo>
                    <a:pt x="857733" y="486822"/>
                  </a:lnTo>
                  <a:lnTo>
                    <a:pt x="736672" y="450761"/>
                  </a:lnTo>
                  <a:lnTo>
                    <a:pt x="618186" y="406973"/>
                  </a:lnTo>
                  <a:lnTo>
                    <a:pt x="566671" y="332275"/>
                  </a:lnTo>
                  <a:lnTo>
                    <a:pt x="530610" y="303942"/>
                  </a:lnTo>
                  <a:lnTo>
                    <a:pt x="311669" y="280760"/>
                  </a:lnTo>
                  <a:lnTo>
                    <a:pt x="306517" y="185456"/>
                  </a:lnTo>
                  <a:lnTo>
                    <a:pt x="288487" y="157122"/>
                  </a:lnTo>
                  <a:lnTo>
                    <a:pt x="275608" y="95304"/>
                  </a:lnTo>
                  <a:lnTo>
                    <a:pt x="203486" y="66970"/>
                  </a:lnTo>
                  <a:lnTo>
                    <a:pt x="172577" y="51516"/>
                  </a:lnTo>
                  <a:lnTo>
                    <a:pt x="110759" y="28334"/>
                  </a:lnTo>
                  <a:lnTo>
                    <a:pt x="64395" y="18031"/>
                  </a:lnTo>
                  <a:lnTo>
                    <a:pt x="51516" y="0"/>
                  </a:lnTo>
                  <a:lnTo>
                    <a:pt x="0" y="2576"/>
                  </a:lnTo>
                </a:path>
              </a:pathLst>
            </a:custGeom>
            <a:ln w="19050" cap="sq">
              <a:solidFill>
                <a:srgbClr val="00C42A"/>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CC0000"/>
                </a:solidFill>
                <a:effectLst/>
                <a:uLnTx/>
                <a:uFillTx/>
                <a:latin typeface="Arial"/>
                <a:ea typeface="+mn-ea"/>
                <a:cs typeface="+mn-cs"/>
              </a:endParaRPr>
            </a:p>
          </p:txBody>
        </p:sp>
        <p:sp>
          <p:nvSpPr>
            <p:cNvPr id="137" name="Freeform: Shape 182">
              <a:extLst>
                <a:ext uri="{FF2B5EF4-FFF2-40B4-BE49-F238E27FC236}">
                  <a16:creationId xmlns:a16="http://schemas.microsoft.com/office/drawing/2014/main" id="{37104780-01BB-4A0E-B2E0-755400F546D8}"/>
                </a:ext>
              </a:extLst>
            </p:cNvPr>
            <p:cNvSpPr/>
            <p:nvPr/>
          </p:nvSpPr>
          <p:spPr>
            <a:xfrm>
              <a:off x="7340958" y="2923504"/>
              <a:ext cx="3662751" cy="1944710"/>
            </a:xfrm>
            <a:custGeom>
              <a:avLst/>
              <a:gdLst>
                <a:gd name="connsiteX0" fmla="*/ 3657600 w 3662751"/>
                <a:gd name="connsiteY0" fmla="*/ 1944710 h 1944710"/>
                <a:gd name="connsiteX1" fmla="*/ 3662751 w 3662751"/>
                <a:gd name="connsiteY1" fmla="*/ 1893195 h 1944710"/>
                <a:gd name="connsiteX2" fmla="*/ 3626690 w 3662751"/>
                <a:gd name="connsiteY2" fmla="*/ 1893195 h 1944710"/>
                <a:gd name="connsiteX3" fmla="*/ 3490174 w 3662751"/>
                <a:gd name="connsiteY3" fmla="*/ 1854558 h 1944710"/>
                <a:gd name="connsiteX4" fmla="*/ 3361386 w 3662751"/>
                <a:gd name="connsiteY4" fmla="*/ 1841679 h 1944710"/>
                <a:gd name="connsiteX5" fmla="*/ 2972444 w 3662751"/>
                <a:gd name="connsiteY5" fmla="*/ 1782436 h 1944710"/>
                <a:gd name="connsiteX6" fmla="*/ 2725169 w 3662751"/>
                <a:gd name="connsiteY6" fmla="*/ 1738648 h 1944710"/>
                <a:gd name="connsiteX7" fmla="*/ 2343955 w 3662751"/>
                <a:gd name="connsiteY7" fmla="*/ 1666526 h 1944710"/>
                <a:gd name="connsiteX8" fmla="*/ 2034862 w 3662751"/>
                <a:gd name="connsiteY8" fmla="*/ 1594405 h 1944710"/>
                <a:gd name="connsiteX9" fmla="*/ 1787587 w 3662751"/>
                <a:gd name="connsiteY9" fmla="*/ 1519707 h 1944710"/>
                <a:gd name="connsiteX10" fmla="*/ 1584101 w 3662751"/>
                <a:gd name="connsiteY10" fmla="*/ 1452737 h 1944710"/>
                <a:gd name="connsiteX11" fmla="*/ 1380615 w 3662751"/>
                <a:gd name="connsiteY11" fmla="*/ 1354858 h 1944710"/>
                <a:gd name="connsiteX12" fmla="*/ 1210614 w 3662751"/>
                <a:gd name="connsiteY12" fmla="*/ 1293039 h 1944710"/>
                <a:gd name="connsiteX13" fmla="*/ 1166826 w 3662751"/>
                <a:gd name="connsiteY13" fmla="*/ 1259554 h 1944710"/>
                <a:gd name="connsiteX14" fmla="*/ 1164250 w 3662751"/>
                <a:gd name="connsiteY14" fmla="*/ 1233796 h 1944710"/>
                <a:gd name="connsiteX15" fmla="*/ 1032885 w 3662751"/>
                <a:gd name="connsiteY15" fmla="*/ 1179705 h 1944710"/>
                <a:gd name="connsiteX16" fmla="*/ 924703 w 3662751"/>
                <a:gd name="connsiteY16" fmla="*/ 1115311 h 1944710"/>
                <a:gd name="connsiteX17" fmla="*/ 857733 w 3662751"/>
                <a:gd name="connsiteY17" fmla="*/ 1020007 h 1944710"/>
                <a:gd name="connsiteX18" fmla="*/ 757277 w 3662751"/>
                <a:gd name="connsiteY18" fmla="*/ 973643 h 1944710"/>
                <a:gd name="connsiteX19" fmla="*/ 659398 w 3662751"/>
                <a:gd name="connsiteY19" fmla="*/ 914400 h 1944710"/>
                <a:gd name="connsiteX20" fmla="*/ 595004 w 3662751"/>
                <a:gd name="connsiteY20" fmla="*/ 834551 h 1944710"/>
                <a:gd name="connsiteX21" fmla="*/ 561519 w 3662751"/>
                <a:gd name="connsiteY21" fmla="*/ 736672 h 1944710"/>
                <a:gd name="connsiteX22" fmla="*/ 533185 w 3662751"/>
                <a:gd name="connsiteY22" fmla="*/ 690308 h 1944710"/>
                <a:gd name="connsiteX23" fmla="*/ 445609 w 3662751"/>
                <a:gd name="connsiteY23" fmla="*/ 664550 h 1944710"/>
                <a:gd name="connsiteX24" fmla="*/ 311668 w 3662751"/>
                <a:gd name="connsiteY24" fmla="*/ 646520 h 1944710"/>
                <a:gd name="connsiteX25" fmla="*/ 309093 w 3662751"/>
                <a:gd name="connsiteY25" fmla="*/ 69546 h 1944710"/>
                <a:gd name="connsiteX26" fmla="*/ 283335 w 3662751"/>
                <a:gd name="connsiteY26" fmla="*/ 61819 h 1944710"/>
                <a:gd name="connsiteX27" fmla="*/ 280759 w 3662751"/>
                <a:gd name="connsiteY27" fmla="*/ 23182 h 1944710"/>
                <a:gd name="connsiteX28" fmla="*/ 131364 w 3662751"/>
                <a:gd name="connsiteY28" fmla="*/ 10303 h 1944710"/>
                <a:gd name="connsiteX29" fmla="*/ 0 w 3662751"/>
                <a:gd name="connsiteY29" fmla="*/ 0 h 194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62751" h="1944710">
                  <a:moveTo>
                    <a:pt x="3657600" y="1944710"/>
                  </a:moveTo>
                  <a:lnTo>
                    <a:pt x="3662751" y="1893195"/>
                  </a:lnTo>
                  <a:lnTo>
                    <a:pt x="3626690" y="1893195"/>
                  </a:lnTo>
                  <a:lnTo>
                    <a:pt x="3490174" y="1854558"/>
                  </a:lnTo>
                  <a:lnTo>
                    <a:pt x="3361386" y="1841679"/>
                  </a:lnTo>
                  <a:lnTo>
                    <a:pt x="2972444" y="1782436"/>
                  </a:lnTo>
                  <a:lnTo>
                    <a:pt x="2725169" y="1738648"/>
                  </a:lnTo>
                  <a:lnTo>
                    <a:pt x="2343955" y="1666526"/>
                  </a:lnTo>
                  <a:lnTo>
                    <a:pt x="2034862" y="1594405"/>
                  </a:lnTo>
                  <a:lnTo>
                    <a:pt x="1787587" y="1519707"/>
                  </a:lnTo>
                  <a:lnTo>
                    <a:pt x="1584101" y="1452737"/>
                  </a:lnTo>
                  <a:lnTo>
                    <a:pt x="1380615" y="1354858"/>
                  </a:lnTo>
                  <a:lnTo>
                    <a:pt x="1210614" y="1293039"/>
                  </a:lnTo>
                  <a:lnTo>
                    <a:pt x="1166826" y="1259554"/>
                  </a:lnTo>
                  <a:lnTo>
                    <a:pt x="1164250" y="1233796"/>
                  </a:lnTo>
                  <a:lnTo>
                    <a:pt x="1032885" y="1179705"/>
                  </a:lnTo>
                  <a:lnTo>
                    <a:pt x="924703" y="1115311"/>
                  </a:lnTo>
                  <a:lnTo>
                    <a:pt x="857733" y="1020007"/>
                  </a:lnTo>
                  <a:lnTo>
                    <a:pt x="757277" y="973643"/>
                  </a:lnTo>
                  <a:lnTo>
                    <a:pt x="659398" y="914400"/>
                  </a:lnTo>
                  <a:lnTo>
                    <a:pt x="595004" y="834551"/>
                  </a:lnTo>
                  <a:lnTo>
                    <a:pt x="561519" y="736672"/>
                  </a:lnTo>
                  <a:lnTo>
                    <a:pt x="533185" y="690308"/>
                  </a:lnTo>
                  <a:lnTo>
                    <a:pt x="445609" y="664550"/>
                  </a:lnTo>
                  <a:lnTo>
                    <a:pt x="311668" y="646520"/>
                  </a:lnTo>
                  <a:cubicBezTo>
                    <a:pt x="310810" y="454195"/>
                    <a:pt x="309951" y="261871"/>
                    <a:pt x="309093" y="69546"/>
                  </a:cubicBezTo>
                  <a:lnTo>
                    <a:pt x="283335" y="61819"/>
                  </a:lnTo>
                  <a:lnTo>
                    <a:pt x="280759" y="23182"/>
                  </a:lnTo>
                  <a:lnTo>
                    <a:pt x="131364" y="10303"/>
                  </a:lnTo>
                  <a:lnTo>
                    <a:pt x="0" y="0"/>
                  </a:lnTo>
                </a:path>
              </a:pathLst>
            </a:custGeom>
            <a:ln w="19050" cap="sq">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ABD9ED9-EEF6-4632-992E-A1D88DFC4E13}"/>
              </a:ext>
            </a:extLst>
          </p:cNvPr>
          <p:cNvSpPr txBox="1"/>
          <p:nvPr/>
        </p:nvSpPr>
        <p:spPr>
          <a:xfrm>
            <a:off x="1613060" y="2162271"/>
            <a:ext cx="3686213" cy="193899"/>
          </a:xfrm>
          <a:prstGeom prst="rect">
            <a:avLst/>
          </a:prstGeom>
          <a:noFill/>
        </p:spPr>
        <p:txBody>
          <a:bodyPr wrap="square" lIns="0" tIns="0" rIns="0" bIns="0"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prstClr val="black"/>
                </a:solidFill>
                <a:effectLst/>
                <a:uLnTx/>
                <a:uFillTx/>
                <a:ea typeface="+mn-ea"/>
                <a:cs typeface="+mn-cs"/>
              </a:rPr>
              <a:t>Persistência</a:t>
            </a:r>
            <a:r>
              <a:rPr kumimoji="0" lang="en-GB" sz="1400" b="1" i="0" u="none" strike="noStrike" kern="1200" cap="none" spc="0" normalizeH="0" baseline="0" noProof="0" dirty="0">
                <a:ln>
                  <a:noFill/>
                </a:ln>
                <a:solidFill>
                  <a:prstClr val="black"/>
                </a:solidFill>
                <a:effectLst/>
                <a:uLnTx/>
                <a:uFillTx/>
                <a:ea typeface="+mn-ea"/>
                <a:cs typeface="+mn-cs"/>
              </a:rPr>
              <a:t> com RCU vs RMC*</a:t>
            </a:r>
            <a:endParaRPr kumimoji="0" lang="en-US" sz="1400" b="1" i="0" u="none" strike="noStrike" kern="1200" cap="none" spc="0" normalizeH="0" baseline="0" noProof="0" dirty="0">
              <a:ln>
                <a:noFill/>
              </a:ln>
              <a:solidFill>
                <a:prstClr val="black"/>
              </a:solidFill>
              <a:effectLst/>
              <a:uLnTx/>
              <a:uFillTx/>
              <a:ea typeface="+mn-ea"/>
              <a:cs typeface="+mn-cs"/>
            </a:endParaRPr>
          </a:p>
        </p:txBody>
      </p:sp>
      <p:sp>
        <p:nvSpPr>
          <p:cNvPr id="139" name="TextBox 138">
            <a:extLst>
              <a:ext uri="{FF2B5EF4-FFF2-40B4-BE49-F238E27FC236}">
                <a16:creationId xmlns:a16="http://schemas.microsoft.com/office/drawing/2014/main" id="{C673ABF6-2C04-44B5-AB9A-F38B660F800A}"/>
              </a:ext>
            </a:extLst>
          </p:cNvPr>
          <p:cNvSpPr txBox="1"/>
          <p:nvPr/>
        </p:nvSpPr>
        <p:spPr>
          <a:xfrm>
            <a:off x="1613060" y="2424656"/>
            <a:ext cx="3686213" cy="152349"/>
          </a:xfrm>
          <a:prstGeom prst="rect">
            <a:avLst/>
          </a:prstGeom>
          <a:noFill/>
        </p:spPr>
        <p:txBody>
          <a:bodyPr wrap="square" lIns="0" tIns="0" rIns="0" bIns="0"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prstClr val="black"/>
                </a:solidFill>
                <a:effectLst/>
                <a:uLnTx/>
                <a:uFillTx/>
                <a:ea typeface="+mn-ea"/>
                <a:cs typeface="+mn-cs"/>
              </a:rPr>
              <a:t>Todos</a:t>
            </a:r>
            <a:r>
              <a:rPr kumimoji="0" lang="en-GB" sz="1100" b="1" i="0" u="none" strike="noStrike" kern="1200" cap="none" spc="0" normalizeH="0" baseline="0" noProof="0" dirty="0">
                <a:ln>
                  <a:noFill/>
                </a:ln>
                <a:solidFill>
                  <a:prstClr val="black"/>
                </a:solidFill>
                <a:effectLst/>
                <a:uLnTx/>
                <a:uFillTx/>
                <a:ea typeface="+mn-ea"/>
                <a:cs typeface="+mn-cs"/>
              </a:rPr>
              <a:t> </a:t>
            </a:r>
            <a:r>
              <a:rPr kumimoji="0" lang="en-GB" sz="1100" b="1" i="0" u="none" strike="noStrike" kern="1200" cap="none" spc="0" normalizeH="0" baseline="0" noProof="0" dirty="0" err="1">
                <a:ln>
                  <a:noFill/>
                </a:ln>
                <a:solidFill>
                  <a:prstClr val="black"/>
                </a:solidFill>
                <a:effectLst/>
                <a:uLnTx/>
                <a:uFillTx/>
                <a:ea typeface="+mn-ea"/>
                <a:cs typeface="+mn-cs"/>
              </a:rPr>
              <a:t>os</a:t>
            </a:r>
            <a:r>
              <a:rPr kumimoji="0" lang="en-GB" sz="1100" b="1" i="0" u="none" strike="noStrike" kern="1200" cap="none" spc="0" normalizeH="0" baseline="0" noProof="0" dirty="0">
                <a:ln>
                  <a:noFill/>
                </a:ln>
                <a:solidFill>
                  <a:prstClr val="black"/>
                </a:solidFill>
                <a:effectLst/>
                <a:uLnTx/>
                <a:uFillTx/>
                <a:ea typeface="+mn-ea"/>
                <a:cs typeface="+mn-cs"/>
              </a:rPr>
              <a:t> RCU vs. </a:t>
            </a:r>
            <a:r>
              <a:rPr lang="en-GB" sz="1100" b="1" dirty="0">
                <a:solidFill>
                  <a:prstClr val="black"/>
                </a:solidFill>
              </a:rPr>
              <a:t>RMC</a:t>
            </a:r>
            <a:endParaRPr kumimoji="0" lang="en-US" sz="1100" b="1" i="0" u="none" strike="noStrike" kern="1200" cap="none" spc="0" normalizeH="0" baseline="0" noProof="0" dirty="0">
              <a:ln>
                <a:noFill/>
              </a:ln>
              <a:solidFill>
                <a:prstClr val="black"/>
              </a:solidFill>
              <a:effectLst/>
              <a:uLnTx/>
              <a:uFillTx/>
              <a:ea typeface="+mn-ea"/>
              <a:cs typeface="+mn-cs"/>
            </a:endParaRPr>
          </a:p>
        </p:txBody>
      </p:sp>
      <p:sp>
        <p:nvSpPr>
          <p:cNvPr id="140" name="TextBox 139">
            <a:extLst>
              <a:ext uri="{FF2B5EF4-FFF2-40B4-BE49-F238E27FC236}">
                <a16:creationId xmlns:a16="http://schemas.microsoft.com/office/drawing/2014/main" id="{434ECE87-A7D6-410C-99F0-539F89844BDF}"/>
              </a:ext>
            </a:extLst>
          </p:cNvPr>
          <p:cNvSpPr txBox="1"/>
          <p:nvPr/>
        </p:nvSpPr>
        <p:spPr>
          <a:xfrm>
            <a:off x="6511450" y="2162271"/>
            <a:ext cx="4586053" cy="193899"/>
          </a:xfrm>
          <a:prstGeom prst="rect">
            <a:avLst/>
          </a:prstGeom>
          <a:noFill/>
        </p:spPr>
        <p:txBody>
          <a:bodyPr wrap="square" lIns="0" tIns="0" rIns="0" bIns="0"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prstClr val="black"/>
                </a:solidFill>
                <a:effectLst/>
                <a:uLnTx/>
                <a:uFillTx/>
                <a:ea typeface="+mn-ea"/>
                <a:cs typeface="+mn-cs"/>
              </a:rPr>
              <a:t>Persistência</a:t>
            </a:r>
            <a:r>
              <a:rPr kumimoji="0" lang="en-GB" sz="1400" b="1" i="0" u="none" strike="noStrike" kern="1200" cap="none" spc="0" normalizeH="0" baseline="0" noProof="0" dirty="0">
                <a:ln>
                  <a:noFill/>
                </a:ln>
                <a:solidFill>
                  <a:prstClr val="black"/>
                </a:solidFill>
                <a:effectLst/>
                <a:uLnTx/>
                <a:uFillTx/>
                <a:ea typeface="+mn-ea"/>
                <a:cs typeface="+mn-cs"/>
              </a:rPr>
              <a:t> entre regimes*</a:t>
            </a:r>
            <a:endParaRPr kumimoji="0" lang="en-US" sz="1400" b="1" i="0" u="none" strike="noStrike" kern="1200" cap="none" spc="0" normalizeH="0" baseline="0" noProof="0" dirty="0">
              <a:ln>
                <a:noFill/>
              </a:ln>
              <a:solidFill>
                <a:prstClr val="black"/>
              </a:solidFill>
              <a:effectLst/>
              <a:uLnTx/>
              <a:uFillTx/>
              <a:ea typeface="+mn-ea"/>
              <a:cs typeface="+mn-cs"/>
            </a:endParaRPr>
          </a:p>
        </p:txBody>
      </p:sp>
      <p:sp>
        <p:nvSpPr>
          <p:cNvPr id="141" name="TextBox 140">
            <a:extLst>
              <a:ext uri="{FF2B5EF4-FFF2-40B4-BE49-F238E27FC236}">
                <a16:creationId xmlns:a16="http://schemas.microsoft.com/office/drawing/2014/main" id="{5FE65699-3746-44D3-ABF5-8137A78BA62F}"/>
              </a:ext>
            </a:extLst>
          </p:cNvPr>
          <p:cNvSpPr txBox="1"/>
          <p:nvPr/>
        </p:nvSpPr>
        <p:spPr>
          <a:xfrm>
            <a:off x="6662476" y="2424656"/>
            <a:ext cx="4284000" cy="304699"/>
          </a:xfrm>
          <a:prstGeom prst="rect">
            <a:avLst/>
          </a:prstGeom>
          <a:noFill/>
        </p:spPr>
        <p:txBody>
          <a:bodyPr wrap="square" lIns="0" tIns="0" rIns="0" bIns="0"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ea typeface="+mn-ea"/>
                <a:cs typeface="+mn-cs"/>
              </a:rPr>
              <a:t>Regimes </a:t>
            </a:r>
            <a:r>
              <a:rPr kumimoji="0" lang="en-GB" sz="1100" b="1" i="0" u="none" strike="noStrike" kern="1200" cap="none" spc="0" normalizeH="0" baseline="0" noProof="0" dirty="0" err="1">
                <a:ln>
                  <a:noFill/>
                </a:ln>
                <a:solidFill>
                  <a:prstClr val="black"/>
                </a:solidFill>
                <a:effectLst/>
                <a:uLnTx/>
                <a:uFillTx/>
                <a:ea typeface="+mn-ea"/>
                <a:cs typeface="+mn-cs"/>
              </a:rPr>
              <a:t>recomendados</a:t>
            </a:r>
            <a:r>
              <a:rPr kumimoji="0" lang="en-GB" sz="1100" b="1" i="0" u="none" strike="noStrike" kern="1200" cap="none" spc="0" normalizeH="0" baseline="0" noProof="0" dirty="0">
                <a:ln>
                  <a:noFill/>
                </a:ln>
                <a:solidFill>
                  <a:prstClr val="black"/>
                </a:solidFill>
                <a:effectLst/>
                <a:uLnTx/>
                <a:uFillTx/>
                <a:ea typeface="+mn-ea"/>
                <a:cs typeface="+mn-cs"/>
              </a:rPr>
              <a:t> </a:t>
            </a:r>
            <a:r>
              <a:rPr kumimoji="0" lang="en-GB" sz="1100" b="1" i="0" u="none" strike="noStrike" kern="1200" cap="none" spc="0" normalizeH="0" baseline="0" noProof="0" dirty="0" err="1">
                <a:ln>
                  <a:noFill/>
                </a:ln>
                <a:solidFill>
                  <a:prstClr val="black"/>
                </a:solidFill>
                <a:effectLst/>
                <a:uLnTx/>
                <a:uFillTx/>
                <a:ea typeface="+mn-ea"/>
                <a:cs typeface="+mn-cs"/>
              </a:rPr>
              <a:t>nas</a:t>
            </a:r>
            <a:r>
              <a:rPr kumimoji="0" lang="en-GB" sz="1100" b="1" i="0" u="none" strike="noStrike" kern="1200" cap="none" spc="0" normalizeH="0" baseline="0" noProof="0" dirty="0">
                <a:ln>
                  <a:noFill/>
                </a:ln>
                <a:solidFill>
                  <a:prstClr val="black"/>
                </a:solidFill>
                <a:effectLst/>
                <a:uLnTx/>
                <a:uFillTx/>
                <a:ea typeface="+mn-ea"/>
                <a:cs typeface="+mn-cs"/>
              </a:rPr>
              <a:t> guidelines da DHHS para o </a:t>
            </a:r>
            <a:r>
              <a:rPr kumimoji="0" lang="en-GB" sz="1100" b="1" i="0" u="none" strike="noStrike" kern="1200" cap="none" spc="0" normalizeH="0" baseline="0" noProof="0" dirty="0" err="1">
                <a:ln>
                  <a:noFill/>
                </a:ln>
                <a:solidFill>
                  <a:prstClr val="black"/>
                </a:solidFill>
                <a:effectLst/>
                <a:uLnTx/>
                <a:uFillTx/>
                <a:ea typeface="+mn-ea"/>
                <a:cs typeface="+mn-cs"/>
              </a:rPr>
              <a:t>início</a:t>
            </a:r>
            <a:r>
              <a:rPr kumimoji="0" lang="en-GB" sz="1100" b="1" i="0" u="none" strike="noStrike" kern="1200" cap="none" spc="0" normalizeH="0" baseline="0" noProof="0" dirty="0">
                <a:ln>
                  <a:noFill/>
                </a:ln>
                <a:solidFill>
                  <a:prstClr val="black"/>
                </a:solidFill>
                <a:effectLst/>
                <a:uLnTx/>
                <a:uFillTx/>
                <a:ea typeface="+mn-ea"/>
                <a:cs typeface="+mn-cs"/>
              </a:rPr>
              <a:t> de TARV </a:t>
            </a:r>
            <a:r>
              <a:rPr kumimoji="0" lang="en-GB" sz="1100" b="1" i="0" u="none" strike="noStrike" kern="1200" cap="none" spc="0" normalizeH="0" baseline="0" noProof="0" dirty="0" err="1">
                <a:ln>
                  <a:noFill/>
                </a:ln>
                <a:solidFill>
                  <a:prstClr val="black"/>
                </a:solidFill>
                <a:effectLst/>
                <a:uLnTx/>
                <a:uFillTx/>
                <a:ea typeface="+mn-ea"/>
                <a:cs typeface="+mn-cs"/>
              </a:rPr>
              <a:t>na</a:t>
            </a:r>
            <a:r>
              <a:rPr kumimoji="0" lang="en-GB" sz="1100" b="1" i="0" u="none" strike="noStrike" kern="1200" cap="none" spc="0" normalizeH="0" baseline="0" noProof="0" dirty="0">
                <a:ln>
                  <a:noFill/>
                </a:ln>
                <a:solidFill>
                  <a:prstClr val="black"/>
                </a:solidFill>
                <a:effectLst/>
                <a:uLnTx/>
                <a:uFillTx/>
                <a:ea typeface="+mn-ea"/>
                <a:cs typeface="+mn-cs"/>
              </a:rPr>
              <a:t> </a:t>
            </a:r>
            <a:r>
              <a:rPr kumimoji="0" lang="en-GB" sz="1100" b="1" i="0" u="none" strike="noStrike" kern="1200" cap="none" spc="0" normalizeH="0" baseline="0" noProof="0" dirty="0" err="1">
                <a:ln>
                  <a:noFill/>
                </a:ln>
                <a:solidFill>
                  <a:prstClr val="black"/>
                </a:solidFill>
                <a:effectLst/>
                <a:uLnTx/>
                <a:uFillTx/>
                <a:ea typeface="+mn-ea"/>
                <a:cs typeface="+mn-cs"/>
              </a:rPr>
              <a:t>maioria</a:t>
            </a:r>
            <a:r>
              <a:rPr kumimoji="0" lang="en-GB" sz="1100" b="1" i="0" u="none" strike="noStrike" kern="1200" cap="none" spc="0" normalizeH="0" baseline="0" noProof="0" dirty="0">
                <a:ln>
                  <a:noFill/>
                </a:ln>
                <a:solidFill>
                  <a:prstClr val="black"/>
                </a:solidFill>
                <a:effectLst/>
                <a:uLnTx/>
                <a:uFillTx/>
                <a:ea typeface="+mn-ea"/>
                <a:cs typeface="+mn-cs"/>
              </a:rPr>
              <a:t> das </a:t>
            </a:r>
            <a:r>
              <a:rPr lang="en-GB" sz="1100" b="1" dirty="0">
                <a:solidFill>
                  <a:prstClr val="black"/>
                </a:solidFill>
              </a:rPr>
              <a:t>PVVIH</a:t>
            </a:r>
            <a:endParaRPr kumimoji="0" lang="en-US" sz="1100" b="1" i="0" u="none" strike="noStrike" kern="1200" cap="none" spc="0" normalizeH="0" baseline="0" noProof="0" dirty="0">
              <a:ln>
                <a:noFill/>
              </a:ln>
              <a:solidFill>
                <a:prstClr val="black"/>
              </a:solidFill>
              <a:effectLst/>
              <a:uLnTx/>
              <a:uFillTx/>
              <a:ea typeface="+mn-ea"/>
              <a:cs typeface="+mn-cs"/>
            </a:endParaRPr>
          </a:p>
        </p:txBody>
      </p:sp>
      <p:sp>
        <p:nvSpPr>
          <p:cNvPr id="147" name="TextBox 146">
            <a:extLst>
              <a:ext uri="{FF2B5EF4-FFF2-40B4-BE49-F238E27FC236}">
                <a16:creationId xmlns:a16="http://schemas.microsoft.com/office/drawing/2014/main" id="{75EEE9A4-2B08-4BAB-8C06-303AAD4D9D33}"/>
              </a:ext>
            </a:extLst>
          </p:cNvPr>
          <p:cNvSpPr txBox="1"/>
          <p:nvPr/>
        </p:nvSpPr>
        <p:spPr>
          <a:xfrm>
            <a:off x="230956" y="84523"/>
            <a:ext cx="5748369" cy="22159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wrap="none" lIns="0" tIns="0" rIns="0" bIns="0" rtlCol="0">
            <a:noAutofit/>
          </a:bodyPr>
          <a:lstStyle/>
          <a:p>
            <a:pPr marL="0" marR="0" lvl="0" indent="0" algn="l" defTabSz="1351054"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cs typeface="Arial" pitchFamily="34" charset="0"/>
              </a:rPr>
              <a:t>All-Payer Claims Database (US): Retrospective analysis</a:t>
            </a:r>
          </a:p>
        </p:txBody>
      </p:sp>
      <p:sp>
        <p:nvSpPr>
          <p:cNvPr id="149" name="Rectangle 148">
            <a:extLst>
              <a:ext uri="{FF2B5EF4-FFF2-40B4-BE49-F238E27FC236}">
                <a16:creationId xmlns:a16="http://schemas.microsoft.com/office/drawing/2014/main" id="{E30534F0-CBB4-4652-B046-605576E9D669}"/>
              </a:ext>
            </a:extLst>
          </p:cNvPr>
          <p:cNvSpPr/>
          <p:nvPr/>
        </p:nvSpPr>
        <p:spPr>
          <a:xfrm>
            <a:off x="131032" y="219372"/>
            <a:ext cx="9972651" cy="1077218"/>
          </a:xfrm>
          <a:prstGeom prst="rect">
            <a:avLst/>
          </a:prstGeom>
        </p:spPr>
        <p:txBody>
          <a:bodyPr wrap="square">
            <a:spAutoFit/>
          </a:bodyPr>
          <a:lstStyle/>
          <a:p>
            <a:r>
              <a:rPr lang="en-US" sz="2400" b="1" cap="all" dirty="0">
                <a:solidFill>
                  <a:srgbClr val="C00000"/>
                </a:solidFill>
              </a:rPr>
              <a:t>PERSISTÊNCIA: </a:t>
            </a:r>
            <a:br>
              <a:rPr lang="en-US" sz="2400" b="1" cap="all" dirty="0">
                <a:solidFill>
                  <a:srgbClr val="C00000"/>
                </a:solidFill>
              </a:rPr>
            </a:br>
            <a:r>
              <a:rPr lang="pt-PT" sz="2000" b="1" cap="all" dirty="0">
                <a:solidFill>
                  <a:srgbClr val="C00000"/>
                </a:solidFill>
              </a:rPr>
              <a:t>Comparação entre os beneficiários do </a:t>
            </a:r>
            <a:r>
              <a:rPr lang="pt-PT" sz="2000" b="1" cap="all" dirty="0" err="1">
                <a:solidFill>
                  <a:srgbClr val="C00000"/>
                </a:solidFill>
              </a:rPr>
              <a:t>Medicaid</a:t>
            </a:r>
            <a:r>
              <a:rPr lang="pt-PT" sz="2000" b="1" cap="all" dirty="0">
                <a:solidFill>
                  <a:srgbClr val="C00000"/>
                </a:solidFill>
              </a:rPr>
              <a:t> dos EUA que INICIARAM TARV com RCU </a:t>
            </a:r>
            <a:r>
              <a:rPr lang="pt-PT" sz="2000" b="1" i="1" cap="all" dirty="0">
                <a:solidFill>
                  <a:srgbClr val="C00000"/>
                </a:solidFill>
              </a:rPr>
              <a:t>vs. </a:t>
            </a:r>
            <a:r>
              <a:rPr lang="pt-PT" sz="2000" b="1" cap="all" dirty="0">
                <a:solidFill>
                  <a:srgbClr val="C00000"/>
                </a:solidFill>
              </a:rPr>
              <a:t>RMC</a:t>
            </a:r>
            <a:endParaRPr lang="pt-PT" sz="2400" b="1" cap="all" dirty="0">
              <a:solidFill>
                <a:srgbClr val="C00000"/>
              </a:solidFill>
            </a:endParaRPr>
          </a:p>
        </p:txBody>
      </p:sp>
      <p:sp>
        <p:nvSpPr>
          <p:cNvPr id="148" name="Rectangle 147">
            <a:extLst>
              <a:ext uri="{FF2B5EF4-FFF2-40B4-BE49-F238E27FC236}">
                <a16:creationId xmlns:a16="http://schemas.microsoft.com/office/drawing/2014/main" id="{32AC7529-4911-4607-8805-0301019CD1EB}"/>
              </a:ext>
            </a:extLst>
          </p:cNvPr>
          <p:cNvSpPr/>
          <p:nvPr/>
        </p:nvSpPr>
        <p:spPr>
          <a:xfrm flipH="1">
            <a:off x="289848" y="5506984"/>
            <a:ext cx="11629830" cy="717517"/>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1" indent="0" algn="ctr" defTabSz="914400" rtl="0" eaLnBrk="1" fontAlgn="auto" latinLnBrk="0" hangingPunct="1">
              <a:lnSpc>
                <a:spcPct val="100000"/>
              </a:lnSpc>
              <a:spcBef>
                <a:spcPts val="0"/>
              </a:spcBef>
              <a:spcAft>
                <a:spcPts val="0"/>
              </a:spcAft>
              <a:buClr>
                <a:srgbClr val="A21C49"/>
              </a:buClr>
              <a:buSzPct val="90000"/>
              <a:buFontTx/>
              <a:buNone/>
              <a:tabLst/>
              <a:defRPr/>
            </a:pPr>
            <a:r>
              <a:rPr kumimoji="0" lang="pt-PT" sz="1800" b="1" i="0" u="none" strike="noStrike" kern="0" cap="none" spc="0" normalizeH="0" baseline="0" noProof="0" dirty="0">
                <a:ln>
                  <a:noFill/>
                </a:ln>
                <a:solidFill>
                  <a:prstClr val="black"/>
                </a:solidFill>
                <a:effectLst/>
                <a:uLnTx/>
                <a:uFillTx/>
                <a:ea typeface="黑体"/>
                <a:cs typeface="Arial"/>
              </a:rPr>
              <a:t>PVVIH em </a:t>
            </a:r>
            <a:r>
              <a:rPr kumimoji="0" lang="pt-PT" sz="1800" b="1" i="0" u="none" strike="noStrike" kern="0" cap="none" spc="0" normalizeH="0" baseline="0" noProof="0" dirty="0" err="1">
                <a:ln>
                  <a:noFill/>
                </a:ln>
                <a:solidFill>
                  <a:prstClr val="black"/>
                </a:solidFill>
                <a:effectLst/>
                <a:uLnTx/>
                <a:uFillTx/>
                <a:ea typeface="黑体"/>
                <a:cs typeface="Arial"/>
              </a:rPr>
              <a:t>RCUs</a:t>
            </a:r>
            <a:r>
              <a:rPr kumimoji="0" lang="pt-PT" sz="1800" b="1" i="0" u="none" strike="noStrike" kern="0" cap="none" spc="0" normalizeH="0" baseline="0" noProof="0" dirty="0">
                <a:ln>
                  <a:noFill/>
                </a:ln>
                <a:solidFill>
                  <a:prstClr val="black"/>
                </a:solidFill>
                <a:effectLst/>
                <a:uLnTx/>
                <a:uFillTx/>
                <a:ea typeface="黑体"/>
                <a:cs typeface="Arial"/>
              </a:rPr>
              <a:t> permaneceram mais dias no regime inicialmente prescrito do que aqueles em </a:t>
            </a:r>
            <a:r>
              <a:rPr kumimoji="0" lang="pt-PT" sz="1800" b="1" i="0" u="none" strike="noStrike" kern="0" cap="none" spc="0" normalizeH="0" baseline="0" noProof="0" dirty="0" err="1">
                <a:ln>
                  <a:noFill/>
                </a:ln>
                <a:solidFill>
                  <a:prstClr val="black"/>
                </a:solidFill>
                <a:effectLst/>
                <a:uLnTx/>
                <a:uFillTx/>
                <a:ea typeface="黑体"/>
                <a:cs typeface="Arial"/>
              </a:rPr>
              <a:t>RMCs</a:t>
            </a:r>
            <a:r>
              <a:rPr kumimoji="0" lang="pt-PT" sz="1800" b="1" i="0" u="none" strike="noStrike" kern="0" cap="none" spc="0" normalizeH="0" baseline="0" noProof="0" dirty="0">
                <a:ln>
                  <a:noFill/>
                </a:ln>
                <a:solidFill>
                  <a:prstClr val="black"/>
                </a:solidFill>
                <a:effectLst/>
                <a:uLnTx/>
                <a:uFillTx/>
                <a:ea typeface="黑体"/>
                <a:cs typeface="Arial"/>
              </a:rPr>
              <a:t>; PVVIH em B/F/TAF permaneceram mais dias no regime prescrito inicialmente do que aqueles em </a:t>
            </a:r>
            <a:r>
              <a:rPr lang="pt-PT" sz="1800" b="1" kern="0" dirty="0">
                <a:solidFill>
                  <a:prstClr val="black"/>
                </a:solidFill>
                <a:ea typeface="黑体"/>
                <a:cs typeface="Arial"/>
              </a:rPr>
              <a:t>RCU</a:t>
            </a:r>
            <a:r>
              <a:rPr kumimoji="0" lang="pt-PT" sz="1800" b="1" i="0" u="none" strike="noStrike" kern="0" cap="none" spc="0" normalizeH="0" baseline="0" noProof="0" dirty="0">
                <a:ln>
                  <a:noFill/>
                </a:ln>
                <a:solidFill>
                  <a:prstClr val="black"/>
                </a:solidFill>
                <a:effectLst/>
                <a:uLnTx/>
                <a:uFillTx/>
                <a:ea typeface="黑体"/>
                <a:cs typeface="Arial"/>
              </a:rPr>
              <a:t>s e </a:t>
            </a:r>
            <a:r>
              <a:rPr kumimoji="0" lang="pt-PT" sz="1800" b="1" i="0" u="none" strike="noStrike" kern="0" cap="none" spc="0" normalizeH="0" baseline="0" noProof="0" dirty="0" err="1">
                <a:ln>
                  <a:noFill/>
                </a:ln>
                <a:solidFill>
                  <a:prstClr val="black"/>
                </a:solidFill>
                <a:effectLst/>
                <a:uLnTx/>
                <a:uFillTx/>
                <a:ea typeface="黑体"/>
                <a:cs typeface="Arial"/>
              </a:rPr>
              <a:t>RMCs</a:t>
            </a:r>
            <a:r>
              <a:rPr kumimoji="0" lang="pt-PT" sz="1800" b="1" i="0" u="none" strike="noStrike" kern="0" cap="none" spc="0" normalizeH="0" baseline="0" noProof="0" dirty="0">
                <a:ln>
                  <a:noFill/>
                </a:ln>
                <a:solidFill>
                  <a:prstClr val="black"/>
                </a:solidFill>
                <a:effectLst/>
                <a:uLnTx/>
                <a:uFillTx/>
                <a:ea typeface="黑体"/>
                <a:cs typeface="Arial"/>
              </a:rPr>
              <a:t> baseados em DTG </a:t>
            </a:r>
          </a:p>
        </p:txBody>
      </p:sp>
      <p:pic>
        <p:nvPicPr>
          <p:cNvPr id="150" name="Graphic 149">
            <a:extLst>
              <a:ext uri="{FF2B5EF4-FFF2-40B4-BE49-F238E27FC236}">
                <a16:creationId xmlns:a16="http://schemas.microsoft.com/office/drawing/2014/main" id="{B19DA043-6334-4FE7-92D2-E732C50B46DF}"/>
              </a:ext>
            </a:extLst>
          </p:cNvPr>
          <p:cNvPicPr>
            <a:picLocks noChangeAspect="1"/>
          </p:cNvPicPr>
          <p:nvPr/>
        </p:nvPicPr>
        <p:blipFill rotWithShape="1">
          <a:blip r:embed="rId9"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2229" t="17489" r="26029" b="56241"/>
          <a:stretch/>
        </p:blipFill>
        <p:spPr>
          <a:xfrm>
            <a:off x="10068222" y="5506984"/>
            <a:ext cx="1851456" cy="728246"/>
          </a:xfrm>
          <a:prstGeom prst="rect">
            <a:avLst/>
          </a:prstGeom>
        </p:spPr>
      </p:pic>
    </p:spTree>
    <p:custDataLst>
      <p:tags r:id="rId1"/>
    </p:custDataLst>
    <p:extLst>
      <p:ext uri="{BB962C8B-B14F-4D97-AF65-F5344CB8AC3E}">
        <p14:creationId xmlns:p14="http://schemas.microsoft.com/office/powerpoint/2010/main" val="3959837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A6F9F8-D173-4DC7-8513-E92370D00FE1}"/>
              </a:ext>
            </a:extLst>
          </p:cNvPr>
          <p:cNvSpPr/>
          <p:nvPr/>
        </p:nvSpPr>
        <p:spPr>
          <a:xfrm>
            <a:off x="1116441" y="1119505"/>
            <a:ext cx="10105295" cy="646331"/>
          </a:xfrm>
          <a:prstGeom prst="rect">
            <a:avLst/>
          </a:prstGeom>
        </p:spPr>
        <p:txBody>
          <a:bodyPr wrap="square">
            <a:sp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pt-PT" b="1" i="0" u="none" strike="noStrike" kern="1200" cap="none" spc="0" normalizeH="0" baseline="0" noProof="0" dirty="0">
                <a:ln>
                  <a:noFill/>
                </a:ln>
                <a:solidFill>
                  <a:prstClr val="black"/>
                </a:solidFill>
                <a:effectLst/>
                <a:uLnTx/>
                <a:uFillTx/>
              </a:rPr>
              <a:t>Efetividade comparativa entre regimes de três fármacos numa coorte de 961 adultos </a:t>
            </a:r>
            <a:r>
              <a:rPr kumimoji="0" lang="pt-PT" b="1" i="1" u="none" strike="noStrike" kern="1200" cap="none" spc="0" normalizeH="0" baseline="0" noProof="0" dirty="0">
                <a:ln>
                  <a:noFill/>
                </a:ln>
                <a:solidFill>
                  <a:prstClr val="black"/>
                </a:solidFill>
                <a:effectLst/>
                <a:uLnTx/>
                <a:uFillTx/>
              </a:rPr>
              <a:t>naïve</a:t>
            </a:r>
            <a:r>
              <a:rPr kumimoji="0" lang="pt-PT" b="1" i="0" u="none" strike="noStrike" kern="1200" cap="none" spc="0" normalizeH="0" baseline="0" noProof="0" dirty="0">
                <a:ln>
                  <a:noFill/>
                </a:ln>
                <a:solidFill>
                  <a:prstClr val="black"/>
                </a:solidFill>
                <a:effectLst/>
                <a:uLnTx/>
                <a:uFillTx/>
              </a:rPr>
              <a:t> com infeção por VIH em fase avançada (CD4 &lt;200 células/</a:t>
            </a:r>
            <a:r>
              <a:rPr kumimoji="0" lang="pt-PT" b="1" i="0" u="none" strike="noStrike" kern="1200" cap="none" spc="0" normalizeH="0" baseline="0" noProof="0" dirty="0" err="1">
                <a:ln>
                  <a:noFill/>
                </a:ln>
                <a:solidFill>
                  <a:prstClr val="black"/>
                </a:solidFill>
                <a:effectLst/>
                <a:uLnTx/>
                <a:uFillTx/>
              </a:rPr>
              <a:t>μl</a:t>
            </a:r>
            <a:r>
              <a:rPr kumimoji="0" lang="pt-PT" b="1" i="0" u="none" strike="noStrike" kern="1200" cap="none" spc="0" normalizeH="0" baseline="0" noProof="0" dirty="0">
                <a:ln>
                  <a:noFill/>
                </a:ln>
                <a:solidFill>
                  <a:prstClr val="black"/>
                </a:solidFill>
                <a:effectLst/>
                <a:uLnTx/>
                <a:uFillTx/>
              </a:rPr>
              <a:t>) que iniciaram TARV entre </a:t>
            </a:r>
            <a:r>
              <a:rPr lang="pt-PT" b="1" dirty="0" err="1">
                <a:solidFill>
                  <a:prstClr val="black"/>
                </a:solidFill>
              </a:rPr>
              <a:t>jan</a:t>
            </a:r>
            <a:r>
              <a:rPr kumimoji="0" lang="pt-PT" b="1" i="0" u="none" strike="noStrike" kern="1200" cap="none" spc="0" normalizeH="0" baseline="0" noProof="0" dirty="0">
                <a:ln>
                  <a:noFill/>
                </a:ln>
                <a:solidFill>
                  <a:prstClr val="black"/>
                </a:solidFill>
                <a:effectLst/>
                <a:uLnTx/>
                <a:uFillTx/>
              </a:rPr>
              <a:t>/2018 - </a:t>
            </a:r>
            <a:r>
              <a:rPr kumimoji="0" lang="pt-PT" b="1" i="0" u="none" strike="noStrike" kern="1200" cap="none" spc="0" normalizeH="0" baseline="0" noProof="0" dirty="0" err="1">
                <a:ln>
                  <a:noFill/>
                </a:ln>
                <a:solidFill>
                  <a:prstClr val="black"/>
                </a:solidFill>
                <a:effectLst/>
                <a:uLnTx/>
                <a:uFillTx/>
              </a:rPr>
              <a:t>jul</a:t>
            </a:r>
            <a:r>
              <a:rPr kumimoji="0" lang="pt-PT" b="1" i="0" u="none" strike="noStrike" kern="1200" cap="none" spc="0" normalizeH="0" baseline="0" noProof="0" dirty="0">
                <a:ln>
                  <a:noFill/>
                </a:ln>
                <a:solidFill>
                  <a:prstClr val="black"/>
                </a:solidFill>
                <a:effectLst/>
                <a:uLnTx/>
                <a:uFillTx/>
              </a:rPr>
              <a:t>/2019</a:t>
            </a:r>
            <a:endParaRPr kumimoji="0" lang="en-US" b="1" i="0" u="none" strike="noStrike" kern="1200" cap="none" spc="0" normalizeH="0" baseline="0" noProof="0" dirty="0">
              <a:ln>
                <a:noFill/>
              </a:ln>
              <a:solidFill>
                <a:prstClr val="black"/>
              </a:solidFill>
              <a:effectLst/>
              <a:uLnTx/>
              <a:uFillTx/>
            </a:endParaRPr>
          </a:p>
        </p:txBody>
      </p:sp>
      <p:sp>
        <p:nvSpPr>
          <p:cNvPr id="20" name="TextBox 19">
            <a:extLst>
              <a:ext uri="{FF2B5EF4-FFF2-40B4-BE49-F238E27FC236}">
                <a16:creationId xmlns:a16="http://schemas.microsoft.com/office/drawing/2014/main" id="{2F7DBF24-D27B-4260-9AE1-1A8AC59B03EA}"/>
              </a:ext>
            </a:extLst>
          </p:cNvPr>
          <p:cNvSpPr txBox="1"/>
          <p:nvPr/>
        </p:nvSpPr>
        <p:spPr>
          <a:xfrm>
            <a:off x="458670" y="6589539"/>
            <a:ext cx="5710420" cy="186084"/>
          </a:xfrm>
          <a:prstGeom prst="rect">
            <a:avLst/>
          </a:prstGeom>
          <a:noFill/>
        </p:spPr>
        <p:txBody>
          <a:bodyPr wrap="square" lIns="0" tIns="0" rIns="0" bIns="0" rtlCol="0" anchor="ctr">
            <a:noAutofit/>
          </a:bodyPr>
          <a:lstStyle/>
          <a:p>
            <a:pPr marL="0" marR="0" lvl="0" indent="0" algn="l" defTabSz="1219139" rtl="0" eaLnBrk="1" fontAlgn="auto" latinLnBrk="0" hangingPunct="1">
              <a:lnSpc>
                <a:spcPct val="90000"/>
              </a:lnSpc>
              <a:spcBef>
                <a:spcPts val="0"/>
              </a:spcBef>
              <a:spcAft>
                <a:spcPts val="0"/>
              </a:spcAft>
              <a:buClrTx/>
              <a:buSzTx/>
              <a:buFontTx/>
              <a:buNone/>
              <a:tabLst/>
              <a:defRPr/>
            </a:pPr>
            <a:r>
              <a:rPr lang="en-US" sz="800" dirty="0">
                <a:solidFill>
                  <a:schemeClr val="tx1">
                    <a:lumMod val="65000"/>
                    <a:lumOff val="35000"/>
                  </a:schemeClr>
                </a:solidFill>
              </a:rPr>
              <a:t>NRTIs, a</a:t>
            </a:r>
            <a:r>
              <a:rPr lang="pt-PT" sz="800" dirty="0" err="1">
                <a:solidFill>
                  <a:schemeClr val="tx1">
                    <a:lumMod val="65000"/>
                    <a:lumOff val="35000"/>
                  </a:schemeClr>
                </a:solidFill>
              </a:rPr>
              <a:t>nálogo</a:t>
            </a:r>
            <a:r>
              <a:rPr lang="pt-PT" sz="800" dirty="0">
                <a:solidFill>
                  <a:schemeClr val="tx1">
                    <a:lumMod val="65000"/>
                    <a:lumOff val="35000"/>
                  </a:schemeClr>
                </a:solidFill>
              </a:rPr>
              <a:t> nucleósido/nucleótido inibidor da transcriptase reversa; TARV, terapêutica </a:t>
            </a:r>
            <a:r>
              <a:rPr lang="pt-PT" sz="800" dirty="0" err="1">
                <a:solidFill>
                  <a:schemeClr val="tx1">
                    <a:lumMod val="65000"/>
                    <a:lumOff val="35000"/>
                  </a:schemeClr>
                </a:solidFill>
              </a:rPr>
              <a:t>antirretrovírica</a:t>
            </a:r>
            <a:endParaRPr lang="pt-PT" sz="800" dirty="0">
              <a:solidFill>
                <a:schemeClr val="tx1">
                  <a:lumMod val="65000"/>
                  <a:lumOff val="35000"/>
                </a:schemeClr>
              </a:solidFill>
            </a:endParaRPr>
          </a:p>
          <a:p>
            <a:pPr marL="0" marR="0" lvl="0" indent="0" algn="l" defTabSz="1219139" rtl="0" eaLnBrk="1" fontAlgn="auto" latinLnBrk="0" hangingPunct="1">
              <a:lnSpc>
                <a:spcPct val="90000"/>
              </a:lnSpc>
              <a:spcBef>
                <a:spcPts val="0"/>
              </a:spcBef>
              <a:spcAft>
                <a:spcPts val="0"/>
              </a:spcAft>
              <a:buClrTx/>
              <a:buSzTx/>
              <a:buFontTx/>
              <a:buNone/>
              <a:tabLst/>
              <a:defRPr/>
            </a:pPr>
            <a:endParaRPr lang="en-US" sz="800" dirty="0">
              <a:solidFill>
                <a:schemeClr val="tx1">
                  <a:lumMod val="65000"/>
                  <a:lumOff val="35000"/>
                </a:schemeClr>
              </a:solidFill>
            </a:endParaRPr>
          </a:p>
          <a:p>
            <a:pPr marL="0" marR="0" lvl="0" indent="0" algn="l" defTabSz="1219139" rtl="0" eaLnBrk="1" fontAlgn="auto" latinLnBrk="0" hangingPunct="1">
              <a:lnSpc>
                <a:spcPct val="90000"/>
              </a:lnSpc>
              <a:spcBef>
                <a:spcPts val="0"/>
              </a:spcBef>
              <a:spcAft>
                <a:spcPts val="0"/>
              </a:spcAft>
              <a:buClrTx/>
              <a:buSzTx/>
              <a:buFontTx/>
              <a:buNone/>
              <a:tabLst/>
              <a:defRPr/>
            </a:pPr>
            <a:r>
              <a:rPr lang="en-US" sz="800" dirty="0">
                <a:solidFill>
                  <a:schemeClr val="tx1">
                    <a:lumMod val="65000"/>
                    <a:lumOff val="35000"/>
                  </a:schemeClr>
                </a:solidFill>
              </a:rPr>
              <a:t>Mounzer K</a:t>
            </a:r>
            <a:r>
              <a:rPr lang="en-US" sz="800" i="1" dirty="0">
                <a:solidFill>
                  <a:schemeClr val="tx1">
                    <a:lumMod val="65000"/>
                    <a:lumOff val="35000"/>
                  </a:schemeClr>
                </a:solidFill>
              </a:rPr>
              <a:t>, et al. </a:t>
            </a:r>
            <a:r>
              <a:rPr lang="en-US" sz="800" dirty="0">
                <a:solidFill>
                  <a:schemeClr val="tx1">
                    <a:lumMod val="65000"/>
                    <a:lumOff val="35000"/>
                  </a:schemeClr>
                </a:solidFill>
              </a:rPr>
              <a:t>CROI 2021. #406</a:t>
            </a:r>
          </a:p>
        </p:txBody>
      </p:sp>
      <p:sp>
        <p:nvSpPr>
          <p:cNvPr id="3" name="Rectangle 2">
            <a:extLst>
              <a:ext uri="{FF2B5EF4-FFF2-40B4-BE49-F238E27FC236}">
                <a16:creationId xmlns:a16="http://schemas.microsoft.com/office/drawing/2014/main" id="{FFF1B343-9C51-4E59-A1DA-FF7B869269DD}"/>
              </a:ext>
            </a:extLst>
          </p:cNvPr>
          <p:cNvSpPr/>
          <p:nvPr/>
        </p:nvSpPr>
        <p:spPr>
          <a:xfrm>
            <a:off x="5934418" y="3182780"/>
            <a:ext cx="2616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4" name="TextBox 3">
            <a:extLst>
              <a:ext uri="{FF2B5EF4-FFF2-40B4-BE49-F238E27FC236}">
                <a16:creationId xmlns:a16="http://schemas.microsoft.com/office/drawing/2014/main" id="{7747F576-D2F2-4223-AC9F-4B341B902254}"/>
              </a:ext>
            </a:extLst>
          </p:cNvPr>
          <p:cNvSpPr txBox="1"/>
          <p:nvPr/>
        </p:nvSpPr>
        <p:spPr>
          <a:xfrm>
            <a:off x="725462" y="5157453"/>
            <a:ext cx="4759355" cy="332399"/>
          </a:xfrm>
          <a:prstGeom prst="rect">
            <a:avLst/>
          </a:prstGeom>
          <a:noFill/>
        </p:spPr>
        <p:txBody>
          <a:bodyPr wrap="square" lIns="0" tIns="0" rIns="0" bIns="0" rtlCol="0">
            <a:spAutoFit/>
          </a:bodyPr>
          <a:lstStyle/>
          <a:p>
            <a:pPr marL="285750" indent="-285750">
              <a:lnSpc>
                <a:spcPct val="90000"/>
              </a:lnSpc>
              <a:buFont typeface="Arial" panose="020B0604020202020204" pitchFamily="34" charset="0"/>
              <a:buChar char="•"/>
              <a:defRPr/>
            </a:pPr>
            <a:r>
              <a:rPr lang="en-US" sz="1200" dirty="0">
                <a:solidFill>
                  <a:prstClr val="black"/>
                </a:solidFill>
              </a:rPr>
              <a:t>Tempo </a:t>
            </a:r>
            <a:r>
              <a:rPr lang="en-US" sz="1200" dirty="0" err="1">
                <a:solidFill>
                  <a:prstClr val="black"/>
                </a:solidFill>
              </a:rPr>
              <a:t>até</a:t>
            </a:r>
            <a:r>
              <a:rPr lang="en-US" sz="1200" dirty="0">
                <a:solidFill>
                  <a:prstClr val="black"/>
                </a:solidFill>
              </a:rPr>
              <a:t> à </a:t>
            </a:r>
            <a:r>
              <a:rPr lang="en-US" sz="1200" dirty="0" err="1">
                <a:solidFill>
                  <a:prstClr val="black"/>
                </a:solidFill>
              </a:rPr>
              <a:t>descontinuação</a:t>
            </a:r>
            <a:r>
              <a:rPr lang="en-US" sz="1200" dirty="0">
                <a:solidFill>
                  <a:prstClr val="black"/>
                </a:solidFill>
              </a:rPr>
              <a:t> </a:t>
            </a:r>
            <a:r>
              <a:rPr lang="en-US" sz="1200" dirty="0" err="1">
                <a:solidFill>
                  <a:prstClr val="black"/>
                </a:solidFill>
              </a:rPr>
              <a:t>foi</a:t>
            </a:r>
            <a:r>
              <a:rPr lang="en-US" sz="1200" dirty="0">
                <a:solidFill>
                  <a:prstClr val="black"/>
                </a:solidFill>
              </a:rPr>
              <a:t> </a:t>
            </a:r>
            <a:r>
              <a:rPr lang="en-US" sz="1200" dirty="0" err="1">
                <a:solidFill>
                  <a:prstClr val="black"/>
                </a:solidFill>
              </a:rPr>
              <a:t>significativamente</a:t>
            </a:r>
            <a:r>
              <a:rPr lang="en-US" sz="1200" dirty="0">
                <a:solidFill>
                  <a:prstClr val="black"/>
                </a:solidFill>
              </a:rPr>
              <a:t> superior com B/F/TAF</a:t>
            </a:r>
          </a:p>
        </p:txBody>
      </p:sp>
      <p:sp>
        <p:nvSpPr>
          <p:cNvPr id="23" name="TextBox 22">
            <a:extLst>
              <a:ext uri="{FF2B5EF4-FFF2-40B4-BE49-F238E27FC236}">
                <a16:creationId xmlns:a16="http://schemas.microsoft.com/office/drawing/2014/main" id="{522E93EF-6522-42F5-8B92-1273263DCC45}"/>
              </a:ext>
            </a:extLst>
          </p:cNvPr>
          <p:cNvSpPr txBox="1"/>
          <p:nvPr/>
        </p:nvSpPr>
        <p:spPr>
          <a:xfrm>
            <a:off x="6362923" y="5081655"/>
            <a:ext cx="5519571" cy="498598"/>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pt-PT" sz="1200" b="0" i="0" u="none" strike="noStrike" kern="1200" cap="none" spc="0" normalizeH="0" baseline="0" noProof="0" dirty="0">
                <a:ln>
                  <a:noFill/>
                </a:ln>
                <a:solidFill>
                  <a:prstClr val="black"/>
                </a:solidFill>
                <a:effectLst/>
                <a:uLnTx/>
                <a:uFillTx/>
                <a:ea typeface="+mn-ea"/>
                <a:cs typeface="+mn-cs"/>
              </a:rPr>
              <a:t>O início de TARV com regimes baseados em DRV/p esteve associado a uma menor probabilidade de supressão de CV(&lt;200 c/ml) em comparação com o início de TARV com B/F/TAF</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73" name="Slide Number Placeholder 3">
            <a:extLst>
              <a:ext uri="{FF2B5EF4-FFF2-40B4-BE49-F238E27FC236}">
                <a16:creationId xmlns:a16="http://schemas.microsoft.com/office/drawing/2014/main" id="{3451E5D9-9269-4C93-9383-DD48A071664F}"/>
              </a:ext>
            </a:extLst>
          </p:cNvPr>
          <p:cNvSpPr txBox="1">
            <a:spLocks/>
          </p:cNvSpPr>
          <p:nvPr/>
        </p:nvSpPr>
        <p:spPr>
          <a:xfrm>
            <a:off x="11404600" y="6689726"/>
            <a:ext cx="330200" cy="168275"/>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4BD5F9E-BC76-487B-A2BC-019AD28A14BF}" type="slidenum">
              <a:rPr lang="en-US" sz="1067" smtClean="0">
                <a:solidFill>
                  <a:prstClr val="black"/>
                </a:solidFill>
                <a:latin typeface="Arial"/>
              </a:rPr>
              <a:pPr>
                <a:defRPr/>
              </a:pPr>
              <a:t>13</a:t>
            </a:fld>
            <a:endParaRPr lang="en-US" sz="1067" dirty="0">
              <a:solidFill>
                <a:prstClr val="black"/>
              </a:solidFill>
              <a:latin typeface="Arial"/>
            </a:endParaRPr>
          </a:p>
        </p:txBody>
      </p:sp>
      <p:sp>
        <p:nvSpPr>
          <p:cNvPr id="74" name="TextBox 73">
            <a:extLst>
              <a:ext uri="{FF2B5EF4-FFF2-40B4-BE49-F238E27FC236}">
                <a16:creationId xmlns:a16="http://schemas.microsoft.com/office/drawing/2014/main" id="{47DEDF90-3B27-4F16-B0BE-B6B5E7756B50}"/>
              </a:ext>
            </a:extLst>
          </p:cNvPr>
          <p:cNvSpPr txBox="1"/>
          <p:nvPr/>
        </p:nvSpPr>
        <p:spPr>
          <a:xfrm>
            <a:off x="230956" y="84523"/>
            <a:ext cx="5748369" cy="22159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wrap="none" lIns="0" tIns="0" rIns="0" bIns="0" rtlCol="0">
            <a:noAutofit/>
          </a:bodyPr>
          <a:lstStyle/>
          <a:p>
            <a:pPr marL="0" marR="0" lvl="0" indent="0" algn="l" defTabSz="1351054"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cs typeface="Arial" pitchFamily="34" charset="0"/>
              </a:rPr>
              <a:t>OPERA Database (US)</a:t>
            </a:r>
          </a:p>
        </p:txBody>
      </p:sp>
      <p:sp>
        <p:nvSpPr>
          <p:cNvPr id="76" name="Rectangle 75">
            <a:extLst>
              <a:ext uri="{FF2B5EF4-FFF2-40B4-BE49-F238E27FC236}">
                <a16:creationId xmlns:a16="http://schemas.microsoft.com/office/drawing/2014/main" id="{423DE092-4938-4825-9976-584B18142625}"/>
              </a:ext>
            </a:extLst>
          </p:cNvPr>
          <p:cNvSpPr/>
          <p:nvPr/>
        </p:nvSpPr>
        <p:spPr>
          <a:xfrm>
            <a:off x="131032" y="219372"/>
            <a:ext cx="9972651" cy="830997"/>
          </a:xfrm>
          <a:prstGeom prst="rect">
            <a:avLst/>
          </a:prstGeom>
        </p:spPr>
        <p:txBody>
          <a:bodyPr wrap="square">
            <a:spAutoFit/>
          </a:bodyPr>
          <a:lstStyle/>
          <a:p>
            <a:r>
              <a:rPr lang="en-US" sz="2400" b="1" cap="all" dirty="0">
                <a:solidFill>
                  <a:srgbClr val="C00000"/>
                </a:solidFill>
              </a:rPr>
              <a:t>PERSISTÊNCIA E EFETIVIDADE DE REGIMES RECOMENDADOS PARA O TRATAMENTO DA INFEÇÃO POR VIH EM FASE AVANÇADA </a:t>
            </a:r>
            <a:endParaRPr lang="pt-PT" sz="2400" b="1" cap="all" dirty="0">
              <a:solidFill>
                <a:srgbClr val="C00000"/>
              </a:solidFill>
            </a:endParaRPr>
          </a:p>
        </p:txBody>
      </p:sp>
      <p:sp>
        <p:nvSpPr>
          <p:cNvPr id="124" name="Rectangle 123">
            <a:extLst>
              <a:ext uri="{FF2B5EF4-FFF2-40B4-BE49-F238E27FC236}">
                <a16:creationId xmlns:a16="http://schemas.microsoft.com/office/drawing/2014/main" id="{1685F418-0378-4F25-9E30-47C5FBE0C2B0}"/>
              </a:ext>
            </a:extLst>
          </p:cNvPr>
          <p:cNvSpPr/>
          <p:nvPr/>
        </p:nvSpPr>
        <p:spPr>
          <a:xfrm>
            <a:off x="302853" y="1897908"/>
            <a:ext cx="5455077" cy="396665"/>
          </a:xfrm>
          <a:prstGeom prst="rect">
            <a:avLst/>
          </a:prstGeom>
          <a:noFill/>
          <a:ln w="12700" cap="flat" cmpd="sng" algn="ctr">
            <a:noFill/>
            <a:prstDash val="solid"/>
            <a:miter lim="800000"/>
          </a:ln>
          <a:effectLst/>
        </p:spPr>
        <p:txBody>
          <a:bodyPr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pt-PT" sz="1700" b="1" i="0" u="none" strike="noStrike" kern="0" cap="none" spc="0" normalizeH="0" baseline="0" noProof="0" dirty="0">
                <a:ln>
                  <a:noFill/>
                </a:ln>
                <a:solidFill>
                  <a:prstClr val="black"/>
                </a:solidFill>
                <a:effectLst/>
                <a:uLnTx/>
                <a:uFillTx/>
                <a:ea typeface="+mn-ea"/>
                <a:cs typeface="+mn-cs"/>
              </a:rPr>
              <a:t>Probabilidade cumulativa não ajustada de descontinuação</a:t>
            </a:r>
            <a:endParaRPr kumimoji="0" lang="en-US" sz="1700" b="1" i="0" u="none" strike="noStrike" kern="0" cap="none" spc="0" normalizeH="0" baseline="0" noProof="0" dirty="0">
              <a:ln>
                <a:noFill/>
              </a:ln>
              <a:solidFill>
                <a:prstClr val="black"/>
              </a:solidFill>
              <a:effectLst/>
              <a:uLnTx/>
              <a:uFillTx/>
              <a:ea typeface="+mn-ea"/>
              <a:cs typeface="+mn-cs"/>
            </a:endParaRPr>
          </a:p>
        </p:txBody>
      </p:sp>
      <p:pic>
        <p:nvPicPr>
          <p:cNvPr id="125" name="Picture 124">
            <a:extLst>
              <a:ext uri="{FF2B5EF4-FFF2-40B4-BE49-F238E27FC236}">
                <a16:creationId xmlns:a16="http://schemas.microsoft.com/office/drawing/2014/main" id="{64AF7BBF-D22E-424C-AB56-F51122B05F09}"/>
              </a:ext>
            </a:extLst>
          </p:cNvPr>
          <p:cNvPicPr>
            <a:picLocks noChangeAspect="1"/>
          </p:cNvPicPr>
          <p:nvPr/>
        </p:nvPicPr>
        <p:blipFill>
          <a:blip r:embed="rId3"/>
          <a:stretch>
            <a:fillRect/>
          </a:stretch>
        </p:blipFill>
        <p:spPr>
          <a:xfrm>
            <a:off x="665818" y="2184835"/>
            <a:ext cx="4590686" cy="2895851"/>
          </a:xfrm>
          <a:prstGeom prst="rect">
            <a:avLst/>
          </a:prstGeom>
        </p:spPr>
      </p:pic>
      <p:sp>
        <p:nvSpPr>
          <p:cNvPr id="126" name="Rectangle 125">
            <a:extLst>
              <a:ext uri="{FF2B5EF4-FFF2-40B4-BE49-F238E27FC236}">
                <a16:creationId xmlns:a16="http://schemas.microsoft.com/office/drawing/2014/main" id="{D95A6614-5E62-4DCD-BA50-78E28EB3BC4A}"/>
              </a:ext>
            </a:extLst>
          </p:cNvPr>
          <p:cNvSpPr/>
          <p:nvPr/>
        </p:nvSpPr>
        <p:spPr>
          <a:xfrm>
            <a:off x="5757930" y="1896484"/>
            <a:ext cx="6632511" cy="384721"/>
          </a:xfrm>
          <a:prstGeom prst="rect">
            <a:avLst/>
          </a:prstGeom>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700" b="1" i="0" u="none" strike="noStrike" kern="1200" cap="none" spc="0" normalizeH="0" baseline="0" noProof="0" dirty="0">
                <a:ln>
                  <a:noFill/>
                </a:ln>
                <a:solidFill>
                  <a:prstClr val="black"/>
                </a:solidFill>
                <a:effectLst/>
                <a:uLnTx/>
                <a:uFillTx/>
                <a:cs typeface="Lao UI" panose="020B0502040204020203" pitchFamily="34" charset="0"/>
              </a:rPr>
              <a:t>Associação ajustada entre o regime e a supressão virológica</a:t>
            </a:r>
            <a:endParaRPr kumimoji="0" lang="en-US" sz="1700" b="1" i="0" u="none" strike="noStrike" kern="1200" cap="none" spc="0" normalizeH="0" baseline="0" noProof="0" dirty="0">
              <a:ln>
                <a:noFill/>
              </a:ln>
              <a:solidFill>
                <a:prstClr val="black"/>
              </a:solidFill>
              <a:effectLst/>
              <a:uLnTx/>
              <a:uFillTx/>
              <a:cs typeface="Lao UI" panose="020B0502040204020203" pitchFamily="34" charset="0"/>
            </a:endParaRPr>
          </a:p>
        </p:txBody>
      </p:sp>
      <p:pic>
        <p:nvPicPr>
          <p:cNvPr id="127" name="Picture 126">
            <a:extLst>
              <a:ext uri="{FF2B5EF4-FFF2-40B4-BE49-F238E27FC236}">
                <a16:creationId xmlns:a16="http://schemas.microsoft.com/office/drawing/2014/main" id="{4C9A433B-B40B-4572-9EF4-15924E23A70F}"/>
              </a:ext>
            </a:extLst>
          </p:cNvPr>
          <p:cNvPicPr>
            <a:picLocks noChangeAspect="1"/>
          </p:cNvPicPr>
          <p:nvPr/>
        </p:nvPicPr>
        <p:blipFill>
          <a:blip r:embed="rId4"/>
          <a:stretch>
            <a:fillRect/>
          </a:stretch>
        </p:blipFill>
        <p:spPr>
          <a:xfrm>
            <a:off x="6381277" y="2340920"/>
            <a:ext cx="5108891" cy="2676376"/>
          </a:xfrm>
          <a:prstGeom prst="rect">
            <a:avLst/>
          </a:prstGeom>
        </p:spPr>
      </p:pic>
      <p:sp>
        <p:nvSpPr>
          <p:cNvPr id="19" name="Rectangle 18">
            <a:extLst>
              <a:ext uri="{FF2B5EF4-FFF2-40B4-BE49-F238E27FC236}">
                <a16:creationId xmlns:a16="http://schemas.microsoft.com/office/drawing/2014/main" id="{01FB086D-5861-494A-9A9D-BFF1C311026C}"/>
              </a:ext>
            </a:extLst>
          </p:cNvPr>
          <p:cNvSpPr/>
          <p:nvPr/>
        </p:nvSpPr>
        <p:spPr>
          <a:xfrm flipH="1">
            <a:off x="243952" y="5590943"/>
            <a:ext cx="11810887" cy="855505"/>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defTabSz="1219139">
              <a:defRPr/>
            </a:pPr>
            <a:r>
              <a:rPr lang="pt-PT" b="1" kern="0" dirty="0">
                <a:solidFill>
                  <a:prstClr val="black"/>
                </a:solidFill>
                <a:ea typeface="黑体"/>
                <a:cs typeface="Arial"/>
              </a:rPr>
              <a:t>Nos adultos com infeção por VIH em fase avançada, B/F/TAF demonstrou menor probabilidade de ser descontinuado e os participantes em B/F/TAF apresentaram maior probabilidade de alcançar &lt;200 c/ml em comparação com DRV/p + 2 </a:t>
            </a:r>
            <a:r>
              <a:rPr lang="pt-PT" b="1" kern="0" dirty="0" err="1">
                <a:solidFill>
                  <a:prstClr val="black"/>
                </a:solidFill>
                <a:ea typeface="黑体"/>
                <a:cs typeface="Arial"/>
              </a:rPr>
              <a:t>NRTIs</a:t>
            </a:r>
            <a:endParaRPr lang="en-US" b="1" kern="0" dirty="0">
              <a:solidFill>
                <a:prstClr val="black"/>
              </a:solidFill>
              <a:ea typeface="黑体"/>
              <a:cs typeface="Arial"/>
            </a:endParaRPr>
          </a:p>
        </p:txBody>
      </p:sp>
      <p:pic>
        <p:nvPicPr>
          <p:cNvPr id="21" name="Graphic 20">
            <a:extLst>
              <a:ext uri="{FF2B5EF4-FFF2-40B4-BE49-F238E27FC236}">
                <a16:creationId xmlns:a16="http://schemas.microsoft.com/office/drawing/2014/main" id="{89BD7AA5-117D-47E3-8C0E-6B537EB1D6CA}"/>
              </a:ext>
            </a:extLst>
          </p:cNvPr>
          <p:cNvPicPr>
            <a:picLocks noChangeAspect="1"/>
          </p:cNvPicPr>
          <p:nvPr/>
        </p:nvPicPr>
        <p:blipFill rotWithShape="1">
          <a:blip r:embed="rId5"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229" t="17489" r="26029" b="56241"/>
          <a:stretch/>
        </p:blipFill>
        <p:spPr>
          <a:xfrm>
            <a:off x="10159487" y="5654004"/>
            <a:ext cx="1851456" cy="938962"/>
          </a:xfrm>
          <a:prstGeom prst="rect">
            <a:avLst/>
          </a:prstGeom>
        </p:spPr>
      </p:pic>
    </p:spTree>
    <p:extLst>
      <p:ext uri="{BB962C8B-B14F-4D97-AF65-F5344CB8AC3E}">
        <p14:creationId xmlns:p14="http://schemas.microsoft.com/office/powerpoint/2010/main" val="4134078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9A08793-498B-D0D4-CC9E-0CB77DF0BD00}"/>
              </a:ext>
            </a:extLst>
          </p:cNvPr>
          <p:cNvPicPr>
            <a:picLocks noChangeAspect="1"/>
          </p:cNvPicPr>
          <p:nvPr/>
        </p:nvPicPr>
        <p:blipFill>
          <a:blip r:embed="rId3"/>
          <a:stretch>
            <a:fillRect/>
          </a:stretch>
        </p:blipFill>
        <p:spPr>
          <a:xfrm>
            <a:off x="204143" y="499418"/>
            <a:ext cx="6915150" cy="2819400"/>
          </a:xfrm>
          <a:prstGeom prst="rect">
            <a:avLst/>
          </a:prstGeom>
        </p:spPr>
      </p:pic>
      <p:pic>
        <p:nvPicPr>
          <p:cNvPr id="8" name="Imagem 7">
            <a:extLst>
              <a:ext uri="{FF2B5EF4-FFF2-40B4-BE49-F238E27FC236}">
                <a16:creationId xmlns:a16="http://schemas.microsoft.com/office/drawing/2014/main" id="{FA1A2D78-6B7F-905E-5A3E-37835B0B08A0}"/>
              </a:ext>
            </a:extLst>
          </p:cNvPr>
          <p:cNvPicPr>
            <a:picLocks noChangeAspect="1"/>
          </p:cNvPicPr>
          <p:nvPr/>
        </p:nvPicPr>
        <p:blipFill>
          <a:blip r:embed="rId4"/>
          <a:stretch>
            <a:fillRect/>
          </a:stretch>
        </p:blipFill>
        <p:spPr>
          <a:xfrm>
            <a:off x="7119293" y="990363"/>
            <a:ext cx="4961753" cy="2067397"/>
          </a:xfrm>
          <a:prstGeom prst="rect">
            <a:avLst/>
          </a:prstGeom>
        </p:spPr>
      </p:pic>
      <p:pic>
        <p:nvPicPr>
          <p:cNvPr id="10" name="Imagem 9">
            <a:extLst>
              <a:ext uri="{FF2B5EF4-FFF2-40B4-BE49-F238E27FC236}">
                <a16:creationId xmlns:a16="http://schemas.microsoft.com/office/drawing/2014/main" id="{8F331646-34C5-AFBB-0AE2-0640746626E3}"/>
              </a:ext>
            </a:extLst>
          </p:cNvPr>
          <p:cNvPicPr>
            <a:picLocks noChangeAspect="1"/>
          </p:cNvPicPr>
          <p:nvPr/>
        </p:nvPicPr>
        <p:blipFill>
          <a:blip r:embed="rId5"/>
          <a:stretch>
            <a:fillRect/>
          </a:stretch>
        </p:blipFill>
        <p:spPr>
          <a:xfrm>
            <a:off x="0" y="3809763"/>
            <a:ext cx="12192000" cy="1677339"/>
          </a:xfrm>
          <a:prstGeom prst="rect">
            <a:avLst/>
          </a:prstGeom>
        </p:spPr>
      </p:pic>
      <p:pic>
        <p:nvPicPr>
          <p:cNvPr id="12" name="Imagem 11">
            <a:extLst>
              <a:ext uri="{FF2B5EF4-FFF2-40B4-BE49-F238E27FC236}">
                <a16:creationId xmlns:a16="http://schemas.microsoft.com/office/drawing/2014/main" id="{61F0A9DD-1CBE-413C-0CB4-9DAF455DDA2F}"/>
              </a:ext>
            </a:extLst>
          </p:cNvPr>
          <p:cNvPicPr>
            <a:picLocks noChangeAspect="1"/>
          </p:cNvPicPr>
          <p:nvPr/>
        </p:nvPicPr>
        <p:blipFill>
          <a:blip r:embed="rId6"/>
          <a:stretch>
            <a:fillRect/>
          </a:stretch>
        </p:blipFill>
        <p:spPr>
          <a:xfrm>
            <a:off x="2152650" y="6039494"/>
            <a:ext cx="7886700" cy="638175"/>
          </a:xfrm>
          <a:prstGeom prst="rect">
            <a:avLst/>
          </a:prstGeom>
        </p:spPr>
      </p:pic>
    </p:spTree>
    <p:extLst>
      <p:ext uri="{BB962C8B-B14F-4D97-AF65-F5344CB8AC3E}">
        <p14:creationId xmlns:p14="http://schemas.microsoft.com/office/powerpoint/2010/main" val="98550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5">
            <a:extLst>
              <a:ext uri="{FF2B5EF4-FFF2-40B4-BE49-F238E27FC236}">
                <a16:creationId xmlns:a16="http://schemas.microsoft.com/office/drawing/2014/main" id="{F81BF5B2-F244-500E-908D-0DBA5FF3993C}"/>
              </a:ext>
            </a:extLst>
          </p:cNvPr>
          <p:cNvGrpSpPr/>
          <p:nvPr/>
        </p:nvGrpSpPr>
        <p:grpSpPr>
          <a:xfrm>
            <a:off x="7662481" y="1511853"/>
            <a:ext cx="5163022" cy="3200400"/>
            <a:chOff x="2971800" y="2325624"/>
            <a:chExt cx="4804476" cy="2779776"/>
          </a:xfrm>
        </p:grpSpPr>
        <p:pic>
          <p:nvPicPr>
            <p:cNvPr id="7" name="Picture 2" descr="\\Apollo\Administrate\HIV-BFTAF\BFTAF Medical Affairs\Slide Decks\Investigational BFTAF Deck\05-2017\Pill Images\BFTAF and GenvoyaOdefseyTriumeq.jpg">
              <a:extLst>
                <a:ext uri="{FF2B5EF4-FFF2-40B4-BE49-F238E27FC236}">
                  <a16:creationId xmlns:a16="http://schemas.microsoft.com/office/drawing/2014/main" id="{761D50B7-B281-B0A2-7FD8-E86BC96C1084}"/>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5000"/>
                      </a14:imgEffect>
                    </a14:imgLayer>
                  </a14:imgProps>
                </a:ext>
                <a:ext uri="{28A0092B-C50C-407E-A947-70E740481C1C}">
                  <a14:useLocalDpi xmlns:a14="http://schemas.microsoft.com/office/drawing/2010/main" val="0"/>
                </a:ext>
              </a:extLst>
            </a:blip>
            <a:srcRect t="22383"/>
            <a:stretch/>
          </p:blipFill>
          <p:spPr bwMode="auto">
            <a:xfrm>
              <a:off x="2971800" y="2325624"/>
              <a:ext cx="2468427" cy="2779776"/>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8" name="TextBox 14">
              <a:extLst>
                <a:ext uri="{FF2B5EF4-FFF2-40B4-BE49-F238E27FC236}">
                  <a16:creationId xmlns:a16="http://schemas.microsoft.com/office/drawing/2014/main" id="{1BE2A49E-2BC5-AC90-5042-2CE8CD274208}"/>
                </a:ext>
              </a:extLst>
            </p:cNvPr>
            <p:cNvSpPr txBox="1"/>
            <p:nvPr/>
          </p:nvSpPr>
          <p:spPr>
            <a:xfrm>
              <a:off x="5566472" y="3314700"/>
              <a:ext cx="1926166" cy="228600"/>
            </a:xfrm>
            <a:prstGeom prst="rect">
              <a:avLst/>
            </a:prstGeom>
            <a:noFill/>
            <a:ln>
              <a:noFill/>
            </a:ln>
            <a:effectLst/>
          </p:spPr>
          <p:txBody>
            <a:bodyPr wrap="non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E/C/F/TAF</a:t>
              </a:r>
            </a:p>
          </p:txBody>
        </p:sp>
        <p:sp>
          <p:nvSpPr>
            <p:cNvPr id="9" name="TextBox 11">
              <a:extLst>
                <a:ext uri="{FF2B5EF4-FFF2-40B4-BE49-F238E27FC236}">
                  <a16:creationId xmlns:a16="http://schemas.microsoft.com/office/drawing/2014/main" id="{C7F960A3-01E5-90C7-C085-5757F505B80A}"/>
                </a:ext>
              </a:extLst>
            </p:cNvPr>
            <p:cNvSpPr txBox="1"/>
            <p:nvPr/>
          </p:nvSpPr>
          <p:spPr>
            <a:xfrm>
              <a:off x="5566472" y="4114800"/>
              <a:ext cx="2138891" cy="228600"/>
            </a:xfrm>
            <a:prstGeom prst="rect">
              <a:avLst/>
            </a:prstGeom>
            <a:noFill/>
            <a:ln>
              <a:noFill/>
            </a:ln>
            <a:effectLst/>
          </p:spPr>
          <p:txBody>
            <a:bodyPr wrap="non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DTG/ABC/3TC</a:t>
              </a:r>
            </a:p>
          </p:txBody>
        </p:sp>
        <p:sp>
          <p:nvSpPr>
            <p:cNvPr id="10" name="TextBox 3">
              <a:extLst>
                <a:ext uri="{FF2B5EF4-FFF2-40B4-BE49-F238E27FC236}">
                  <a16:creationId xmlns:a16="http://schemas.microsoft.com/office/drawing/2014/main" id="{5E7F6F3C-CCB3-E4CE-478F-2258DF998A59}"/>
                </a:ext>
              </a:extLst>
            </p:cNvPr>
            <p:cNvSpPr txBox="1"/>
            <p:nvPr/>
          </p:nvSpPr>
          <p:spPr>
            <a:xfrm>
              <a:off x="5490276" y="2514600"/>
              <a:ext cx="2286000" cy="381000"/>
            </a:xfrm>
            <a:prstGeom prst="rect">
              <a:avLst/>
            </a:prstGeom>
            <a:noFill/>
            <a:ln>
              <a:noFill/>
            </a:ln>
            <a:effectLst/>
          </p:spPr>
          <p:txBody>
            <a:bodyPr wrap="non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cs typeface="Arial" panose="020B0604020202020204" pitchFamily="34" charset="0"/>
                </a:rPr>
                <a:t> </a:t>
              </a:r>
              <a:r>
                <a:rPr kumimoji="0" lang="en-US" b="0" i="0" u="none" strike="noStrike" kern="1200" cap="none" spc="0" normalizeH="0" baseline="0" noProof="0" dirty="0">
                  <a:ln>
                    <a:noFill/>
                  </a:ln>
                  <a:solidFill>
                    <a:prstClr val="black"/>
                  </a:solidFill>
                  <a:effectLst/>
                  <a:uLnTx/>
                  <a:uFillTx/>
                  <a:cs typeface="Arial" panose="020B0604020202020204" pitchFamily="34" charset="0"/>
                </a:rPr>
                <a:t>B/F/TAF</a:t>
              </a:r>
            </a:p>
          </p:txBody>
        </p:sp>
      </p:grpSp>
      <p:sp>
        <p:nvSpPr>
          <p:cNvPr id="69" name="Retângulo 68">
            <a:extLst>
              <a:ext uri="{FF2B5EF4-FFF2-40B4-BE49-F238E27FC236}">
                <a16:creationId xmlns:a16="http://schemas.microsoft.com/office/drawing/2014/main" id="{AE3EF49D-B5DD-056E-B525-F6582922820A}"/>
              </a:ext>
            </a:extLst>
          </p:cNvPr>
          <p:cNvSpPr/>
          <p:nvPr/>
        </p:nvSpPr>
        <p:spPr>
          <a:xfrm>
            <a:off x="5787468" y="1832611"/>
            <a:ext cx="1363810" cy="276880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0" name="Rectangle 6">
            <a:extLst>
              <a:ext uri="{FF2B5EF4-FFF2-40B4-BE49-F238E27FC236}">
                <a16:creationId xmlns:a16="http://schemas.microsoft.com/office/drawing/2014/main" id="{90994167-5980-B818-16B4-3C814FD7DEC5}"/>
              </a:ext>
            </a:extLst>
          </p:cNvPr>
          <p:cNvSpPr>
            <a:spLocks noChangeArrowheads="1"/>
          </p:cNvSpPr>
          <p:nvPr/>
        </p:nvSpPr>
        <p:spPr bwMode="auto">
          <a:xfrm>
            <a:off x="3921248" y="4791276"/>
            <a:ext cx="3230363" cy="21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p>
            <a:pPr defTabSz="914332"/>
            <a:r>
              <a:rPr lang="en-GB" sz="800" dirty="0" err="1">
                <a:solidFill>
                  <a:schemeClr val="tx1">
                    <a:lumMod val="65000"/>
                    <a:lumOff val="35000"/>
                  </a:schemeClr>
                </a:solidFill>
              </a:rPr>
              <a:t>Adaptado</a:t>
            </a:r>
            <a:r>
              <a:rPr lang="en-GB" sz="800" dirty="0">
                <a:solidFill>
                  <a:schemeClr val="tx1">
                    <a:lumMod val="65000"/>
                    <a:lumOff val="35000"/>
                  </a:schemeClr>
                </a:solidFill>
              </a:rPr>
              <a:t> de Stone VE et al. J </a:t>
            </a:r>
            <a:r>
              <a:rPr lang="en-GB" sz="800" dirty="0" err="1">
                <a:solidFill>
                  <a:schemeClr val="tx1">
                    <a:lumMod val="65000"/>
                    <a:lumOff val="35000"/>
                  </a:schemeClr>
                </a:solidFill>
              </a:rPr>
              <a:t>Acquir</a:t>
            </a:r>
            <a:r>
              <a:rPr lang="en-GB" sz="800" dirty="0">
                <a:solidFill>
                  <a:schemeClr val="tx1">
                    <a:lumMod val="65000"/>
                    <a:lumOff val="35000"/>
                  </a:schemeClr>
                </a:solidFill>
              </a:rPr>
              <a:t> </a:t>
            </a:r>
            <a:r>
              <a:rPr lang="en-GB" sz="800" dirty="0" err="1">
                <a:solidFill>
                  <a:schemeClr val="tx1">
                    <a:lumMod val="65000"/>
                    <a:lumOff val="35000"/>
                  </a:schemeClr>
                </a:solidFill>
              </a:rPr>
              <a:t>Immun</a:t>
            </a:r>
            <a:r>
              <a:rPr lang="en-GB" sz="800" dirty="0">
                <a:solidFill>
                  <a:schemeClr val="tx1">
                    <a:lumMod val="65000"/>
                    <a:lumOff val="35000"/>
                  </a:schemeClr>
                </a:solidFill>
              </a:rPr>
              <a:t> </a:t>
            </a:r>
            <a:r>
              <a:rPr lang="en-GB" sz="800" dirty="0" err="1">
                <a:solidFill>
                  <a:schemeClr val="tx1">
                    <a:lumMod val="65000"/>
                    <a:lumOff val="35000"/>
                  </a:schemeClr>
                </a:solidFill>
              </a:rPr>
              <a:t>Defic</a:t>
            </a:r>
            <a:r>
              <a:rPr lang="en-GB" sz="800" dirty="0">
                <a:solidFill>
                  <a:schemeClr val="tx1">
                    <a:lumMod val="65000"/>
                    <a:lumOff val="35000"/>
                  </a:schemeClr>
                </a:solidFill>
              </a:rPr>
              <a:t> </a:t>
            </a:r>
            <a:r>
              <a:rPr lang="en-GB" sz="800" dirty="0" err="1">
                <a:solidFill>
                  <a:schemeClr val="tx1">
                    <a:lumMod val="65000"/>
                    <a:lumOff val="35000"/>
                  </a:schemeClr>
                </a:solidFill>
              </a:rPr>
              <a:t>Syndr</a:t>
            </a:r>
            <a:r>
              <a:rPr lang="en-GB" sz="800" dirty="0">
                <a:solidFill>
                  <a:schemeClr val="tx1">
                    <a:lumMod val="65000"/>
                    <a:lumOff val="35000"/>
                  </a:schemeClr>
                </a:solidFill>
              </a:rPr>
              <a:t> 2004;36:808–816</a:t>
            </a:r>
          </a:p>
        </p:txBody>
      </p:sp>
      <p:grpSp>
        <p:nvGrpSpPr>
          <p:cNvPr id="4" name="Group 3">
            <a:extLst>
              <a:ext uri="{FF2B5EF4-FFF2-40B4-BE49-F238E27FC236}">
                <a16:creationId xmlns:a16="http://schemas.microsoft.com/office/drawing/2014/main" id="{A26F49C6-B013-460B-8BEE-869B08A19246}"/>
              </a:ext>
            </a:extLst>
          </p:cNvPr>
          <p:cNvGrpSpPr/>
          <p:nvPr/>
        </p:nvGrpSpPr>
        <p:grpSpPr>
          <a:xfrm>
            <a:off x="414377" y="5369330"/>
            <a:ext cx="11629830" cy="956559"/>
            <a:chOff x="394810" y="4600209"/>
            <a:chExt cx="10731299" cy="789206"/>
          </a:xfrm>
        </p:grpSpPr>
        <p:sp>
          <p:nvSpPr>
            <p:cNvPr id="72" name="Rectangle 71">
              <a:extLst>
                <a:ext uri="{FF2B5EF4-FFF2-40B4-BE49-F238E27FC236}">
                  <a16:creationId xmlns:a16="http://schemas.microsoft.com/office/drawing/2014/main" id="{83212779-CCD8-4837-AB41-3F3CA4B943BC}"/>
                </a:ext>
              </a:extLst>
            </p:cNvPr>
            <p:cNvSpPr/>
            <p:nvPr/>
          </p:nvSpPr>
          <p:spPr>
            <a:xfrm flipH="1">
              <a:off x="394810" y="4649289"/>
              <a:ext cx="10731299" cy="707887"/>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b="1" dirty="0">
                  <a:solidFill>
                    <a:schemeClr val="tx1"/>
                  </a:solidFill>
                </a:rPr>
                <a:t>A </a:t>
              </a:r>
              <a:r>
                <a:rPr lang="en-US" sz="1800" b="1" dirty="0" err="1">
                  <a:solidFill>
                    <a:schemeClr val="tx1"/>
                  </a:solidFill>
                </a:rPr>
                <a:t>adesão</a:t>
              </a:r>
              <a:r>
                <a:rPr lang="en-US" sz="1800" b="1" dirty="0">
                  <a:solidFill>
                    <a:schemeClr val="tx1"/>
                  </a:solidFill>
                </a:rPr>
                <a:t> e </a:t>
              </a:r>
              <a:r>
                <a:rPr lang="en-US" sz="1800" b="1" dirty="0" err="1">
                  <a:solidFill>
                    <a:schemeClr val="tx1"/>
                  </a:solidFill>
                </a:rPr>
                <a:t>manutenção</a:t>
              </a:r>
              <a:r>
                <a:rPr lang="en-US" sz="1800" b="1" dirty="0">
                  <a:solidFill>
                    <a:schemeClr val="tx1"/>
                  </a:solidFill>
                </a:rPr>
                <a:t> do </a:t>
              </a:r>
              <a:r>
                <a:rPr lang="en-US" sz="1800" b="1" dirty="0" err="1">
                  <a:solidFill>
                    <a:schemeClr val="tx1"/>
                  </a:solidFill>
                </a:rPr>
                <a:t>doente</a:t>
              </a:r>
              <a:r>
                <a:rPr lang="en-US" sz="1800" b="1" dirty="0">
                  <a:solidFill>
                    <a:schemeClr val="tx1"/>
                  </a:solidFill>
                </a:rPr>
                <a:t> no regime </a:t>
              </a:r>
              <a:r>
                <a:rPr lang="en-US" sz="1800" b="1" dirty="0" err="1">
                  <a:solidFill>
                    <a:schemeClr val="tx1"/>
                  </a:solidFill>
                </a:rPr>
                <a:t>terapêutico</a:t>
              </a:r>
              <a:r>
                <a:rPr lang="en-US" sz="1800" b="1" dirty="0">
                  <a:solidFill>
                    <a:schemeClr val="tx1"/>
                  </a:solidFill>
                </a:rPr>
                <a:t> </a:t>
              </a:r>
              <a:r>
                <a:rPr lang="en-US" sz="1800" b="1" dirty="0" err="1">
                  <a:solidFill>
                    <a:schemeClr val="tx1"/>
                  </a:solidFill>
                </a:rPr>
                <a:t>podem</a:t>
              </a:r>
              <a:r>
                <a:rPr lang="en-US" sz="1800" b="1" dirty="0">
                  <a:solidFill>
                    <a:schemeClr val="tx1"/>
                  </a:solidFill>
                </a:rPr>
                <a:t> ser </a:t>
              </a:r>
              <a:r>
                <a:rPr lang="en-US" sz="1800" b="1" dirty="0" err="1">
                  <a:solidFill>
                    <a:schemeClr val="tx1"/>
                  </a:solidFill>
                </a:rPr>
                <a:t>influenciados</a:t>
              </a:r>
              <a:r>
                <a:rPr lang="en-US" sz="1800" b="1" dirty="0">
                  <a:solidFill>
                    <a:schemeClr val="tx1"/>
                  </a:solidFill>
                </a:rPr>
                <a:t> </a:t>
              </a:r>
              <a:r>
                <a:rPr lang="en-US" sz="1800" b="1" dirty="0" err="1">
                  <a:solidFill>
                    <a:schemeClr val="tx1"/>
                  </a:solidFill>
                </a:rPr>
                <a:t>pelo</a:t>
              </a:r>
              <a:r>
                <a:rPr lang="en-US" sz="1800" b="1" dirty="0">
                  <a:solidFill>
                    <a:schemeClr val="tx1"/>
                  </a:solidFill>
                </a:rPr>
                <a:t> </a:t>
              </a:r>
              <a:r>
                <a:rPr lang="en-US" sz="1800" b="1" dirty="0" err="1">
                  <a:solidFill>
                    <a:schemeClr val="tx1"/>
                  </a:solidFill>
                </a:rPr>
                <a:t>tamanho</a:t>
              </a:r>
              <a:r>
                <a:rPr lang="en-US" sz="1800" b="1" dirty="0">
                  <a:solidFill>
                    <a:schemeClr val="tx1"/>
                  </a:solidFill>
                </a:rPr>
                <a:t> e forma do </a:t>
              </a:r>
              <a:r>
                <a:rPr lang="en-US" sz="1800" b="1" dirty="0" err="1">
                  <a:solidFill>
                    <a:schemeClr val="tx1"/>
                  </a:solidFill>
                </a:rPr>
                <a:t>comprimido</a:t>
              </a:r>
              <a:r>
                <a:rPr lang="en-US" sz="1800" b="1" dirty="0">
                  <a:solidFill>
                    <a:schemeClr val="tx1"/>
                  </a:solidFill>
                </a:rPr>
                <a:t>, </a:t>
              </a:r>
              <a:r>
                <a:rPr lang="en-US" sz="1800" b="1" dirty="0" err="1">
                  <a:solidFill>
                    <a:schemeClr val="tx1"/>
                  </a:solidFill>
                </a:rPr>
                <a:t>sendo</a:t>
              </a:r>
              <a:r>
                <a:rPr lang="en-US" sz="1800" b="1" dirty="0">
                  <a:solidFill>
                    <a:schemeClr val="tx1"/>
                  </a:solidFill>
                </a:rPr>
                <a:t> o </a:t>
              </a:r>
              <a:r>
                <a:rPr lang="en-US" sz="1800" b="1" dirty="0" err="1">
                  <a:solidFill>
                    <a:schemeClr val="tx1"/>
                  </a:solidFill>
                </a:rPr>
                <a:t>tamanho</a:t>
              </a:r>
              <a:r>
                <a:rPr lang="en-US" sz="1800" b="1" dirty="0">
                  <a:solidFill>
                    <a:schemeClr val="tx1"/>
                  </a:solidFill>
                </a:rPr>
                <a:t> </a:t>
              </a:r>
              <a:r>
                <a:rPr lang="en-US" sz="1800" b="1" dirty="0" err="1">
                  <a:solidFill>
                    <a:schemeClr val="tx1"/>
                  </a:solidFill>
                </a:rPr>
                <a:t>frequentemente</a:t>
              </a:r>
              <a:r>
                <a:rPr lang="en-US" sz="1800" b="1" dirty="0">
                  <a:solidFill>
                    <a:schemeClr val="tx1"/>
                  </a:solidFill>
                </a:rPr>
                <a:t> </a:t>
              </a:r>
              <a:r>
                <a:rPr lang="en-US" sz="1800" b="1" dirty="0" err="1">
                  <a:solidFill>
                    <a:schemeClr val="tx1"/>
                  </a:solidFill>
                </a:rPr>
                <a:t>referido</a:t>
              </a:r>
              <a:r>
                <a:rPr lang="en-US" sz="1800" b="1" dirty="0">
                  <a:solidFill>
                    <a:schemeClr val="tx1"/>
                  </a:solidFill>
                </a:rPr>
                <a:t> </a:t>
              </a:r>
              <a:r>
                <a:rPr lang="en-US" sz="1800" b="1" dirty="0" err="1">
                  <a:solidFill>
                    <a:schemeClr val="tx1"/>
                  </a:solidFill>
                </a:rPr>
                <a:t>como</a:t>
              </a:r>
              <a:r>
                <a:rPr lang="en-US" sz="1800" b="1" dirty="0">
                  <a:solidFill>
                    <a:schemeClr val="tx1"/>
                  </a:solidFill>
                </a:rPr>
                <a:t> a principal </a:t>
              </a:r>
              <a:r>
                <a:rPr lang="en-US" sz="1800" b="1" dirty="0" err="1">
                  <a:solidFill>
                    <a:schemeClr val="tx1"/>
                  </a:solidFill>
                </a:rPr>
                <a:t>razão</a:t>
              </a:r>
              <a:r>
                <a:rPr lang="en-US" sz="1800" b="1" dirty="0">
                  <a:solidFill>
                    <a:schemeClr val="tx1"/>
                  </a:solidFill>
                </a:rPr>
                <a:t> para a </a:t>
              </a:r>
              <a:r>
                <a:rPr lang="en-US" sz="1800" b="1" dirty="0" err="1">
                  <a:solidFill>
                    <a:schemeClr val="tx1"/>
                  </a:solidFill>
                </a:rPr>
                <a:t>dificuldade</a:t>
              </a:r>
              <a:r>
                <a:rPr lang="en-US" sz="1800" b="1" dirty="0">
                  <a:solidFill>
                    <a:schemeClr val="tx1"/>
                  </a:solidFill>
                </a:rPr>
                <a:t> </a:t>
              </a:r>
              <a:r>
                <a:rPr lang="en-US" sz="1800" b="1" dirty="0" err="1">
                  <a:solidFill>
                    <a:schemeClr val="tx1"/>
                  </a:solidFill>
                </a:rPr>
                <a:t>em</a:t>
              </a:r>
              <a:r>
                <a:rPr lang="en-US" sz="1800" b="1" dirty="0">
                  <a:solidFill>
                    <a:schemeClr val="tx1"/>
                  </a:solidFill>
                </a:rPr>
                <a:t> engolir.</a:t>
              </a:r>
              <a:r>
                <a:rPr lang="en-US" sz="1800" b="1" baseline="30000" dirty="0">
                  <a:solidFill>
                    <a:schemeClr val="tx1"/>
                  </a:solidFill>
                </a:rPr>
                <a:t>1</a:t>
              </a:r>
            </a:p>
          </p:txBody>
        </p:sp>
        <p:pic>
          <p:nvPicPr>
            <p:cNvPr id="73" name="Graphic 72">
              <a:extLst>
                <a:ext uri="{FF2B5EF4-FFF2-40B4-BE49-F238E27FC236}">
                  <a16:creationId xmlns:a16="http://schemas.microsoft.com/office/drawing/2014/main" id="{54294A6A-3D15-4D50-80CD-155928F573C2}"/>
                </a:ext>
              </a:extLst>
            </p:cNvPr>
            <p:cNvPicPr>
              <a:picLocks noChangeAspect="1"/>
            </p:cNvPicPr>
            <p:nvPr/>
          </p:nvPicPr>
          <p:blipFill rotWithShape="1">
            <a:blip r:embed="rId5"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229" t="17489" r="26029" b="56241"/>
            <a:stretch/>
          </p:blipFill>
          <p:spPr>
            <a:xfrm>
              <a:off x="9417698" y="4600209"/>
              <a:ext cx="1708411" cy="789206"/>
            </a:xfrm>
            <a:prstGeom prst="rect">
              <a:avLst/>
            </a:prstGeom>
          </p:spPr>
        </p:pic>
      </p:grpSp>
      <p:sp>
        <p:nvSpPr>
          <p:cNvPr id="75" name="TextBox 74">
            <a:extLst>
              <a:ext uri="{FF2B5EF4-FFF2-40B4-BE49-F238E27FC236}">
                <a16:creationId xmlns:a16="http://schemas.microsoft.com/office/drawing/2014/main" id="{74FDC45E-0A90-40B8-8B68-B94FEFA08AC9}"/>
              </a:ext>
            </a:extLst>
          </p:cNvPr>
          <p:cNvSpPr txBox="1"/>
          <p:nvPr/>
        </p:nvSpPr>
        <p:spPr>
          <a:xfrm>
            <a:off x="278068" y="6420383"/>
            <a:ext cx="7040226" cy="461665"/>
          </a:xfrm>
          <a:prstGeom prst="rect">
            <a:avLst/>
          </a:prstGeom>
          <a:noFill/>
        </p:spPr>
        <p:txBody>
          <a:bodyPr wrap="square" rtlCol="0">
            <a:spAutoFit/>
          </a:bodyPr>
          <a:lstStyle/>
          <a:p>
            <a:r>
              <a:rPr lang="pt-PT" sz="800" dirty="0">
                <a:solidFill>
                  <a:schemeClr val="tx1">
                    <a:lumMod val="65000"/>
                    <a:lumOff val="35000"/>
                  </a:schemeClr>
                </a:solidFill>
              </a:rPr>
              <a:t>Imagens apenas para fins demonstrativos </a:t>
            </a:r>
          </a:p>
          <a:p>
            <a:r>
              <a:rPr lang="pt-PT" sz="800" dirty="0">
                <a:solidFill>
                  <a:schemeClr val="tx1">
                    <a:lumMod val="65000"/>
                    <a:lumOff val="35000"/>
                  </a:schemeClr>
                </a:solidFill>
              </a:rPr>
              <a:t>1. DHHS &amp; FDA CDER. </a:t>
            </a:r>
            <a:r>
              <a:rPr lang="pt-PT" sz="800" dirty="0" err="1">
                <a:solidFill>
                  <a:schemeClr val="tx1">
                    <a:lumMod val="65000"/>
                    <a:lumOff val="35000"/>
                  </a:schemeClr>
                </a:solidFill>
              </a:rPr>
              <a:t>Size</a:t>
            </a:r>
            <a:r>
              <a:rPr lang="pt-PT" sz="800" dirty="0">
                <a:solidFill>
                  <a:schemeClr val="tx1">
                    <a:lumMod val="65000"/>
                    <a:lumOff val="35000"/>
                  </a:schemeClr>
                </a:solidFill>
              </a:rPr>
              <a:t>, Shape, </a:t>
            </a:r>
            <a:r>
              <a:rPr lang="pt-PT" sz="800" dirty="0" err="1">
                <a:solidFill>
                  <a:schemeClr val="tx1">
                    <a:lumMod val="65000"/>
                    <a:lumOff val="35000"/>
                  </a:schemeClr>
                </a:solidFill>
              </a:rPr>
              <a:t>and</a:t>
            </a:r>
            <a:r>
              <a:rPr lang="pt-PT" sz="800" dirty="0">
                <a:solidFill>
                  <a:schemeClr val="tx1">
                    <a:lumMod val="65000"/>
                    <a:lumOff val="35000"/>
                  </a:schemeClr>
                </a:solidFill>
              </a:rPr>
              <a:t> </a:t>
            </a:r>
            <a:r>
              <a:rPr lang="pt-PT" sz="800" dirty="0" err="1">
                <a:solidFill>
                  <a:schemeClr val="tx1">
                    <a:lumMod val="65000"/>
                    <a:lumOff val="35000"/>
                  </a:schemeClr>
                </a:solidFill>
              </a:rPr>
              <a:t>Other</a:t>
            </a:r>
            <a:r>
              <a:rPr lang="pt-PT" sz="800" dirty="0">
                <a:solidFill>
                  <a:schemeClr val="tx1">
                    <a:lumMod val="65000"/>
                    <a:lumOff val="35000"/>
                  </a:schemeClr>
                </a:solidFill>
              </a:rPr>
              <a:t> </a:t>
            </a:r>
            <a:r>
              <a:rPr lang="pt-PT" sz="800" dirty="0" err="1">
                <a:solidFill>
                  <a:schemeClr val="tx1">
                    <a:lumMod val="65000"/>
                    <a:lumOff val="35000"/>
                  </a:schemeClr>
                </a:solidFill>
              </a:rPr>
              <a:t>Physical</a:t>
            </a:r>
            <a:r>
              <a:rPr lang="pt-PT" sz="800" dirty="0">
                <a:solidFill>
                  <a:schemeClr val="tx1">
                    <a:lumMod val="65000"/>
                    <a:lumOff val="35000"/>
                  </a:schemeClr>
                </a:solidFill>
              </a:rPr>
              <a:t> </a:t>
            </a:r>
            <a:r>
              <a:rPr lang="pt-PT" sz="800" dirty="0" err="1">
                <a:solidFill>
                  <a:schemeClr val="tx1">
                    <a:lumMod val="65000"/>
                    <a:lumOff val="35000"/>
                  </a:schemeClr>
                </a:solidFill>
              </a:rPr>
              <a:t>Attributes</a:t>
            </a:r>
            <a:r>
              <a:rPr lang="pt-PT" sz="800" dirty="0">
                <a:solidFill>
                  <a:schemeClr val="tx1">
                    <a:lumMod val="65000"/>
                    <a:lumOff val="35000"/>
                  </a:schemeClr>
                </a:solidFill>
              </a:rPr>
              <a:t> </a:t>
            </a:r>
            <a:r>
              <a:rPr lang="pt-PT" sz="800" dirty="0" err="1">
                <a:solidFill>
                  <a:schemeClr val="tx1">
                    <a:lumMod val="65000"/>
                    <a:lumOff val="35000"/>
                  </a:schemeClr>
                </a:solidFill>
              </a:rPr>
              <a:t>of</a:t>
            </a:r>
            <a:r>
              <a:rPr lang="pt-PT" sz="800" dirty="0">
                <a:solidFill>
                  <a:schemeClr val="tx1">
                    <a:lumMod val="65000"/>
                    <a:lumOff val="35000"/>
                  </a:schemeClr>
                </a:solidFill>
              </a:rPr>
              <a:t> </a:t>
            </a:r>
            <a:r>
              <a:rPr lang="pt-PT" sz="800" dirty="0" err="1">
                <a:solidFill>
                  <a:schemeClr val="tx1">
                    <a:lumMod val="65000"/>
                    <a:lumOff val="35000"/>
                  </a:schemeClr>
                </a:solidFill>
              </a:rPr>
              <a:t>Generic</a:t>
            </a:r>
            <a:r>
              <a:rPr lang="pt-PT" sz="800" dirty="0">
                <a:solidFill>
                  <a:schemeClr val="tx1">
                    <a:lumMod val="65000"/>
                    <a:lumOff val="35000"/>
                  </a:schemeClr>
                </a:solidFill>
              </a:rPr>
              <a:t> Tablets </a:t>
            </a:r>
            <a:r>
              <a:rPr lang="pt-PT" sz="800" dirty="0" err="1">
                <a:solidFill>
                  <a:schemeClr val="tx1">
                    <a:lumMod val="65000"/>
                    <a:lumOff val="35000"/>
                  </a:schemeClr>
                </a:solidFill>
              </a:rPr>
              <a:t>and</a:t>
            </a:r>
            <a:r>
              <a:rPr lang="pt-PT" sz="800" dirty="0">
                <a:solidFill>
                  <a:schemeClr val="tx1">
                    <a:lumMod val="65000"/>
                    <a:lumOff val="35000"/>
                  </a:schemeClr>
                </a:solidFill>
              </a:rPr>
              <a:t> Capsules. </a:t>
            </a:r>
            <a:r>
              <a:rPr lang="pt-PT" sz="800" dirty="0" err="1">
                <a:solidFill>
                  <a:schemeClr val="tx1">
                    <a:lumMod val="65000"/>
                    <a:lumOff val="35000"/>
                  </a:schemeClr>
                </a:solidFill>
              </a:rPr>
              <a:t>June</a:t>
            </a:r>
            <a:r>
              <a:rPr lang="pt-PT" sz="800" dirty="0">
                <a:solidFill>
                  <a:schemeClr val="tx1">
                    <a:lumMod val="65000"/>
                    <a:lumOff val="35000"/>
                  </a:schemeClr>
                </a:solidFill>
              </a:rPr>
              <a:t> 2015; </a:t>
            </a:r>
          </a:p>
          <a:p>
            <a:r>
              <a:rPr lang="pt-PT" sz="800" dirty="0">
                <a:solidFill>
                  <a:schemeClr val="tx1">
                    <a:lumMod val="65000"/>
                    <a:lumOff val="35000"/>
                  </a:schemeClr>
                </a:solidFill>
              </a:rPr>
              <a:t>Adaptado de RCM B/F/TAF, RCM E/C/F/TAF, RCM DTG/ABC/3TC disponíveis em www.ema.europa.eu</a:t>
            </a:r>
            <a:endParaRPr lang="pt-PT" sz="800" dirty="0">
              <a:solidFill>
                <a:schemeClr val="tx1">
                  <a:lumMod val="65000"/>
                  <a:lumOff val="35000"/>
                </a:schemeClr>
              </a:solidFill>
              <a:highlight>
                <a:srgbClr val="FFFF00"/>
              </a:highlight>
            </a:endParaRPr>
          </a:p>
        </p:txBody>
      </p:sp>
      <p:grpSp>
        <p:nvGrpSpPr>
          <p:cNvPr id="71" name="Agrupar 14">
            <a:extLst>
              <a:ext uri="{FF2B5EF4-FFF2-40B4-BE49-F238E27FC236}">
                <a16:creationId xmlns:a16="http://schemas.microsoft.com/office/drawing/2014/main" id="{CFBBEBB3-E0BE-4070-A346-B7E3CDAF6167}"/>
              </a:ext>
            </a:extLst>
          </p:cNvPr>
          <p:cNvGrpSpPr/>
          <p:nvPr/>
        </p:nvGrpSpPr>
        <p:grpSpPr>
          <a:xfrm>
            <a:off x="-148020" y="884480"/>
            <a:ext cx="7299298" cy="3906796"/>
            <a:chOff x="220663" y="1631643"/>
            <a:chExt cx="7694612" cy="3405140"/>
          </a:xfrm>
        </p:grpSpPr>
        <p:sp>
          <p:nvSpPr>
            <p:cNvPr id="74" name="Text Box 5">
              <a:extLst>
                <a:ext uri="{FF2B5EF4-FFF2-40B4-BE49-F238E27FC236}">
                  <a16:creationId xmlns:a16="http://schemas.microsoft.com/office/drawing/2014/main" id="{4F4DAEAF-BED1-49AC-A4A3-A08B1D09B7E7}"/>
                </a:ext>
              </a:extLst>
            </p:cNvPr>
            <p:cNvSpPr txBox="1">
              <a:spLocks noChangeArrowheads="1"/>
            </p:cNvSpPr>
            <p:nvPr/>
          </p:nvSpPr>
          <p:spPr bwMode="auto">
            <a:xfrm>
              <a:off x="781975" y="4416425"/>
              <a:ext cx="1592927" cy="2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algn="r" defTabSz="914332">
                <a:spcBef>
                  <a:spcPct val="0"/>
                </a:spcBef>
                <a:spcAft>
                  <a:spcPct val="0"/>
                </a:spcAft>
              </a:pPr>
              <a:r>
                <a:rPr lang="en-US" sz="1467" dirty="0">
                  <a:solidFill>
                    <a:prstClr val="black"/>
                  </a:solidFill>
                </a:rPr>
                <a:t>Not Helpful at All</a:t>
              </a:r>
            </a:p>
          </p:txBody>
        </p:sp>
        <p:sp>
          <p:nvSpPr>
            <p:cNvPr id="76" name="Rectangle 6">
              <a:extLst>
                <a:ext uri="{FF2B5EF4-FFF2-40B4-BE49-F238E27FC236}">
                  <a16:creationId xmlns:a16="http://schemas.microsoft.com/office/drawing/2014/main" id="{3F3D9333-A8CE-4D30-A561-8ECA2CF225FC}"/>
                </a:ext>
              </a:extLst>
            </p:cNvPr>
            <p:cNvSpPr>
              <a:spLocks noChangeArrowheads="1"/>
            </p:cNvSpPr>
            <p:nvPr/>
          </p:nvSpPr>
          <p:spPr bwMode="auto">
            <a:xfrm>
              <a:off x="3062356" y="4667429"/>
              <a:ext cx="618991"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defTabSz="914332">
                <a:spcBef>
                  <a:spcPct val="0"/>
                </a:spcBef>
                <a:spcAft>
                  <a:spcPct val="0"/>
                </a:spcAft>
              </a:pPr>
              <a:r>
                <a:rPr lang="en-US" sz="1467">
                  <a:solidFill>
                    <a:prstClr val="black"/>
                  </a:solidFill>
                  <a:latin typeface="Calibri" panose="020F0502020204030204"/>
                </a:rPr>
                <a:t>Pills/Day</a:t>
              </a:r>
            </a:p>
          </p:txBody>
        </p:sp>
        <p:sp>
          <p:nvSpPr>
            <p:cNvPr id="77" name="Rectangle 7">
              <a:extLst>
                <a:ext uri="{FF2B5EF4-FFF2-40B4-BE49-F238E27FC236}">
                  <a16:creationId xmlns:a16="http://schemas.microsoft.com/office/drawing/2014/main" id="{DED44D5F-6C0D-4BA4-87DB-965E44C41EB6}"/>
                </a:ext>
              </a:extLst>
            </p:cNvPr>
            <p:cNvSpPr>
              <a:spLocks noChangeArrowheads="1"/>
            </p:cNvSpPr>
            <p:nvPr/>
          </p:nvSpPr>
          <p:spPr bwMode="auto">
            <a:xfrm>
              <a:off x="4292674" y="4650142"/>
              <a:ext cx="749148" cy="38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defTabSz="914332"/>
              <a:r>
                <a:rPr lang="en-US" sz="1467">
                  <a:solidFill>
                    <a:prstClr val="black"/>
                  </a:solidFill>
                  <a:latin typeface="Calibri" panose="020F0502020204030204"/>
                </a:rPr>
                <a:t>Dosing</a:t>
              </a:r>
              <a:br>
                <a:rPr lang="en-US" sz="1467">
                  <a:solidFill>
                    <a:prstClr val="black"/>
                  </a:solidFill>
                  <a:latin typeface="Calibri" panose="020F0502020204030204"/>
                </a:rPr>
              </a:br>
              <a:r>
                <a:rPr lang="en-US" sz="1467">
                  <a:solidFill>
                    <a:prstClr val="black"/>
                  </a:solidFill>
                  <a:latin typeface="Calibri" panose="020F0502020204030204"/>
                </a:rPr>
                <a:t>Frequency</a:t>
              </a:r>
            </a:p>
          </p:txBody>
        </p:sp>
        <p:sp>
          <p:nvSpPr>
            <p:cNvPr id="78" name="Rectangle 8">
              <a:extLst>
                <a:ext uri="{FF2B5EF4-FFF2-40B4-BE49-F238E27FC236}">
                  <a16:creationId xmlns:a16="http://schemas.microsoft.com/office/drawing/2014/main" id="{B4958610-F8D3-4426-B3EC-BA52B2FABEE8}"/>
                </a:ext>
              </a:extLst>
            </p:cNvPr>
            <p:cNvSpPr>
              <a:spLocks noChangeArrowheads="1"/>
            </p:cNvSpPr>
            <p:nvPr/>
          </p:nvSpPr>
          <p:spPr bwMode="auto">
            <a:xfrm>
              <a:off x="5572450" y="4668224"/>
              <a:ext cx="785161"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defTabSz="914332">
                <a:spcBef>
                  <a:spcPct val="0"/>
                </a:spcBef>
                <a:spcAft>
                  <a:spcPct val="0"/>
                </a:spcAft>
              </a:pPr>
              <a:r>
                <a:rPr lang="en-US" sz="1467">
                  <a:solidFill>
                    <a:prstClr val="black"/>
                  </a:solidFill>
                  <a:latin typeface="Calibri" panose="020F0502020204030204"/>
                </a:rPr>
                <a:t>Food Rules</a:t>
              </a:r>
            </a:p>
          </p:txBody>
        </p:sp>
        <p:sp>
          <p:nvSpPr>
            <p:cNvPr id="79" name="Rectangle 9">
              <a:extLst>
                <a:ext uri="{FF2B5EF4-FFF2-40B4-BE49-F238E27FC236}">
                  <a16:creationId xmlns:a16="http://schemas.microsoft.com/office/drawing/2014/main" id="{DD24601E-03E9-40C2-BD5D-5F2FF29F53A2}"/>
                </a:ext>
              </a:extLst>
            </p:cNvPr>
            <p:cNvSpPr>
              <a:spLocks noChangeArrowheads="1"/>
            </p:cNvSpPr>
            <p:nvPr/>
          </p:nvSpPr>
          <p:spPr bwMode="auto">
            <a:xfrm>
              <a:off x="6879785" y="4668224"/>
              <a:ext cx="769228"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defTabSz="914332">
                <a:spcBef>
                  <a:spcPct val="0"/>
                </a:spcBef>
                <a:spcAft>
                  <a:spcPct val="0"/>
                </a:spcAft>
              </a:pPr>
              <a:r>
                <a:rPr lang="en-US" sz="1467">
                  <a:solidFill>
                    <a:prstClr val="black"/>
                  </a:solidFill>
                  <a:latin typeface="Calibri" panose="020F0502020204030204"/>
                </a:rPr>
                <a:t>Biggest Pill</a:t>
              </a:r>
            </a:p>
          </p:txBody>
        </p:sp>
        <p:sp>
          <p:nvSpPr>
            <p:cNvPr id="80" name="Text Box 10">
              <a:extLst>
                <a:ext uri="{FF2B5EF4-FFF2-40B4-BE49-F238E27FC236}">
                  <a16:creationId xmlns:a16="http://schemas.microsoft.com/office/drawing/2014/main" id="{76464510-51C0-4FB6-A27B-01442367BD23}"/>
                </a:ext>
              </a:extLst>
            </p:cNvPr>
            <p:cNvSpPr txBox="1">
              <a:spLocks noChangeArrowheads="1"/>
            </p:cNvSpPr>
            <p:nvPr/>
          </p:nvSpPr>
          <p:spPr bwMode="auto">
            <a:xfrm rot="18008599">
              <a:off x="3007202" y="2402783"/>
              <a:ext cx="616584"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dirty="0">
                  <a:solidFill>
                    <a:prstClr val="black"/>
                  </a:solidFill>
                </a:rPr>
                <a:t>2 pills</a:t>
              </a:r>
            </a:p>
          </p:txBody>
        </p:sp>
        <p:sp>
          <p:nvSpPr>
            <p:cNvPr id="81" name="Text Box 11">
              <a:extLst>
                <a:ext uri="{FF2B5EF4-FFF2-40B4-BE49-F238E27FC236}">
                  <a16:creationId xmlns:a16="http://schemas.microsoft.com/office/drawing/2014/main" id="{6190A67E-392C-4444-9D27-98E82797D6BD}"/>
                </a:ext>
              </a:extLst>
            </p:cNvPr>
            <p:cNvSpPr txBox="1">
              <a:spLocks noChangeArrowheads="1"/>
            </p:cNvSpPr>
            <p:nvPr/>
          </p:nvSpPr>
          <p:spPr bwMode="auto">
            <a:xfrm rot="18008599">
              <a:off x="3151666" y="3201292"/>
              <a:ext cx="616584"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5 pills</a:t>
              </a:r>
            </a:p>
          </p:txBody>
        </p:sp>
        <p:sp>
          <p:nvSpPr>
            <p:cNvPr id="82" name="Text Box 12">
              <a:extLst>
                <a:ext uri="{FF2B5EF4-FFF2-40B4-BE49-F238E27FC236}">
                  <a16:creationId xmlns:a16="http://schemas.microsoft.com/office/drawing/2014/main" id="{B6434C74-6077-44B2-8592-529189B34BCE}"/>
                </a:ext>
              </a:extLst>
            </p:cNvPr>
            <p:cNvSpPr txBox="1">
              <a:spLocks noChangeArrowheads="1"/>
            </p:cNvSpPr>
            <p:nvPr/>
          </p:nvSpPr>
          <p:spPr bwMode="auto">
            <a:xfrm rot="18008599">
              <a:off x="3128169" y="3672781"/>
              <a:ext cx="954087"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algn="ctr" defTabSz="914332">
                <a:spcBef>
                  <a:spcPct val="0"/>
                </a:spcBef>
                <a:spcAft>
                  <a:spcPct val="0"/>
                </a:spcAft>
              </a:pPr>
              <a:r>
                <a:rPr lang="en-US" sz="1467">
                  <a:solidFill>
                    <a:prstClr val="black"/>
                  </a:solidFill>
                </a:rPr>
                <a:t>8 pills</a:t>
              </a:r>
            </a:p>
          </p:txBody>
        </p:sp>
        <p:sp>
          <p:nvSpPr>
            <p:cNvPr id="83" name="Text Box 13">
              <a:extLst>
                <a:ext uri="{FF2B5EF4-FFF2-40B4-BE49-F238E27FC236}">
                  <a16:creationId xmlns:a16="http://schemas.microsoft.com/office/drawing/2014/main" id="{D2B677D6-998B-4CB5-9E7B-380E42C193E8}"/>
                </a:ext>
              </a:extLst>
            </p:cNvPr>
            <p:cNvSpPr txBox="1">
              <a:spLocks noChangeArrowheads="1"/>
            </p:cNvSpPr>
            <p:nvPr/>
          </p:nvSpPr>
          <p:spPr bwMode="auto">
            <a:xfrm rot="18008599">
              <a:off x="3399948" y="4072037"/>
              <a:ext cx="705805"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dirty="0">
                  <a:solidFill>
                    <a:prstClr val="black"/>
                  </a:solidFill>
                </a:rPr>
                <a:t>12 pills</a:t>
              </a:r>
            </a:p>
          </p:txBody>
        </p:sp>
        <p:sp>
          <p:nvSpPr>
            <p:cNvPr id="84" name="Text Box 14">
              <a:extLst>
                <a:ext uri="{FF2B5EF4-FFF2-40B4-BE49-F238E27FC236}">
                  <a16:creationId xmlns:a16="http://schemas.microsoft.com/office/drawing/2014/main" id="{3CB8C513-D50F-47DC-A088-90054E338031}"/>
                </a:ext>
              </a:extLst>
            </p:cNvPr>
            <p:cNvSpPr txBox="1">
              <a:spLocks noChangeArrowheads="1"/>
            </p:cNvSpPr>
            <p:nvPr/>
          </p:nvSpPr>
          <p:spPr bwMode="auto">
            <a:xfrm rot="18296171">
              <a:off x="5616722" y="2970311"/>
              <a:ext cx="561679"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None</a:t>
              </a:r>
            </a:p>
          </p:txBody>
        </p:sp>
        <p:sp>
          <p:nvSpPr>
            <p:cNvPr id="85" name="Text Box 15">
              <a:extLst>
                <a:ext uri="{FF2B5EF4-FFF2-40B4-BE49-F238E27FC236}">
                  <a16:creationId xmlns:a16="http://schemas.microsoft.com/office/drawing/2014/main" id="{5E1FC0A5-6DF2-44C2-8898-D25964AA8E90}"/>
                </a:ext>
              </a:extLst>
            </p:cNvPr>
            <p:cNvSpPr txBox="1">
              <a:spLocks noChangeArrowheads="1"/>
            </p:cNvSpPr>
            <p:nvPr/>
          </p:nvSpPr>
          <p:spPr bwMode="auto">
            <a:xfrm rot="18296171">
              <a:off x="5698960" y="3574356"/>
              <a:ext cx="902036"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With food</a:t>
              </a:r>
            </a:p>
          </p:txBody>
        </p:sp>
        <p:sp>
          <p:nvSpPr>
            <p:cNvPr id="86" name="Text Box 16">
              <a:extLst>
                <a:ext uri="{FF2B5EF4-FFF2-40B4-BE49-F238E27FC236}">
                  <a16:creationId xmlns:a16="http://schemas.microsoft.com/office/drawing/2014/main" id="{37A4A9A6-4021-4F11-B9AD-DEB5C694B147}"/>
                </a:ext>
              </a:extLst>
            </p:cNvPr>
            <p:cNvSpPr txBox="1">
              <a:spLocks noChangeArrowheads="1"/>
            </p:cNvSpPr>
            <p:nvPr/>
          </p:nvSpPr>
          <p:spPr bwMode="auto">
            <a:xfrm rot="18296171">
              <a:off x="5628482" y="3491805"/>
              <a:ext cx="1741487"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Empty stomach</a:t>
              </a:r>
            </a:p>
          </p:txBody>
        </p:sp>
        <p:sp>
          <p:nvSpPr>
            <p:cNvPr id="87" name="Text Box 17">
              <a:extLst>
                <a:ext uri="{FF2B5EF4-FFF2-40B4-BE49-F238E27FC236}">
                  <a16:creationId xmlns:a16="http://schemas.microsoft.com/office/drawing/2014/main" id="{2ACBDBA8-0B2B-4907-88E6-3CCD5C63ADCE}"/>
                </a:ext>
              </a:extLst>
            </p:cNvPr>
            <p:cNvSpPr txBox="1">
              <a:spLocks noChangeArrowheads="1"/>
            </p:cNvSpPr>
            <p:nvPr/>
          </p:nvSpPr>
          <p:spPr bwMode="auto">
            <a:xfrm>
              <a:off x="220663" y="2336800"/>
              <a:ext cx="2087562" cy="2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algn="r" defTabSz="914332">
                <a:spcBef>
                  <a:spcPct val="0"/>
                </a:spcBef>
                <a:spcAft>
                  <a:spcPct val="0"/>
                </a:spcAft>
              </a:pPr>
              <a:r>
                <a:rPr lang="en-US" sz="1467" dirty="0">
                  <a:solidFill>
                    <a:prstClr val="black"/>
                  </a:solidFill>
                </a:rPr>
                <a:t>Extremely Helpful</a:t>
              </a:r>
            </a:p>
          </p:txBody>
        </p:sp>
        <p:sp>
          <p:nvSpPr>
            <p:cNvPr id="88" name="Text Box 18">
              <a:extLst>
                <a:ext uri="{FF2B5EF4-FFF2-40B4-BE49-F238E27FC236}">
                  <a16:creationId xmlns:a16="http://schemas.microsoft.com/office/drawing/2014/main" id="{125F2AB7-8954-421A-9778-9367CD1C991D}"/>
                </a:ext>
              </a:extLst>
            </p:cNvPr>
            <p:cNvSpPr txBox="1">
              <a:spLocks noChangeArrowheads="1"/>
            </p:cNvSpPr>
            <p:nvPr/>
          </p:nvSpPr>
          <p:spPr bwMode="auto">
            <a:xfrm rot="18296171">
              <a:off x="4549702" y="3129855"/>
              <a:ext cx="1187596"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QD mix times</a:t>
              </a:r>
            </a:p>
          </p:txBody>
        </p:sp>
        <p:sp>
          <p:nvSpPr>
            <p:cNvPr id="89" name="Text Box 19">
              <a:extLst>
                <a:ext uri="{FF2B5EF4-FFF2-40B4-BE49-F238E27FC236}">
                  <a16:creationId xmlns:a16="http://schemas.microsoft.com/office/drawing/2014/main" id="{A7935083-964E-44B2-A8E2-EB85DF407AA2}"/>
                </a:ext>
              </a:extLst>
            </p:cNvPr>
            <p:cNvSpPr txBox="1">
              <a:spLocks noChangeArrowheads="1"/>
            </p:cNvSpPr>
            <p:nvPr/>
          </p:nvSpPr>
          <p:spPr bwMode="auto">
            <a:xfrm rot="18296171">
              <a:off x="4726114" y="3878362"/>
              <a:ext cx="723649"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QD/BID</a:t>
              </a:r>
            </a:p>
          </p:txBody>
        </p:sp>
        <p:sp>
          <p:nvSpPr>
            <p:cNvPr id="90" name="Text Box 20">
              <a:extLst>
                <a:ext uri="{FF2B5EF4-FFF2-40B4-BE49-F238E27FC236}">
                  <a16:creationId xmlns:a16="http://schemas.microsoft.com/office/drawing/2014/main" id="{4D4071F4-12C5-4838-B489-6BE8545A97DE}"/>
                </a:ext>
              </a:extLst>
            </p:cNvPr>
            <p:cNvSpPr txBox="1">
              <a:spLocks noChangeArrowheads="1"/>
            </p:cNvSpPr>
            <p:nvPr/>
          </p:nvSpPr>
          <p:spPr bwMode="auto">
            <a:xfrm rot="18296171">
              <a:off x="4204184" y="2247206"/>
              <a:ext cx="1529380"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sym typeface="Monotype Sorts" charset="0"/>
                </a:rPr>
                <a:t>All QD, same time</a:t>
              </a:r>
            </a:p>
          </p:txBody>
        </p:sp>
        <p:sp>
          <p:nvSpPr>
            <p:cNvPr id="91" name="Text Box 21">
              <a:extLst>
                <a:ext uri="{FF2B5EF4-FFF2-40B4-BE49-F238E27FC236}">
                  <a16:creationId xmlns:a16="http://schemas.microsoft.com/office/drawing/2014/main" id="{AF14947B-CFD8-463E-9DBA-3700D14F6F33}"/>
                </a:ext>
              </a:extLst>
            </p:cNvPr>
            <p:cNvSpPr txBox="1">
              <a:spLocks noChangeArrowheads="1"/>
            </p:cNvSpPr>
            <p:nvPr/>
          </p:nvSpPr>
          <p:spPr bwMode="auto">
            <a:xfrm rot="18296171">
              <a:off x="4454344" y="3247332"/>
              <a:ext cx="689334"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dirty="0">
                  <a:solidFill>
                    <a:prstClr val="black"/>
                  </a:solidFill>
                </a:rPr>
                <a:t>All BID</a:t>
              </a:r>
            </a:p>
          </p:txBody>
        </p:sp>
        <p:sp>
          <p:nvSpPr>
            <p:cNvPr id="92" name="Text Box 22">
              <a:extLst>
                <a:ext uri="{FF2B5EF4-FFF2-40B4-BE49-F238E27FC236}">
                  <a16:creationId xmlns:a16="http://schemas.microsoft.com/office/drawing/2014/main" id="{5046C5AD-8B98-404A-8A51-0B370F81CE58}"/>
                </a:ext>
              </a:extLst>
            </p:cNvPr>
            <p:cNvSpPr txBox="1">
              <a:spLocks noChangeArrowheads="1"/>
            </p:cNvSpPr>
            <p:nvPr/>
          </p:nvSpPr>
          <p:spPr bwMode="auto">
            <a:xfrm rot="18296171">
              <a:off x="6884796" y="3017937"/>
              <a:ext cx="587759"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Small</a:t>
              </a:r>
            </a:p>
          </p:txBody>
        </p:sp>
        <p:sp>
          <p:nvSpPr>
            <p:cNvPr id="93" name="Text Box 23">
              <a:extLst>
                <a:ext uri="{FF2B5EF4-FFF2-40B4-BE49-F238E27FC236}">
                  <a16:creationId xmlns:a16="http://schemas.microsoft.com/office/drawing/2014/main" id="{2FAAB146-0F14-4AC3-9532-297C31E28250}"/>
                </a:ext>
              </a:extLst>
            </p:cNvPr>
            <p:cNvSpPr txBox="1">
              <a:spLocks noChangeArrowheads="1"/>
            </p:cNvSpPr>
            <p:nvPr/>
          </p:nvSpPr>
          <p:spPr bwMode="auto">
            <a:xfrm rot="18296171">
              <a:off x="7047300" y="3457676"/>
              <a:ext cx="767572"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Medium</a:t>
              </a:r>
            </a:p>
          </p:txBody>
        </p:sp>
        <p:sp>
          <p:nvSpPr>
            <p:cNvPr id="94" name="Text Box 24">
              <a:extLst>
                <a:ext uri="{FF2B5EF4-FFF2-40B4-BE49-F238E27FC236}">
                  <a16:creationId xmlns:a16="http://schemas.microsoft.com/office/drawing/2014/main" id="{4FF7C4A6-4F6C-47D8-B8FD-E77946C85F64}"/>
                </a:ext>
              </a:extLst>
            </p:cNvPr>
            <p:cNvSpPr txBox="1">
              <a:spLocks noChangeArrowheads="1"/>
            </p:cNvSpPr>
            <p:nvPr/>
          </p:nvSpPr>
          <p:spPr bwMode="auto">
            <a:xfrm rot="18296171">
              <a:off x="7202254" y="4052194"/>
              <a:ext cx="597367"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dirty="0">
                  <a:solidFill>
                    <a:prstClr val="black"/>
                  </a:solidFill>
                </a:rPr>
                <a:t>Large</a:t>
              </a:r>
            </a:p>
          </p:txBody>
        </p:sp>
        <p:sp>
          <p:nvSpPr>
            <p:cNvPr id="95" name="Rectangle 25">
              <a:extLst>
                <a:ext uri="{FF2B5EF4-FFF2-40B4-BE49-F238E27FC236}">
                  <a16:creationId xmlns:a16="http://schemas.microsoft.com/office/drawing/2014/main" id="{BEE6B51F-39D5-452E-98BB-6DE022A92D86}"/>
                </a:ext>
              </a:extLst>
            </p:cNvPr>
            <p:cNvSpPr>
              <a:spLocks noChangeArrowheads="1"/>
            </p:cNvSpPr>
            <p:nvPr/>
          </p:nvSpPr>
          <p:spPr bwMode="auto">
            <a:xfrm>
              <a:off x="3090863" y="2827338"/>
              <a:ext cx="139700" cy="1746250"/>
            </a:xfrm>
            <a:prstGeom prst="rect">
              <a:avLst/>
            </a:prstGeom>
            <a:solidFill>
              <a:srgbClr val="9CC7CD"/>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6" name="Rectangle 26">
              <a:extLst>
                <a:ext uri="{FF2B5EF4-FFF2-40B4-BE49-F238E27FC236}">
                  <a16:creationId xmlns:a16="http://schemas.microsoft.com/office/drawing/2014/main" id="{3D795126-1D80-4A84-A387-24EEF85E4698}"/>
                </a:ext>
              </a:extLst>
            </p:cNvPr>
            <p:cNvSpPr>
              <a:spLocks noChangeArrowheads="1"/>
            </p:cNvSpPr>
            <p:nvPr/>
          </p:nvSpPr>
          <p:spPr bwMode="auto">
            <a:xfrm>
              <a:off x="4387850" y="3084513"/>
              <a:ext cx="138113" cy="1489075"/>
            </a:xfrm>
            <a:prstGeom prst="rect">
              <a:avLst/>
            </a:prstGeom>
            <a:solidFill>
              <a:schemeClr val="hlink"/>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7" name="Rectangle 27">
              <a:extLst>
                <a:ext uri="{FF2B5EF4-FFF2-40B4-BE49-F238E27FC236}">
                  <a16:creationId xmlns:a16="http://schemas.microsoft.com/office/drawing/2014/main" id="{3244FCCD-0453-49ED-8FDC-CABC2DDC9D09}"/>
                </a:ext>
              </a:extLst>
            </p:cNvPr>
            <p:cNvSpPr>
              <a:spLocks noChangeArrowheads="1"/>
            </p:cNvSpPr>
            <p:nvPr/>
          </p:nvSpPr>
          <p:spPr bwMode="auto">
            <a:xfrm>
              <a:off x="5686425" y="3360738"/>
              <a:ext cx="136525" cy="1212850"/>
            </a:xfrm>
            <a:prstGeom prst="rect">
              <a:avLst/>
            </a:prstGeom>
            <a:solidFill>
              <a:schemeClr val="accent1"/>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8" name="Rectangle 28">
              <a:extLst>
                <a:ext uri="{FF2B5EF4-FFF2-40B4-BE49-F238E27FC236}">
                  <a16:creationId xmlns:a16="http://schemas.microsoft.com/office/drawing/2014/main" id="{E9E4EA12-0572-4A31-9D60-24E33DB8493D}"/>
                </a:ext>
              </a:extLst>
            </p:cNvPr>
            <p:cNvSpPr>
              <a:spLocks noChangeArrowheads="1"/>
            </p:cNvSpPr>
            <p:nvPr/>
          </p:nvSpPr>
          <p:spPr bwMode="auto">
            <a:xfrm>
              <a:off x="6981825" y="3435350"/>
              <a:ext cx="139700" cy="1138238"/>
            </a:xfrm>
            <a:prstGeom prst="rect">
              <a:avLst/>
            </a:prstGeom>
            <a:solidFill>
              <a:schemeClr val="tx2"/>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9" name="Rectangle 29">
              <a:extLst>
                <a:ext uri="{FF2B5EF4-FFF2-40B4-BE49-F238E27FC236}">
                  <a16:creationId xmlns:a16="http://schemas.microsoft.com/office/drawing/2014/main" id="{98DFB0A6-7480-4406-99AD-E95B4859C39D}"/>
                </a:ext>
              </a:extLst>
            </p:cNvPr>
            <p:cNvSpPr>
              <a:spLocks noChangeArrowheads="1"/>
            </p:cNvSpPr>
            <p:nvPr/>
          </p:nvSpPr>
          <p:spPr bwMode="auto">
            <a:xfrm>
              <a:off x="3230563" y="3632200"/>
              <a:ext cx="138112" cy="941388"/>
            </a:xfrm>
            <a:prstGeom prst="rect">
              <a:avLst/>
            </a:prstGeom>
            <a:solidFill>
              <a:srgbClr val="9CC7CD"/>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100" name="Rectangle 30">
              <a:extLst>
                <a:ext uri="{FF2B5EF4-FFF2-40B4-BE49-F238E27FC236}">
                  <a16:creationId xmlns:a16="http://schemas.microsoft.com/office/drawing/2014/main" id="{17864CAC-AA65-4200-AF9E-1CC53A661278}"/>
                </a:ext>
              </a:extLst>
            </p:cNvPr>
            <p:cNvSpPr>
              <a:spLocks noChangeArrowheads="1"/>
            </p:cNvSpPr>
            <p:nvPr/>
          </p:nvSpPr>
          <p:spPr bwMode="auto">
            <a:xfrm>
              <a:off x="4525963" y="3708400"/>
              <a:ext cx="139700" cy="865188"/>
            </a:xfrm>
            <a:prstGeom prst="rect">
              <a:avLst/>
            </a:prstGeom>
            <a:solidFill>
              <a:schemeClr val="hlink"/>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101" name="Rectangle 31">
              <a:extLst>
                <a:ext uri="{FF2B5EF4-FFF2-40B4-BE49-F238E27FC236}">
                  <a16:creationId xmlns:a16="http://schemas.microsoft.com/office/drawing/2014/main" id="{53DAFFAE-1BBD-416A-8149-3C51C96DBBCC}"/>
                </a:ext>
              </a:extLst>
            </p:cNvPr>
            <p:cNvSpPr>
              <a:spLocks noChangeArrowheads="1"/>
            </p:cNvSpPr>
            <p:nvPr/>
          </p:nvSpPr>
          <p:spPr bwMode="auto">
            <a:xfrm>
              <a:off x="5822950" y="4143375"/>
              <a:ext cx="138113" cy="430213"/>
            </a:xfrm>
            <a:prstGeom prst="rect">
              <a:avLst/>
            </a:prstGeom>
            <a:solidFill>
              <a:schemeClr val="accent1"/>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102" name="Rectangle 32">
              <a:extLst>
                <a:ext uri="{FF2B5EF4-FFF2-40B4-BE49-F238E27FC236}">
                  <a16:creationId xmlns:a16="http://schemas.microsoft.com/office/drawing/2014/main" id="{92A53434-0849-4FE5-8860-BC2CE868361A}"/>
                </a:ext>
              </a:extLst>
            </p:cNvPr>
            <p:cNvSpPr>
              <a:spLocks noChangeArrowheads="1"/>
            </p:cNvSpPr>
            <p:nvPr/>
          </p:nvSpPr>
          <p:spPr bwMode="auto">
            <a:xfrm>
              <a:off x="7121525" y="3957638"/>
              <a:ext cx="138113" cy="615950"/>
            </a:xfrm>
            <a:prstGeom prst="rect">
              <a:avLst/>
            </a:prstGeom>
            <a:solidFill>
              <a:schemeClr val="tx2"/>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103" name="Rectangle 33">
              <a:extLst>
                <a:ext uri="{FF2B5EF4-FFF2-40B4-BE49-F238E27FC236}">
                  <a16:creationId xmlns:a16="http://schemas.microsoft.com/office/drawing/2014/main" id="{8E64DBBA-7409-4F3E-929A-14AA7AD79F5F}"/>
                </a:ext>
              </a:extLst>
            </p:cNvPr>
            <p:cNvSpPr>
              <a:spLocks noChangeArrowheads="1"/>
            </p:cNvSpPr>
            <p:nvPr/>
          </p:nvSpPr>
          <p:spPr bwMode="auto">
            <a:xfrm>
              <a:off x="3368675" y="4114800"/>
              <a:ext cx="147638" cy="458788"/>
            </a:xfrm>
            <a:prstGeom prst="rect">
              <a:avLst/>
            </a:prstGeom>
            <a:solidFill>
              <a:srgbClr val="9CC7CD"/>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104" name="Rectangle 34">
              <a:extLst>
                <a:ext uri="{FF2B5EF4-FFF2-40B4-BE49-F238E27FC236}">
                  <a16:creationId xmlns:a16="http://schemas.microsoft.com/office/drawing/2014/main" id="{F4944D54-9EA5-4B73-AB0C-F0D7D58D422F}"/>
                </a:ext>
              </a:extLst>
            </p:cNvPr>
            <p:cNvSpPr>
              <a:spLocks noChangeArrowheads="1"/>
            </p:cNvSpPr>
            <p:nvPr/>
          </p:nvSpPr>
          <p:spPr bwMode="auto">
            <a:xfrm>
              <a:off x="4665663" y="3821113"/>
              <a:ext cx="138112" cy="752475"/>
            </a:xfrm>
            <a:prstGeom prst="rect">
              <a:avLst/>
            </a:prstGeom>
            <a:solidFill>
              <a:schemeClr val="hlink"/>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105" name="Rectangle 35">
              <a:extLst>
                <a:ext uri="{FF2B5EF4-FFF2-40B4-BE49-F238E27FC236}">
                  <a16:creationId xmlns:a16="http://schemas.microsoft.com/office/drawing/2014/main" id="{7D38CC16-AEA3-4385-B74A-0635A92131FD}"/>
                </a:ext>
              </a:extLst>
            </p:cNvPr>
            <p:cNvSpPr>
              <a:spLocks noChangeArrowheads="1"/>
            </p:cNvSpPr>
            <p:nvPr/>
          </p:nvSpPr>
          <p:spPr bwMode="auto">
            <a:xfrm>
              <a:off x="5961063" y="4359275"/>
              <a:ext cx="149225" cy="214313"/>
            </a:xfrm>
            <a:prstGeom prst="rect">
              <a:avLst/>
            </a:prstGeom>
            <a:solidFill>
              <a:schemeClr val="accent1"/>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106" name="Rectangle 36">
              <a:extLst>
                <a:ext uri="{FF2B5EF4-FFF2-40B4-BE49-F238E27FC236}">
                  <a16:creationId xmlns:a16="http://schemas.microsoft.com/office/drawing/2014/main" id="{90F9DEC4-9953-4D2A-BD53-6052306FAE06}"/>
                </a:ext>
              </a:extLst>
            </p:cNvPr>
            <p:cNvSpPr>
              <a:spLocks noChangeArrowheads="1"/>
            </p:cNvSpPr>
            <p:nvPr/>
          </p:nvSpPr>
          <p:spPr bwMode="auto">
            <a:xfrm>
              <a:off x="7259638" y="4510088"/>
              <a:ext cx="136525" cy="63500"/>
            </a:xfrm>
            <a:prstGeom prst="rect">
              <a:avLst/>
            </a:prstGeom>
            <a:solidFill>
              <a:schemeClr val="tx2"/>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107" name="Rectangle 37">
              <a:extLst>
                <a:ext uri="{FF2B5EF4-FFF2-40B4-BE49-F238E27FC236}">
                  <a16:creationId xmlns:a16="http://schemas.microsoft.com/office/drawing/2014/main" id="{85B7802F-8EB5-43B2-90D2-CC14959D6BEF}"/>
                </a:ext>
              </a:extLst>
            </p:cNvPr>
            <p:cNvSpPr>
              <a:spLocks noChangeArrowheads="1"/>
            </p:cNvSpPr>
            <p:nvPr/>
          </p:nvSpPr>
          <p:spPr bwMode="auto">
            <a:xfrm>
              <a:off x="3516313" y="4529138"/>
              <a:ext cx="139700" cy="44450"/>
            </a:xfrm>
            <a:prstGeom prst="rect">
              <a:avLst/>
            </a:prstGeom>
            <a:solidFill>
              <a:srgbClr val="9CC7CD"/>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108" name="Rectangle 38">
              <a:extLst>
                <a:ext uri="{FF2B5EF4-FFF2-40B4-BE49-F238E27FC236}">
                  <a16:creationId xmlns:a16="http://schemas.microsoft.com/office/drawing/2014/main" id="{288405EE-748D-4A38-9E68-49DD60DE6D79}"/>
                </a:ext>
              </a:extLst>
            </p:cNvPr>
            <p:cNvSpPr>
              <a:spLocks noChangeArrowheads="1"/>
            </p:cNvSpPr>
            <p:nvPr/>
          </p:nvSpPr>
          <p:spPr bwMode="auto">
            <a:xfrm>
              <a:off x="4803775" y="4349750"/>
              <a:ext cx="138113" cy="223838"/>
            </a:xfrm>
            <a:prstGeom prst="rect">
              <a:avLst/>
            </a:prstGeom>
            <a:solidFill>
              <a:schemeClr val="hlink"/>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109" name="Line 39">
              <a:extLst>
                <a:ext uri="{FF2B5EF4-FFF2-40B4-BE49-F238E27FC236}">
                  <a16:creationId xmlns:a16="http://schemas.microsoft.com/office/drawing/2014/main" id="{B59474CB-D905-4A63-A326-84A95ACB141C}"/>
                </a:ext>
              </a:extLst>
            </p:cNvPr>
            <p:cNvSpPr>
              <a:spLocks noChangeShapeType="1"/>
            </p:cNvSpPr>
            <p:nvPr/>
          </p:nvSpPr>
          <p:spPr bwMode="auto">
            <a:xfrm>
              <a:off x="2735263" y="2478088"/>
              <a:ext cx="1587" cy="20812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0" name="Line 40">
              <a:extLst>
                <a:ext uri="{FF2B5EF4-FFF2-40B4-BE49-F238E27FC236}">
                  <a16:creationId xmlns:a16="http://schemas.microsoft.com/office/drawing/2014/main" id="{E6BD2016-E4AE-4DC6-B92F-3FCBCEA7632A}"/>
                </a:ext>
              </a:extLst>
            </p:cNvPr>
            <p:cNvSpPr>
              <a:spLocks noChangeShapeType="1"/>
            </p:cNvSpPr>
            <p:nvPr/>
          </p:nvSpPr>
          <p:spPr bwMode="auto">
            <a:xfrm>
              <a:off x="2657475" y="4573588"/>
              <a:ext cx="682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1" name="Line 41">
              <a:extLst>
                <a:ext uri="{FF2B5EF4-FFF2-40B4-BE49-F238E27FC236}">
                  <a16:creationId xmlns:a16="http://schemas.microsoft.com/office/drawing/2014/main" id="{AD44D786-A16A-4512-B87B-AAC3592682BA}"/>
                </a:ext>
              </a:extLst>
            </p:cNvPr>
            <p:cNvSpPr>
              <a:spLocks noChangeShapeType="1"/>
            </p:cNvSpPr>
            <p:nvPr/>
          </p:nvSpPr>
          <p:spPr bwMode="auto">
            <a:xfrm>
              <a:off x="2657475" y="4160838"/>
              <a:ext cx="682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2" name="Line 42">
              <a:extLst>
                <a:ext uri="{FF2B5EF4-FFF2-40B4-BE49-F238E27FC236}">
                  <a16:creationId xmlns:a16="http://schemas.microsoft.com/office/drawing/2014/main" id="{E956BCB3-6A40-4EBF-9E10-6D2773A3C750}"/>
                </a:ext>
              </a:extLst>
            </p:cNvPr>
            <p:cNvSpPr>
              <a:spLocks noChangeShapeType="1"/>
            </p:cNvSpPr>
            <p:nvPr/>
          </p:nvSpPr>
          <p:spPr bwMode="auto">
            <a:xfrm>
              <a:off x="2657475" y="3740150"/>
              <a:ext cx="682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3" name="Line 43">
              <a:extLst>
                <a:ext uri="{FF2B5EF4-FFF2-40B4-BE49-F238E27FC236}">
                  <a16:creationId xmlns:a16="http://schemas.microsoft.com/office/drawing/2014/main" id="{658ACCDF-AD9D-49D6-A8EA-C35FF0B5B37D}"/>
                </a:ext>
              </a:extLst>
            </p:cNvPr>
            <p:cNvSpPr>
              <a:spLocks noChangeShapeType="1"/>
            </p:cNvSpPr>
            <p:nvPr/>
          </p:nvSpPr>
          <p:spPr bwMode="auto">
            <a:xfrm>
              <a:off x="2657475" y="3327400"/>
              <a:ext cx="682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4" name="Line 44">
              <a:extLst>
                <a:ext uri="{FF2B5EF4-FFF2-40B4-BE49-F238E27FC236}">
                  <a16:creationId xmlns:a16="http://schemas.microsoft.com/office/drawing/2014/main" id="{D930658F-1B04-4E2E-85E9-200663AC3C62}"/>
                </a:ext>
              </a:extLst>
            </p:cNvPr>
            <p:cNvSpPr>
              <a:spLocks noChangeShapeType="1"/>
            </p:cNvSpPr>
            <p:nvPr/>
          </p:nvSpPr>
          <p:spPr bwMode="auto">
            <a:xfrm>
              <a:off x="2657475" y="2906713"/>
              <a:ext cx="682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5" name="Line 45">
              <a:extLst>
                <a:ext uri="{FF2B5EF4-FFF2-40B4-BE49-F238E27FC236}">
                  <a16:creationId xmlns:a16="http://schemas.microsoft.com/office/drawing/2014/main" id="{BF2337EE-F949-4DED-8CC7-71F961C084AD}"/>
                </a:ext>
              </a:extLst>
            </p:cNvPr>
            <p:cNvSpPr>
              <a:spLocks noChangeShapeType="1"/>
            </p:cNvSpPr>
            <p:nvPr/>
          </p:nvSpPr>
          <p:spPr bwMode="auto">
            <a:xfrm>
              <a:off x="2657475" y="2492375"/>
              <a:ext cx="682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6" name="Line 46">
              <a:extLst>
                <a:ext uri="{FF2B5EF4-FFF2-40B4-BE49-F238E27FC236}">
                  <a16:creationId xmlns:a16="http://schemas.microsoft.com/office/drawing/2014/main" id="{9294D82C-C341-473D-B464-FD5B2416DB56}"/>
                </a:ext>
              </a:extLst>
            </p:cNvPr>
            <p:cNvSpPr>
              <a:spLocks noChangeShapeType="1"/>
            </p:cNvSpPr>
            <p:nvPr/>
          </p:nvSpPr>
          <p:spPr bwMode="auto">
            <a:xfrm>
              <a:off x="2711450" y="4592342"/>
              <a:ext cx="52038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dirty="0">
                <a:solidFill>
                  <a:prstClr val="black"/>
                </a:solidFill>
                <a:latin typeface="Calibri" panose="020F0502020204030204"/>
              </a:endParaRPr>
            </a:p>
          </p:txBody>
        </p:sp>
        <p:sp>
          <p:nvSpPr>
            <p:cNvPr id="117" name="Line 47">
              <a:extLst>
                <a:ext uri="{FF2B5EF4-FFF2-40B4-BE49-F238E27FC236}">
                  <a16:creationId xmlns:a16="http://schemas.microsoft.com/office/drawing/2014/main" id="{1C3CEA96-8D55-43E6-B371-21D330985C08}"/>
                </a:ext>
              </a:extLst>
            </p:cNvPr>
            <p:cNvSpPr>
              <a:spLocks noChangeShapeType="1"/>
            </p:cNvSpPr>
            <p:nvPr/>
          </p:nvSpPr>
          <p:spPr bwMode="auto">
            <a:xfrm flipV="1">
              <a:off x="2735263" y="4583113"/>
              <a:ext cx="1587"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8" name="Line 48">
              <a:extLst>
                <a:ext uri="{FF2B5EF4-FFF2-40B4-BE49-F238E27FC236}">
                  <a16:creationId xmlns:a16="http://schemas.microsoft.com/office/drawing/2014/main" id="{037D4CCA-1E15-45EA-B470-C5FF7D5CD119}"/>
                </a:ext>
              </a:extLst>
            </p:cNvPr>
            <p:cNvSpPr>
              <a:spLocks noChangeShapeType="1"/>
            </p:cNvSpPr>
            <p:nvPr/>
          </p:nvSpPr>
          <p:spPr bwMode="auto">
            <a:xfrm flipV="1">
              <a:off x="4033838" y="4583113"/>
              <a:ext cx="0"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9" name="Line 49">
              <a:extLst>
                <a:ext uri="{FF2B5EF4-FFF2-40B4-BE49-F238E27FC236}">
                  <a16:creationId xmlns:a16="http://schemas.microsoft.com/office/drawing/2014/main" id="{AB5053AA-0B97-416F-948A-2E74B32C9499}"/>
                </a:ext>
              </a:extLst>
            </p:cNvPr>
            <p:cNvSpPr>
              <a:spLocks noChangeShapeType="1"/>
            </p:cNvSpPr>
            <p:nvPr/>
          </p:nvSpPr>
          <p:spPr bwMode="auto">
            <a:xfrm flipV="1">
              <a:off x="5318125" y="4583113"/>
              <a:ext cx="0"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20" name="Line 50">
              <a:extLst>
                <a:ext uri="{FF2B5EF4-FFF2-40B4-BE49-F238E27FC236}">
                  <a16:creationId xmlns:a16="http://schemas.microsoft.com/office/drawing/2014/main" id="{1CFF45BC-B980-4644-949F-5D7D189C10FF}"/>
                </a:ext>
              </a:extLst>
            </p:cNvPr>
            <p:cNvSpPr>
              <a:spLocks noChangeShapeType="1"/>
            </p:cNvSpPr>
            <p:nvPr/>
          </p:nvSpPr>
          <p:spPr bwMode="auto">
            <a:xfrm flipV="1">
              <a:off x="6616700" y="4583113"/>
              <a:ext cx="1588"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21" name="Line 51">
              <a:extLst>
                <a:ext uri="{FF2B5EF4-FFF2-40B4-BE49-F238E27FC236}">
                  <a16:creationId xmlns:a16="http://schemas.microsoft.com/office/drawing/2014/main" id="{758AB908-3B12-446D-8736-7266374A9366}"/>
                </a:ext>
              </a:extLst>
            </p:cNvPr>
            <p:cNvSpPr>
              <a:spLocks noChangeShapeType="1"/>
            </p:cNvSpPr>
            <p:nvPr/>
          </p:nvSpPr>
          <p:spPr bwMode="auto">
            <a:xfrm flipV="1">
              <a:off x="7904163" y="4583113"/>
              <a:ext cx="1587"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22" name="Rectangle 52">
              <a:extLst>
                <a:ext uri="{FF2B5EF4-FFF2-40B4-BE49-F238E27FC236}">
                  <a16:creationId xmlns:a16="http://schemas.microsoft.com/office/drawing/2014/main" id="{FBB54294-3672-4D15-BF26-5EF102280AFC}"/>
                </a:ext>
              </a:extLst>
            </p:cNvPr>
            <p:cNvSpPr>
              <a:spLocks noChangeArrowheads="1"/>
            </p:cNvSpPr>
            <p:nvPr/>
          </p:nvSpPr>
          <p:spPr bwMode="auto">
            <a:xfrm>
              <a:off x="2501899" y="4460875"/>
              <a:ext cx="88677"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332">
                <a:spcBef>
                  <a:spcPct val="0"/>
                </a:spcBef>
                <a:spcAft>
                  <a:spcPct val="0"/>
                </a:spcAft>
              </a:pPr>
              <a:r>
                <a:rPr lang="en-US" sz="1467">
                  <a:solidFill>
                    <a:prstClr val="black"/>
                  </a:solidFill>
                  <a:latin typeface="Calibri" panose="020F0502020204030204"/>
                </a:rPr>
                <a:t>0</a:t>
              </a:r>
            </a:p>
          </p:txBody>
        </p:sp>
        <p:sp>
          <p:nvSpPr>
            <p:cNvPr id="123" name="Rectangle 53">
              <a:extLst>
                <a:ext uri="{FF2B5EF4-FFF2-40B4-BE49-F238E27FC236}">
                  <a16:creationId xmlns:a16="http://schemas.microsoft.com/office/drawing/2014/main" id="{B570BD7B-2826-43E9-877D-5E426B515A87}"/>
                </a:ext>
              </a:extLst>
            </p:cNvPr>
            <p:cNvSpPr>
              <a:spLocks noChangeArrowheads="1"/>
            </p:cNvSpPr>
            <p:nvPr/>
          </p:nvSpPr>
          <p:spPr bwMode="auto">
            <a:xfrm>
              <a:off x="2405063" y="4057650"/>
              <a:ext cx="177352"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332">
                <a:spcBef>
                  <a:spcPct val="0"/>
                </a:spcBef>
                <a:spcAft>
                  <a:spcPct val="0"/>
                </a:spcAft>
              </a:pPr>
              <a:r>
                <a:rPr lang="en-US" sz="1467">
                  <a:solidFill>
                    <a:prstClr val="black"/>
                  </a:solidFill>
                  <a:latin typeface="Calibri" panose="020F0502020204030204"/>
                </a:rPr>
                <a:t>20</a:t>
              </a:r>
            </a:p>
          </p:txBody>
        </p:sp>
        <p:sp>
          <p:nvSpPr>
            <p:cNvPr id="124" name="Rectangle 54">
              <a:extLst>
                <a:ext uri="{FF2B5EF4-FFF2-40B4-BE49-F238E27FC236}">
                  <a16:creationId xmlns:a16="http://schemas.microsoft.com/office/drawing/2014/main" id="{11C827F9-458F-44C1-B0A0-E27CA5F42993}"/>
                </a:ext>
              </a:extLst>
            </p:cNvPr>
            <p:cNvSpPr>
              <a:spLocks noChangeArrowheads="1"/>
            </p:cNvSpPr>
            <p:nvPr/>
          </p:nvSpPr>
          <p:spPr bwMode="auto">
            <a:xfrm>
              <a:off x="2405063" y="3635375"/>
              <a:ext cx="177352"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332">
                <a:spcBef>
                  <a:spcPct val="0"/>
                </a:spcBef>
                <a:spcAft>
                  <a:spcPct val="0"/>
                </a:spcAft>
              </a:pPr>
              <a:r>
                <a:rPr lang="en-US" sz="1467">
                  <a:solidFill>
                    <a:prstClr val="black"/>
                  </a:solidFill>
                  <a:latin typeface="Calibri" panose="020F0502020204030204"/>
                </a:rPr>
                <a:t>40</a:t>
              </a:r>
            </a:p>
          </p:txBody>
        </p:sp>
        <p:sp>
          <p:nvSpPr>
            <p:cNvPr id="125" name="Rectangle 55">
              <a:extLst>
                <a:ext uri="{FF2B5EF4-FFF2-40B4-BE49-F238E27FC236}">
                  <a16:creationId xmlns:a16="http://schemas.microsoft.com/office/drawing/2014/main" id="{CA8E1278-0211-4DAC-A51F-19BFA8134789}"/>
                </a:ext>
              </a:extLst>
            </p:cNvPr>
            <p:cNvSpPr>
              <a:spLocks noChangeArrowheads="1"/>
            </p:cNvSpPr>
            <p:nvPr/>
          </p:nvSpPr>
          <p:spPr bwMode="auto">
            <a:xfrm>
              <a:off x="2405063" y="3221038"/>
              <a:ext cx="177352"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332">
                <a:spcBef>
                  <a:spcPct val="0"/>
                </a:spcBef>
                <a:spcAft>
                  <a:spcPct val="0"/>
                </a:spcAft>
              </a:pPr>
              <a:r>
                <a:rPr lang="en-US" sz="1467">
                  <a:solidFill>
                    <a:prstClr val="black"/>
                  </a:solidFill>
                  <a:latin typeface="Calibri" panose="020F0502020204030204"/>
                </a:rPr>
                <a:t>60</a:t>
              </a:r>
            </a:p>
          </p:txBody>
        </p:sp>
        <p:sp>
          <p:nvSpPr>
            <p:cNvPr id="126" name="Rectangle 56">
              <a:extLst>
                <a:ext uri="{FF2B5EF4-FFF2-40B4-BE49-F238E27FC236}">
                  <a16:creationId xmlns:a16="http://schemas.microsoft.com/office/drawing/2014/main" id="{C2DDC5E0-942B-4399-B4B2-D94D9D81507E}"/>
                </a:ext>
              </a:extLst>
            </p:cNvPr>
            <p:cNvSpPr>
              <a:spLocks noChangeArrowheads="1"/>
            </p:cNvSpPr>
            <p:nvPr/>
          </p:nvSpPr>
          <p:spPr bwMode="auto">
            <a:xfrm>
              <a:off x="2405063" y="2800351"/>
              <a:ext cx="177352"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332">
                <a:spcBef>
                  <a:spcPct val="0"/>
                </a:spcBef>
                <a:spcAft>
                  <a:spcPct val="0"/>
                </a:spcAft>
              </a:pPr>
              <a:r>
                <a:rPr lang="en-US" sz="1467">
                  <a:solidFill>
                    <a:prstClr val="black"/>
                  </a:solidFill>
                  <a:latin typeface="Calibri" panose="020F0502020204030204"/>
                </a:rPr>
                <a:t>80</a:t>
              </a:r>
            </a:p>
          </p:txBody>
        </p:sp>
        <p:sp>
          <p:nvSpPr>
            <p:cNvPr id="127" name="Rectangle 57">
              <a:extLst>
                <a:ext uri="{FF2B5EF4-FFF2-40B4-BE49-F238E27FC236}">
                  <a16:creationId xmlns:a16="http://schemas.microsoft.com/office/drawing/2014/main" id="{77363BF9-E548-4493-B3BF-3CDEA6EF546B}"/>
                </a:ext>
              </a:extLst>
            </p:cNvPr>
            <p:cNvSpPr>
              <a:spLocks noChangeArrowheads="1"/>
            </p:cNvSpPr>
            <p:nvPr/>
          </p:nvSpPr>
          <p:spPr bwMode="auto">
            <a:xfrm>
              <a:off x="2309812" y="2378075"/>
              <a:ext cx="266029"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332">
                <a:spcBef>
                  <a:spcPct val="0"/>
                </a:spcBef>
                <a:spcAft>
                  <a:spcPct val="0"/>
                </a:spcAft>
              </a:pPr>
              <a:r>
                <a:rPr lang="en-US" sz="1467">
                  <a:solidFill>
                    <a:prstClr val="black"/>
                  </a:solidFill>
                  <a:latin typeface="Calibri" panose="020F0502020204030204"/>
                </a:rPr>
                <a:t>100</a:t>
              </a:r>
            </a:p>
          </p:txBody>
        </p:sp>
      </p:grpSp>
    </p:spTree>
    <p:extLst>
      <p:ext uri="{BB962C8B-B14F-4D97-AF65-F5344CB8AC3E}">
        <p14:creationId xmlns:p14="http://schemas.microsoft.com/office/powerpoint/2010/main" val="239886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AB7DE880-B08C-154B-D3D0-3F6A9B69F0CC}"/>
              </a:ext>
            </a:extLst>
          </p:cNvPr>
          <p:cNvSpPr txBox="1"/>
          <p:nvPr/>
        </p:nvSpPr>
        <p:spPr>
          <a:xfrm>
            <a:off x="120274" y="6519446"/>
            <a:ext cx="12192001" cy="338554"/>
          </a:xfrm>
          <a:prstGeom prst="rect">
            <a:avLst/>
          </a:prstGeom>
          <a:noFill/>
        </p:spPr>
        <p:txBody>
          <a:bodyPr wrap="square">
            <a:spAutoFit/>
          </a:bodyPr>
          <a:lstStyle/>
          <a:p>
            <a:pPr algn="l"/>
            <a:r>
              <a:rPr lang="en-US" sz="800" dirty="0" err="1">
                <a:solidFill>
                  <a:schemeClr val="tx1">
                    <a:lumMod val="65000"/>
                    <a:lumOff val="35000"/>
                  </a:schemeClr>
                </a:solidFill>
              </a:rPr>
              <a:t>Giguère</a:t>
            </a:r>
            <a:r>
              <a:rPr lang="en-US" sz="800" dirty="0">
                <a:solidFill>
                  <a:schemeClr val="tx1">
                    <a:lumMod val="65000"/>
                    <a:lumOff val="35000"/>
                  </a:schemeClr>
                </a:solidFill>
              </a:rPr>
              <a:t> P, </a:t>
            </a:r>
            <a:r>
              <a:rPr lang="en-US" sz="800" dirty="0" err="1">
                <a:solidFill>
                  <a:schemeClr val="tx1">
                    <a:lumMod val="65000"/>
                    <a:lumOff val="35000"/>
                  </a:schemeClr>
                </a:solidFill>
              </a:rPr>
              <a:t>Nhean</a:t>
            </a:r>
            <a:r>
              <a:rPr lang="en-US" sz="800" dirty="0">
                <a:solidFill>
                  <a:schemeClr val="tx1">
                    <a:lumMod val="65000"/>
                    <a:lumOff val="35000"/>
                  </a:schemeClr>
                </a:solidFill>
              </a:rPr>
              <a:t> S, Tseng AL, Hughes CA, Angel JB, Getting to the heart of the matter: a review of drug interactions between HIV antiretrovirals and cardiology medications, Canadian Journal of Cardiology (2019), </a:t>
            </a:r>
            <a:r>
              <a:rPr lang="en-US" sz="800" dirty="0" err="1">
                <a:solidFill>
                  <a:schemeClr val="tx1">
                    <a:lumMod val="65000"/>
                    <a:lumOff val="35000"/>
                  </a:schemeClr>
                </a:solidFill>
              </a:rPr>
              <a:t>doi</a:t>
            </a:r>
            <a:r>
              <a:rPr lang="en-US" sz="800" dirty="0">
                <a:solidFill>
                  <a:schemeClr val="tx1">
                    <a:lumMod val="65000"/>
                    <a:lumOff val="35000"/>
                  </a:schemeClr>
                </a:solidFill>
              </a:rPr>
              <a:t>: </a:t>
            </a:r>
            <a:r>
              <a:rPr lang="en-US" sz="800" dirty="0">
                <a:solidFill>
                  <a:schemeClr val="tx1">
                    <a:lumMod val="65000"/>
                    <a:lumOff val="35000"/>
                  </a:schemeClr>
                </a:solidFill>
                <a:hlinkClick r:id="rId3"/>
              </a:rPr>
              <a:t>https://doi.org/10.1016/j.cjca.2018.12.020</a:t>
            </a:r>
            <a:r>
              <a:rPr lang="en-US" sz="800" dirty="0">
                <a:solidFill>
                  <a:schemeClr val="tx1">
                    <a:lumMod val="65000"/>
                    <a:lumOff val="35000"/>
                  </a:schemeClr>
                </a:solidFill>
              </a:rPr>
              <a:t>.</a:t>
            </a:r>
          </a:p>
          <a:p>
            <a:pPr algn="l"/>
            <a:r>
              <a:rPr lang="pt-PT" sz="800" dirty="0">
                <a:solidFill>
                  <a:schemeClr val="tx1">
                    <a:lumMod val="65000"/>
                    <a:lumOff val="35000"/>
                  </a:schemeClr>
                </a:solidFill>
              </a:rPr>
              <a:t>Listagem não exaustiva de interações medicamentosas. Para mais informações consultar os RCM aprovados dos medicamentos.</a:t>
            </a:r>
          </a:p>
        </p:txBody>
      </p:sp>
      <p:pic>
        <p:nvPicPr>
          <p:cNvPr id="6" name="Imagem 5">
            <a:extLst>
              <a:ext uri="{FF2B5EF4-FFF2-40B4-BE49-F238E27FC236}">
                <a16:creationId xmlns:a16="http://schemas.microsoft.com/office/drawing/2014/main" id="{AB72BB14-EF92-861C-0CE5-B1505DD33C97}"/>
              </a:ext>
            </a:extLst>
          </p:cNvPr>
          <p:cNvPicPr>
            <a:picLocks noChangeAspect="1"/>
          </p:cNvPicPr>
          <p:nvPr/>
        </p:nvPicPr>
        <p:blipFill>
          <a:blip r:embed="rId4"/>
          <a:stretch>
            <a:fillRect/>
          </a:stretch>
        </p:blipFill>
        <p:spPr>
          <a:xfrm>
            <a:off x="2817083" y="699433"/>
            <a:ext cx="4550669" cy="5836360"/>
          </a:xfrm>
          <a:prstGeom prst="rect">
            <a:avLst/>
          </a:prstGeom>
        </p:spPr>
      </p:pic>
      <p:sp>
        <p:nvSpPr>
          <p:cNvPr id="5" name="Rectangle 4">
            <a:extLst>
              <a:ext uri="{FF2B5EF4-FFF2-40B4-BE49-F238E27FC236}">
                <a16:creationId xmlns:a16="http://schemas.microsoft.com/office/drawing/2014/main" id="{594E9F53-96BC-47BD-A6A7-58079BCD83DE}"/>
              </a:ext>
            </a:extLst>
          </p:cNvPr>
          <p:cNvSpPr/>
          <p:nvPr/>
        </p:nvSpPr>
        <p:spPr>
          <a:xfrm>
            <a:off x="120274" y="269299"/>
            <a:ext cx="9972651" cy="461665"/>
          </a:xfrm>
          <a:prstGeom prst="rect">
            <a:avLst/>
          </a:prstGeom>
        </p:spPr>
        <p:txBody>
          <a:bodyPr wrap="square">
            <a:spAutoFit/>
          </a:bodyPr>
          <a:lstStyle/>
          <a:p>
            <a:r>
              <a:rPr lang="pt-PT" sz="2400" b="1" cap="all" dirty="0">
                <a:solidFill>
                  <a:srgbClr val="C00000"/>
                </a:solidFill>
                <a:latin typeface="+mn-lt"/>
                <a:ea typeface="+mn-ea"/>
                <a:cs typeface="+mn-cs"/>
              </a:rPr>
              <a:t>Interações medicamentosas</a:t>
            </a:r>
            <a:endParaRPr lang="pt-PT" sz="2400" b="1" cap="small" dirty="0">
              <a:solidFill>
                <a:srgbClr val="C00000"/>
              </a:solidFill>
            </a:endParaRPr>
          </a:p>
        </p:txBody>
      </p:sp>
    </p:spTree>
    <p:extLst>
      <p:ext uri="{BB962C8B-B14F-4D97-AF65-F5344CB8AC3E}">
        <p14:creationId xmlns:p14="http://schemas.microsoft.com/office/powerpoint/2010/main" val="3644170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D2121E-A5BA-4AC4-85C3-21F9DD21A66B}"/>
              </a:ext>
            </a:extLst>
          </p:cNvPr>
          <p:cNvSpPr/>
          <p:nvPr/>
        </p:nvSpPr>
        <p:spPr>
          <a:xfrm>
            <a:off x="417905" y="1973575"/>
            <a:ext cx="3525272" cy="359616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Slide Number Placeholder 4">
            <a:extLst>
              <a:ext uri="{FF2B5EF4-FFF2-40B4-BE49-F238E27FC236}">
                <a16:creationId xmlns:a16="http://schemas.microsoft.com/office/drawing/2014/main" id="{52CE9DE5-C4B5-4FDD-A7B9-87801A2D030E}"/>
              </a:ext>
            </a:extLst>
          </p:cNvPr>
          <p:cNvSpPr>
            <a:spLocks noGrp="1"/>
          </p:cNvSpPr>
          <p:nvPr>
            <p:ph type="sldNum" sz="quarter" idx="4294967295"/>
          </p:nvPr>
        </p:nvSpPr>
        <p:spPr>
          <a:xfrm>
            <a:off x="11861800" y="6537325"/>
            <a:ext cx="330200" cy="16827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16F37-D63B-443C-96C0-C234F1098F79}"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Rectangle 1">
            <a:extLst>
              <a:ext uri="{FF2B5EF4-FFF2-40B4-BE49-F238E27FC236}">
                <a16:creationId xmlns:a16="http://schemas.microsoft.com/office/drawing/2014/main" id="{FA086A81-2B76-4CE1-90B7-3782270D6182}"/>
              </a:ext>
            </a:extLst>
          </p:cNvPr>
          <p:cNvSpPr/>
          <p:nvPr/>
        </p:nvSpPr>
        <p:spPr>
          <a:xfrm>
            <a:off x="726730" y="1137544"/>
            <a:ext cx="1094421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lumMod val="50000"/>
                  <a:lumOff val="50000"/>
                </a:prstClr>
              </a:buClr>
              <a:buSzTx/>
              <a:buFontTx/>
              <a:buNone/>
              <a:tabLst/>
              <a:defRPr/>
            </a:pPr>
            <a:r>
              <a:rPr kumimoji="0" lang="pt-PT" b="1" i="0" u="none" strike="noStrike" kern="1200" cap="none" spc="0" normalizeH="0" baseline="0" noProof="0" dirty="0">
                <a:ln>
                  <a:noFill/>
                </a:ln>
                <a:solidFill>
                  <a:srgbClr val="595959"/>
                </a:solidFill>
                <a:effectLst/>
                <a:uLnTx/>
                <a:uFillTx/>
                <a:ea typeface="+mn-ea"/>
                <a:cs typeface="+mn-cs"/>
              </a:rPr>
              <a:t>Uma análise de dados longitudinais de prescrição para avaliar a frequência de medicamentos concomitantes e potenciais </a:t>
            </a:r>
            <a:r>
              <a:rPr kumimoji="0" lang="pt-PT" b="1" i="0" u="none" strike="noStrike" kern="1200" cap="none" spc="0" normalizeH="0" baseline="0" noProof="0" dirty="0" err="1">
                <a:ln>
                  <a:noFill/>
                </a:ln>
                <a:solidFill>
                  <a:srgbClr val="595959"/>
                </a:solidFill>
                <a:effectLst/>
                <a:uLnTx/>
                <a:uFillTx/>
                <a:ea typeface="+mn-ea"/>
                <a:cs typeface="+mn-cs"/>
              </a:rPr>
              <a:t>DDIs</a:t>
            </a:r>
            <a:r>
              <a:rPr kumimoji="0" lang="pt-PT" b="1" i="0" u="none" strike="noStrike" kern="1200" cap="none" spc="0" normalizeH="0" baseline="0" noProof="0" dirty="0">
                <a:ln>
                  <a:noFill/>
                </a:ln>
                <a:solidFill>
                  <a:srgbClr val="595959"/>
                </a:solidFill>
                <a:effectLst/>
                <a:uLnTx/>
                <a:uFillTx/>
                <a:ea typeface="+mn-ea"/>
                <a:cs typeface="+mn-cs"/>
              </a:rPr>
              <a:t> em PVVIH recebendo BIC/FTC/TAF por ≥3 meses (julho de 2018 a junho de 2019*)</a:t>
            </a:r>
            <a:endParaRPr kumimoji="0" lang="en-US" b="1" i="0" u="none" strike="noStrike" kern="1200" cap="none" spc="0" normalizeH="0" baseline="0" noProof="0" dirty="0">
              <a:ln>
                <a:noFill/>
              </a:ln>
              <a:solidFill>
                <a:srgbClr val="595959"/>
              </a:solidFill>
              <a:effectLst/>
              <a:uLnTx/>
              <a:uFillTx/>
              <a:ea typeface="+mn-ea"/>
              <a:cs typeface="+mn-cs"/>
            </a:endParaRPr>
          </a:p>
        </p:txBody>
      </p:sp>
      <p:sp>
        <p:nvSpPr>
          <p:cNvPr id="16" name="Rectangle 15">
            <a:extLst>
              <a:ext uri="{FF2B5EF4-FFF2-40B4-BE49-F238E27FC236}">
                <a16:creationId xmlns:a16="http://schemas.microsoft.com/office/drawing/2014/main" id="{C92A359F-F1E5-4811-8FF0-49D8061D955B}"/>
              </a:ext>
            </a:extLst>
          </p:cNvPr>
          <p:cNvSpPr/>
          <p:nvPr/>
        </p:nvSpPr>
        <p:spPr>
          <a:xfrm>
            <a:off x="198903" y="4833701"/>
            <a:ext cx="3920115" cy="538609"/>
          </a:xfrm>
          <a:prstGeom prst="rect">
            <a:avLst/>
          </a:prstGeom>
        </p:spPr>
        <p:txBody>
          <a:bodyPr wrap="square">
            <a:spAutoFit/>
          </a:bodyPr>
          <a:lstStyle/>
          <a:p>
            <a:pPr marL="730250" marR="0" lvl="2" indent="-273050" algn="l" defTabSz="914400" rtl="0" eaLnBrk="1" fontAlgn="auto" latinLnBrk="0" hangingPunct="1">
              <a:lnSpc>
                <a:spcPct val="100000"/>
              </a:lnSpc>
              <a:spcBef>
                <a:spcPts val="0"/>
              </a:spcBef>
              <a:spcAft>
                <a:spcPts val="600"/>
              </a:spcAft>
              <a:buClr>
                <a:srgbClr val="595959"/>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595959"/>
                </a:solidFill>
                <a:effectLst/>
                <a:uLnTx/>
                <a:uFillTx/>
                <a:latin typeface="Arial"/>
                <a:ea typeface="+mn-ea"/>
                <a:cs typeface="+mn-cs"/>
              </a:rPr>
              <a:t>77% </a:t>
            </a:r>
            <a:r>
              <a:rPr kumimoji="0" lang="en-US" sz="1200" b="0" i="0" u="none" strike="noStrike" kern="1200" cap="none" spc="0" normalizeH="0" baseline="0" noProof="0" dirty="0" err="1">
                <a:ln>
                  <a:noFill/>
                </a:ln>
                <a:solidFill>
                  <a:srgbClr val="595959"/>
                </a:solidFill>
                <a:effectLst/>
                <a:uLnTx/>
                <a:uFillTx/>
                <a:latin typeface="Arial"/>
                <a:ea typeface="+mn-ea"/>
                <a:cs typeface="+mn-cs"/>
              </a:rPr>
              <a:t>receberam</a:t>
            </a:r>
            <a:r>
              <a:rPr kumimoji="0" lang="en-US" sz="1200" b="0" i="0" u="none" strike="noStrike" kern="1200" cap="none" spc="0" normalizeH="0" baseline="0" noProof="0" dirty="0">
                <a:ln>
                  <a:noFill/>
                </a:ln>
                <a:solidFill>
                  <a:srgbClr val="595959"/>
                </a:solidFill>
                <a:effectLst/>
                <a:uLnTx/>
                <a:uFillTx/>
                <a:latin typeface="Arial"/>
                <a:ea typeface="+mn-ea"/>
                <a:cs typeface="+mn-cs"/>
              </a:rPr>
              <a:t> ≥1 co-</a:t>
            </a:r>
            <a:r>
              <a:rPr kumimoji="0" lang="en-US" sz="1200" b="0" i="0" u="none" strike="noStrike" kern="1200" cap="none" spc="0" normalizeH="0" baseline="0" noProof="0" dirty="0" err="1">
                <a:ln>
                  <a:noFill/>
                </a:ln>
                <a:solidFill>
                  <a:srgbClr val="595959"/>
                </a:solidFill>
                <a:effectLst/>
                <a:uLnTx/>
                <a:uFillTx/>
                <a:latin typeface="Arial"/>
                <a:ea typeface="+mn-ea"/>
                <a:cs typeface="+mn-cs"/>
              </a:rPr>
              <a:t>medicação</a:t>
            </a:r>
            <a:endParaRPr kumimoji="0" lang="en-US" sz="1200" b="0" i="0" u="none" strike="noStrike" kern="1200" cap="none" spc="0" normalizeH="0" baseline="0" noProof="0" dirty="0">
              <a:ln>
                <a:noFill/>
              </a:ln>
              <a:solidFill>
                <a:srgbClr val="595959"/>
              </a:solidFill>
              <a:effectLst/>
              <a:uLnTx/>
              <a:uFillTx/>
              <a:latin typeface="Arial"/>
              <a:ea typeface="+mn-ea"/>
              <a:cs typeface="+mn-cs"/>
            </a:endParaRPr>
          </a:p>
          <a:p>
            <a:pPr marL="730250" marR="0" lvl="2" indent="-273050" algn="l" defTabSz="914400" rtl="0" eaLnBrk="1" fontAlgn="auto" latinLnBrk="0" hangingPunct="1">
              <a:lnSpc>
                <a:spcPct val="100000"/>
              </a:lnSpc>
              <a:spcBef>
                <a:spcPts val="0"/>
              </a:spcBef>
              <a:spcAft>
                <a:spcPts val="600"/>
              </a:spcAft>
              <a:buClr>
                <a:srgbClr val="595959"/>
              </a:buClr>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595959"/>
                </a:solidFill>
                <a:effectLst/>
                <a:uLnTx/>
                <a:uFillTx/>
                <a:latin typeface="Arial"/>
                <a:ea typeface="+mn-ea"/>
                <a:cs typeface="+mn-cs"/>
              </a:rPr>
              <a:t>Número</a:t>
            </a:r>
            <a:r>
              <a:rPr kumimoji="0" lang="en-US" sz="1200" b="0" i="0" u="none" strike="noStrike" kern="1200" cap="none" spc="0" normalizeH="0" baseline="0" noProof="0" dirty="0">
                <a:ln>
                  <a:noFill/>
                </a:ln>
                <a:solidFill>
                  <a:srgbClr val="595959"/>
                </a:solidFill>
                <a:effectLst/>
                <a:uLnTx/>
                <a:uFillTx/>
                <a:latin typeface="Arial"/>
                <a:ea typeface="+mn-ea"/>
                <a:cs typeface="+mn-cs"/>
              </a:rPr>
              <a:t> </a:t>
            </a:r>
            <a:r>
              <a:rPr kumimoji="0" lang="en-US" sz="1200" b="0" i="0" u="none" strike="noStrike" kern="1200" cap="none" spc="0" normalizeH="0" baseline="0" noProof="0" dirty="0" err="1">
                <a:ln>
                  <a:noFill/>
                </a:ln>
                <a:solidFill>
                  <a:srgbClr val="595959"/>
                </a:solidFill>
                <a:effectLst/>
                <a:uLnTx/>
                <a:uFillTx/>
                <a:latin typeface="Arial"/>
                <a:ea typeface="+mn-ea"/>
                <a:cs typeface="+mn-cs"/>
              </a:rPr>
              <a:t>mediano</a:t>
            </a:r>
            <a:r>
              <a:rPr kumimoji="0" lang="en-US" sz="1200" b="0" i="0" u="none" strike="noStrike" kern="1200" cap="none" spc="0" normalizeH="0" baseline="0" noProof="0" dirty="0">
                <a:ln>
                  <a:noFill/>
                </a:ln>
                <a:solidFill>
                  <a:srgbClr val="595959"/>
                </a:solidFill>
                <a:effectLst/>
                <a:uLnTx/>
                <a:uFillTx/>
                <a:latin typeface="Arial"/>
                <a:ea typeface="+mn-ea"/>
                <a:cs typeface="+mn-cs"/>
              </a:rPr>
              <a:t> de co-</a:t>
            </a:r>
            <a:r>
              <a:rPr kumimoji="0" lang="en-US" sz="1200" b="0" i="0" u="none" strike="noStrike" kern="1200" cap="none" spc="0" normalizeH="0" baseline="0" noProof="0" dirty="0" err="1">
                <a:ln>
                  <a:noFill/>
                </a:ln>
                <a:solidFill>
                  <a:srgbClr val="595959"/>
                </a:solidFill>
                <a:effectLst/>
                <a:uLnTx/>
                <a:uFillTx/>
                <a:latin typeface="Arial"/>
                <a:ea typeface="+mn-ea"/>
                <a:cs typeface="+mn-cs"/>
              </a:rPr>
              <a:t>medicações</a:t>
            </a:r>
            <a:r>
              <a:rPr kumimoji="0" lang="en-US" sz="1200" b="0" i="0" u="none" strike="noStrike" kern="1200" cap="none" spc="0" normalizeH="0" baseline="0" noProof="0" dirty="0">
                <a:ln>
                  <a:noFill/>
                </a:ln>
                <a:solidFill>
                  <a:srgbClr val="595959"/>
                </a:solidFill>
                <a:effectLst/>
                <a:uLnTx/>
                <a:uFillTx/>
                <a:latin typeface="Arial"/>
                <a:ea typeface="+mn-ea"/>
                <a:cs typeface="+mn-cs"/>
              </a:rPr>
              <a:t>: 3,0</a:t>
            </a:r>
          </a:p>
        </p:txBody>
      </p:sp>
      <p:sp>
        <p:nvSpPr>
          <p:cNvPr id="17" name="Rectangle 16">
            <a:extLst>
              <a:ext uri="{FF2B5EF4-FFF2-40B4-BE49-F238E27FC236}">
                <a16:creationId xmlns:a16="http://schemas.microsoft.com/office/drawing/2014/main" id="{77601980-7600-4749-99FF-3FEC6C3372E3}"/>
              </a:ext>
            </a:extLst>
          </p:cNvPr>
          <p:cNvSpPr/>
          <p:nvPr/>
        </p:nvSpPr>
        <p:spPr>
          <a:xfrm>
            <a:off x="5264883" y="1849828"/>
            <a:ext cx="574220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595959"/>
              </a:buClr>
              <a:buSzTx/>
              <a:buFontTx/>
              <a:buNone/>
              <a:tabLst/>
              <a:defRPr/>
            </a:pPr>
            <a:r>
              <a:rPr kumimoji="0" lang="en-US" sz="1600" b="0" i="0" u="none" strike="noStrike" kern="1200" cap="none" spc="0" normalizeH="0" baseline="0" noProof="0" dirty="0" err="1">
                <a:ln>
                  <a:noFill/>
                </a:ln>
                <a:solidFill>
                  <a:srgbClr val="595959"/>
                </a:solidFill>
                <a:effectLst/>
                <a:uLnTx/>
                <a:uFillTx/>
                <a:ea typeface="+mn-ea"/>
                <a:cs typeface="+mn-cs"/>
              </a:rPr>
              <a:t>Em</a:t>
            </a:r>
            <a:r>
              <a:rPr kumimoji="0" lang="en-US" sz="1600" b="0" i="0" u="none" strike="noStrike" kern="1200" cap="none" spc="0" normalizeH="0" baseline="0" noProof="0" dirty="0">
                <a:ln>
                  <a:noFill/>
                </a:ln>
                <a:solidFill>
                  <a:srgbClr val="595959"/>
                </a:solidFill>
                <a:effectLst/>
                <a:uLnTx/>
                <a:uFillTx/>
                <a:ea typeface="+mn-ea"/>
                <a:cs typeface="+mn-cs"/>
              </a:rPr>
              <a:t> ≥90% PVVIH </a:t>
            </a:r>
            <a:r>
              <a:rPr lang="en-US" sz="1600" dirty="0" err="1">
                <a:solidFill>
                  <a:srgbClr val="595959"/>
                </a:solidFill>
              </a:rPr>
              <a:t>em</a:t>
            </a:r>
            <a:r>
              <a:rPr lang="en-US" sz="1600" dirty="0">
                <a:solidFill>
                  <a:srgbClr val="595959"/>
                </a:solidFill>
              </a:rPr>
              <a:t> </a:t>
            </a:r>
            <a:r>
              <a:rPr lang="en-US" sz="1600" dirty="0" err="1">
                <a:solidFill>
                  <a:srgbClr val="595959"/>
                </a:solidFill>
              </a:rPr>
              <a:t>terapêutica</a:t>
            </a:r>
            <a:r>
              <a:rPr lang="en-US" sz="1600" dirty="0">
                <a:solidFill>
                  <a:srgbClr val="595959"/>
                </a:solidFill>
              </a:rPr>
              <a:t> com </a:t>
            </a:r>
            <a:r>
              <a:rPr kumimoji="0" lang="en-US" sz="1600" b="0" i="0" u="none" strike="noStrike" kern="1200" cap="none" spc="0" normalizeH="0" baseline="0" noProof="0" dirty="0">
                <a:ln>
                  <a:noFill/>
                </a:ln>
                <a:solidFill>
                  <a:srgbClr val="595959"/>
                </a:solidFill>
                <a:effectLst/>
                <a:uLnTx/>
                <a:uFillTx/>
                <a:ea typeface="+mn-ea"/>
                <a:cs typeface="+mn-cs"/>
              </a:rPr>
              <a:t>BIC/FTC/TAF, as </a:t>
            </a:r>
            <a:r>
              <a:rPr kumimoji="0" lang="pt-PT" sz="1600" b="0" i="0" u="none" strike="noStrike" kern="1200" cap="none" spc="0" normalizeH="0" baseline="0" noProof="0" dirty="0">
                <a:ln>
                  <a:noFill/>
                </a:ln>
                <a:solidFill>
                  <a:srgbClr val="595959"/>
                </a:solidFill>
                <a:effectLst/>
                <a:uLnTx/>
                <a:uFillTx/>
                <a:ea typeface="+mn-ea"/>
                <a:cs typeface="+mn-cs"/>
              </a:rPr>
              <a:t>medicações concomitantes não apresentaram risco ou nenhum risco clinicamente relevante de interação medicamentosa</a:t>
            </a:r>
            <a:endParaRPr kumimoji="0" lang="en-US" sz="1600" b="0" i="0" u="none" strike="noStrike" kern="1200" cap="none" spc="0" normalizeH="0" baseline="0" noProof="0" dirty="0">
              <a:ln>
                <a:noFill/>
              </a:ln>
              <a:solidFill>
                <a:srgbClr val="595959"/>
              </a:solidFill>
              <a:effectLst/>
              <a:uLnTx/>
              <a:uFillTx/>
              <a:ea typeface="+mn-ea"/>
              <a:cs typeface="+mn-cs"/>
            </a:endParaRPr>
          </a:p>
        </p:txBody>
      </p:sp>
      <p:sp>
        <p:nvSpPr>
          <p:cNvPr id="23" name="Rectangle 22">
            <a:extLst>
              <a:ext uri="{FF2B5EF4-FFF2-40B4-BE49-F238E27FC236}">
                <a16:creationId xmlns:a16="http://schemas.microsoft.com/office/drawing/2014/main" id="{685B9750-19DF-46EF-9C97-87289B55B0F9}"/>
              </a:ext>
            </a:extLst>
          </p:cNvPr>
          <p:cNvSpPr/>
          <p:nvPr/>
        </p:nvSpPr>
        <p:spPr>
          <a:xfrm>
            <a:off x="407021" y="6350169"/>
            <a:ext cx="1126392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schemeClr val="tx1">
                    <a:lumMod val="65000"/>
                    <a:lumOff val="35000"/>
                  </a:schemeClr>
                </a:solidFill>
                <a:effectLst/>
                <a:uLnTx/>
                <a:uFillTx/>
                <a:ea typeface="+mn-ea"/>
                <a:cs typeface="+mn-cs"/>
              </a:rPr>
              <a:t>*Um ano após a autorização de introdução no mercado de BIC/FTC/TAF na Europa; </a:t>
            </a:r>
            <a:r>
              <a:rPr kumimoji="0" lang="pt-PT" sz="800" b="0" i="0" u="none" strike="noStrike" kern="1200" cap="none" spc="0" normalizeH="0" baseline="30000" noProof="0" dirty="0">
                <a:ln>
                  <a:noFill/>
                </a:ln>
                <a:solidFill>
                  <a:schemeClr val="tx1">
                    <a:lumMod val="65000"/>
                    <a:lumOff val="35000"/>
                  </a:schemeClr>
                </a:solidFill>
                <a:effectLst/>
                <a:uLnTx/>
                <a:uFillTx/>
                <a:ea typeface="+mn-ea"/>
                <a:cs typeface="+mn-cs"/>
              </a:rPr>
              <a:t>†</a:t>
            </a:r>
            <a:r>
              <a:rPr kumimoji="0" lang="pt-PT" sz="800" b="0" i="0" u="none" strike="noStrike" kern="1200" cap="none" spc="0" normalizeH="0" noProof="0" dirty="0">
                <a:ln>
                  <a:noFill/>
                </a:ln>
                <a:solidFill>
                  <a:schemeClr val="tx1">
                    <a:lumMod val="65000"/>
                    <a:lumOff val="35000"/>
                  </a:schemeClr>
                </a:solidFill>
                <a:effectLst/>
                <a:uLnTx/>
                <a:uFillTx/>
                <a:ea typeface="+mn-ea"/>
                <a:cs typeface="+mn-cs"/>
              </a:rPr>
              <a:t>para mais informações, consultar o RCM de </a:t>
            </a:r>
            <a:r>
              <a:rPr kumimoji="0" lang="pt-PT" sz="800" b="0" i="0" u="none" strike="noStrike" kern="1200" cap="none" spc="0" normalizeH="0" noProof="0" dirty="0" err="1">
                <a:ln>
                  <a:noFill/>
                </a:ln>
                <a:solidFill>
                  <a:schemeClr val="tx1">
                    <a:lumMod val="65000"/>
                    <a:lumOff val="35000"/>
                  </a:schemeClr>
                </a:solidFill>
                <a:effectLst/>
                <a:uLnTx/>
                <a:uFillTx/>
                <a:ea typeface="+mn-ea"/>
                <a:cs typeface="+mn-cs"/>
              </a:rPr>
              <a:t>Biktarvy</a:t>
            </a:r>
            <a:r>
              <a:rPr kumimoji="0" lang="pt-PT" sz="800" b="0" i="0" u="none" strike="noStrike" kern="1200" cap="none" spc="0" normalizeH="0" noProof="0" dirty="0">
                <a:ln>
                  <a:noFill/>
                </a:ln>
                <a:solidFill>
                  <a:schemeClr val="tx1">
                    <a:lumMod val="65000"/>
                    <a:lumOff val="35000"/>
                  </a:schemeClr>
                </a:solidFill>
                <a:effectLst/>
                <a:uLnTx/>
                <a:uFillTx/>
                <a:ea typeface="+mn-ea"/>
                <a:cs typeface="+mn-cs"/>
              </a:rPr>
              <a:t>®</a:t>
            </a:r>
            <a:r>
              <a:rPr lang="pt-PT" sz="800" dirty="0">
                <a:solidFill>
                  <a:schemeClr val="tx1">
                    <a:lumMod val="65000"/>
                    <a:lumOff val="35000"/>
                  </a:schemeClr>
                </a:solidFill>
              </a:rPr>
              <a:t> disponível </a:t>
            </a:r>
            <a:r>
              <a:rPr lang="pt-PT" sz="800" b="0" i="0" dirty="0">
                <a:solidFill>
                  <a:schemeClr val="tx1">
                    <a:lumMod val="65000"/>
                    <a:lumOff val="35000"/>
                  </a:schemeClr>
                </a:solidFill>
                <a:effectLst/>
              </a:rPr>
              <a:t>em </a:t>
            </a:r>
            <a:r>
              <a:rPr lang="pt-PT" sz="800" dirty="0">
                <a:solidFill>
                  <a:schemeClr val="tx1">
                    <a:lumMod val="65000"/>
                    <a:lumOff val="35000"/>
                  </a:schemeClr>
                </a:solidFill>
              </a:rPr>
              <a:t> https://www.ema.europa.eu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schemeClr val="tx1">
                    <a:lumMod val="65000"/>
                    <a:lumOff val="35000"/>
                  </a:schemeClr>
                </a:solidFill>
                <a:effectLst/>
                <a:uLnTx/>
                <a:uFillTx/>
                <a:ea typeface="+mn-ea"/>
                <a:cs typeface="+mn-cs"/>
              </a:rPr>
              <a:t>DDIs</a:t>
            </a:r>
            <a:r>
              <a:rPr kumimoji="0" lang="pt-PT" sz="800" b="0" i="0" u="none" strike="noStrike" kern="1200" cap="none" spc="0" normalizeH="0" baseline="0" noProof="0" dirty="0">
                <a:ln>
                  <a:noFill/>
                </a:ln>
                <a:solidFill>
                  <a:schemeClr val="tx1">
                    <a:lumMod val="65000"/>
                    <a:lumOff val="35000"/>
                  </a:schemeClr>
                </a:solidFill>
                <a:effectLst/>
                <a:uLnTx/>
                <a:uFillTx/>
                <a:ea typeface="+mn-ea"/>
                <a:cs typeface="+mn-cs"/>
              </a:rPr>
              <a:t>, </a:t>
            </a:r>
            <a:r>
              <a:rPr kumimoji="0" lang="pt-PT" sz="800" b="0" i="1" u="none" strike="noStrike" kern="1200" cap="none" spc="0" normalizeH="0" baseline="0" noProof="0" dirty="0" err="1">
                <a:ln>
                  <a:noFill/>
                </a:ln>
                <a:solidFill>
                  <a:schemeClr val="tx1">
                    <a:lumMod val="65000"/>
                    <a:lumOff val="35000"/>
                  </a:schemeClr>
                </a:solidFill>
                <a:effectLst/>
                <a:uLnTx/>
                <a:uFillTx/>
                <a:ea typeface="+mn-ea"/>
                <a:cs typeface="+mn-cs"/>
              </a:rPr>
              <a:t>drug-drug</a:t>
            </a:r>
            <a:r>
              <a:rPr kumimoji="0" lang="pt-PT" sz="800" b="0" i="1" u="none" strike="noStrike" kern="1200" cap="none" spc="0" normalizeH="0" baseline="0" noProof="0" dirty="0">
                <a:ln>
                  <a:noFill/>
                </a:ln>
                <a:solidFill>
                  <a:schemeClr val="tx1">
                    <a:lumMod val="65000"/>
                    <a:lumOff val="35000"/>
                  </a:schemeClr>
                </a:solidFill>
                <a:effectLst/>
                <a:uLnTx/>
                <a:uFillTx/>
                <a:ea typeface="+mn-ea"/>
                <a:cs typeface="+mn-cs"/>
              </a:rPr>
              <a:t> </a:t>
            </a:r>
            <a:r>
              <a:rPr kumimoji="0" lang="pt-PT" sz="800" b="0" i="1" u="none" strike="noStrike" kern="1200" cap="none" spc="0" normalizeH="0" baseline="0" noProof="0" dirty="0" err="1">
                <a:ln>
                  <a:noFill/>
                </a:ln>
                <a:solidFill>
                  <a:schemeClr val="tx1">
                    <a:lumMod val="65000"/>
                    <a:lumOff val="35000"/>
                  </a:schemeClr>
                </a:solidFill>
                <a:effectLst/>
                <a:uLnTx/>
                <a:uFillTx/>
                <a:ea typeface="+mn-ea"/>
                <a:cs typeface="+mn-cs"/>
              </a:rPr>
              <a:t>interactions</a:t>
            </a:r>
            <a:r>
              <a:rPr kumimoji="0" lang="pt-PT" sz="800" b="0" i="1" u="none" strike="noStrike" kern="1200" cap="none" spc="0" normalizeH="0" baseline="0" noProof="0" dirty="0">
                <a:ln>
                  <a:noFill/>
                </a:ln>
                <a:solidFill>
                  <a:schemeClr val="tx1">
                    <a:lumMod val="65000"/>
                    <a:lumOff val="35000"/>
                  </a:schemeClr>
                </a:solidFill>
                <a:effectLst/>
                <a:uLnTx/>
                <a:uFillTx/>
                <a:ea typeface="+mn-ea"/>
                <a:cs typeface="+mn-cs"/>
              </a:rPr>
              <a:t>, </a:t>
            </a:r>
            <a:r>
              <a:rPr kumimoji="0" lang="pt-PT" sz="800" b="0" u="none" strike="noStrike" kern="1200" cap="none" spc="0" normalizeH="0" baseline="0" noProof="0" dirty="0">
                <a:ln>
                  <a:noFill/>
                </a:ln>
                <a:solidFill>
                  <a:schemeClr val="tx1">
                    <a:lumMod val="65000"/>
                    <a:lumOff val="35000"/>
                  </a:schemeClr>
                </a:solidFill>
                <a:effectLst/>
                <a:uLnTx/>
                <a:uFillTx/>
                <a:ea typeface="+mn-ea"/>
                <a:cs typeface="+mn-cs"/>
              </a:rPr>
              <a:t>interações medicamentosas</a:t>
            </a:r>
            <a:r>
              <a:rPr kumimoji="0" lang="pt-PT" sz="800" b="0" i="0" u="none" strike="noStrike" kern="1200" cap="none" spc="0" normalizeH="0" baseline="0" noProof="0" dirty="0">
                <a:ln>
                  <a:noFill/>
                </a:ln>
                <a:solidFill>
                  <a:schemeClr val="tx1">
                    <a:lumMod val="65000"/>
                    <a:lumOff val="35000"/>
                  </a:schemeClr>
                </a:solidFill>
                <a:effectLst/>
                <a:uLnTx/>
                <a:uFillTx/>
                <a:ea typeface="+mn-ea"/>
                <a:cs typeface="+mn-cs"/>
              </a:rPr>
              <a:t>; PVVIH, pessoas que vivem com VIH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schemeClr val="tx1">
                    <a:lumMod val="65000"/>
                    <a:lumOff val="35000"/>
                  </a:schemeClr>
                </a:solidFill>
                <a:effectLst/>
                <a:uLnTx/>
                <a:uFillTx/>
                <a:ea typeface="+mn-ea"/>
                <a:cs typeface="+mn-cs"/>
              </a:rPr>
              <a:t>Umland</a:t>
            </a:r>
            <a:r>
              <a:rPr kumimoji="0" lang="pt-PT" sz="800" b="0" i="0" u="none" strike="noStrike" kern="1200" cap="none" spc="0" normalizeH="0" baseline="0" noProof="0" dirty="0">
                <a:ln>
                  <a:noFill/>
                </a:ln>
                <a:solidFill>
                  <a:schemeClr val="tx1">
                    <a:lumMod val="65000"/>
                    <a:lumOff val="35000"/>
                  </a:schemeClr>
                </a:solidFill>
                <a:effectLst/>
                <a:uLnTx/>
                <a:uFillTx/>
                <a:ea typeface="+mn-ea"/>
                <a:cs typeface="+mn-cs"/>
              </a:rPr>
              <a:t> T, </a:t>
            </a:r>
            <a:r>
              <a:rPr kumimoji="0" lang="pt-PT" sz="800" b="0" i="1" u="none" strike="noStrike" kern="1200" cap="none" spc="0" normalizeH="0" baseline="0" noProof="0" dirty="0" err="1">
                <a:ln>
                  <a:noFill/>
                </a:ln>
                <a:solidFill>
                  <a:schemeClr val="tx1">
                    <a:lumMod val="65000"/>
                    <a:lumOff val="35000"/>
                  </a:schemeClr>
                </a:solidFill>
                <a:effectLst/>
                <a:uLnTx/>
                <a:uFillTx/>
                <a:ea typeface="+mn-ea"/>
                <a:cs typeface="+mn-cs"/>
              </a:rPr>
              <a:t>et</a:t>
            </a:r>
            <a:r>
              <a:rPr kumimoji="0" lang="pt-PT" sz="800" b="0" i="1" u="none" strike="noStrike" kern="1200" cap="none" spc="0" normalizeH="0" baseline="0" noProof="0" dirty="0">
                <a:ln>
                  <a:noFill/>
                </a:ln>
                <a:solidFill>
                  <a:schemeClr val="tx1">
                    <a:lumMod val="65000"/>
                    <a:lumOff val="35000"/>
                  </a:schemeClr>
                </a:solidFill>
                <a:effectLst/>
                <a:uLnTx/>
                <a:uFillTx/>
                <a:ea typeface="+mn-ea"/>
                <a:cs typeface="+mn-cs"/>
              </a:rPr>
              <a:t> al. </a:t>
            </a:r>
            <a:r>
              <a:rPr kumimoji="0" lang="pt-PT" sz="800" b="0" i="0" u="none" strike="noStrike" kern="1200" cap="none" spc="0" normalizeH="0" baseline="0" noProof="0" dirty="0">
                <a:ln>
                  <a:noFill/>
                </a:ln>
                <a:solidFill>
                  <a:schemeClr val="tx1">
                    <a:lumMod val="65000"/>
                    <a:lumOff val="35000"/>
                  </a:schemeClr>
                </a:solidFill>
                <a:effectLst/>
                <a:uLnTx/>
                <a:uFillTx/>
                <a:ea typeface="+mn-ea"/>
                <a:cs typeface="+mn-cs"/>
              </a:rPr>
              <a:t>HIV </a:t>
            </a:r>
            <a:r>
              <a:rPr kumimoji="0" lang="pt-PT" sz="800" b="0" i="0" u="none" strike="noStrike" kern="1200" cap="none" spc="0" normalizeH="0" baseline="0" noProof="0" dirty="0" err="1">
                <a:ln>
                  <a:noFill/>
                </a:ln>
                <a:solidFill>
                  <a:schemeClr val="tx1">
                    <a:lumMod val="65000"/>
                    <a:lumOff val="35000"/>
                  </a:schemeClr>
                </a:solidFill>
                <a:effectLst/>
                <a:uLnTx/>
                <a:uFillTx/>
                <a:ea typeface="+mn-ea"/>
                <a:cs typeface="+mn-cs"/>
              </a:rPr>
              <a:t>Drug</a:t>
            </a:r>
            <a:r>
              <a:rPr kumimoji="0" lang="pt-PT" sz="800" b="0" i="0" u="none" strike="noStrike" kern="1200" cap="none" spc="0" normalizeH="0" baseline="0" noProof="0" dirty="0">
                <a:ln>
                  <a:noFill/>
                </a:ln>
                <a:solidFill>
                  <a:schemeClr val="tx1">
                    <a:lumMod val="65000"/>
                    <a:lumOff val="35000"/>
                  </a:schemeClr>
                </a:solidFill>
                <a:effectLst/>
                <a:uLnTx/>
                <a:uFillTx/>
                <a:ea typeface="+mn-ea"/>
                <a:cs typeface="+mn-cs"/>
              </a:rPr>
              <a:t> </a:t>
            </a:r>
            <a:r>
              <a:rPr kumimoji="0" lang="pt-PT" sz="800" b="0" i="0" u="none" strike="noStrike" kern="1200" cap="none" spc="0" normalizeH="0" baseline="0" noProof="0" dirty="0" err="1">
                <a:ln>
                  <a:noFill/>
                </a:ln>
                <a:solidFill>
                  <a:schemeClr val="tx1">
                    <a:lumMod val="65000"/>
                    <a:lumOff val="35000"/>
                  </a:schemeClr>
                </a:solidFill>
                <a:effectLst/>
                <a:uLnTx/>
                <a:uFillTx/>
                <a:ea typeface="+mn-ea"/>
                <a:cs typeface="+mn-cs"/>
              </a:rPr>
              <a:t>Therapy</a:t>
            </a:r>
            <a:r>
              <a:rPr kumimoji="0" lang="pt-PT" sz="800" b="0" i="0" u="none" strike="noStrike" kern="1200" cap="none" spc="0" normalizeH="0" baseline="0" noProof="0" dirty="0">
                <a:ln>
                  <a:noFill/>
                </a:ln>
                <a:solidFill>
                  <a:schemeClr val="tx1">
                    <a:lumMod val="65000"/>
                    <a:lumOff val="35000"/>
                  </a:schemeClr>
                </a:solidFill>
                <a:effectLst/>
                <a:uLnTx/>
                <a:uFillTx/>
                <a:ea typeface="+mn-ea"/>
                <a:cs typeface="+mn-cs"/>
              </a:rPr>
              <a:t> Glasgow 2020, #P100.</a:t>
            </a:r>
          </a:p>
        </p:txBody>
      </p:sp>
      <p:sp>
        <p:nvSpPr>
          <p:cNvPr id="21" name="TextBox 20">
            <a:extLst>
              <a:ext uri="{FF2B5EF4-FFF2-40B4-BE49-F238E27FC236}">
                <a16:creationId xmlns:a16="http://schemas.microsoft.com/office/drawing/2014/main" id="{F1854740-F653-4C2E-8769-E1DB786BC68A}"/>
              </a:ext>
            </a:extLst>
          </p:cNvPr>
          <p:cNvSpPr txBox="1"/>
          <p:nvPr/>
        </p:nvSpPr>
        <p:spPr>
          <a:xfrm>
            <a:off x="6971218" y="2907299"/>
            <a:ext cx="2130905" cy="457048"/>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95959"/>
                </a:solidFill>
                <a:effectLst/>
                <a:uLnTx/>
                <a:uFillTx/>
                <a:latin typeface="Arial"/>
                <a:ea typeface="+mn-ea"/>
                <a:cs typeface="+mn-cs"/>
              </a:rPr>
              <a:t>PVVIH </a:t>
            </a:r>
            <a:r>
              <a:rPr kumimoji="0" lang="en-US" sz="1100" b="1" i="0" u="none" strike="noStrike" kern="1200" cap="none" spc="0" normalizeH="0" baseline="0" noProof="0" dirty="0" err="1">
                <a:ln>
                  <a:noFill/>
                </a:ln>
                <a:solidFill>
                  <a:srgbClr val="595959"/>
                </a:solidFill>
                <a:effectLst/>
                <a:uLnTx/>
                <a:uFillTx/>
                <a:latin typeface="Arial"/>
                <a:ea typeface="+mn-ea"/>
                <a:cs typeface="+mn-cs"/>
              </a:rPr>
              <a:t>em</a:t>
            </a:r>
            <a:r>
              <a:rPr kumimoji="0" lang="en-US" sz="1100" b="1" i="0" u="none" strike="noStrike" kern="1200" cap="none" spc="0" normalizeH="0" baseline="0" noProof="0" dirty="0">
                <a:ln>
                  <a:noFill/>
                </a:ln>
                <a:solidFill>
                  <a:srgbClr val="595959"/>
                </a:solidFill>
                <a:effectLst/>
                <a:uLnTx/>
                <a:uFillTx/>
                <a:latin typeface="Arial"/>
                <a:ea typeface="+mn-ea"/>
                <a:cs typeface="+mn-cs"/>
              </a:rPr>
              <a:t> BIC/FTC/TAF </a:t>
            </a:r>
            <a:r>
              <a:rPr lang="en-US" sz="1100" b="1" dirty="0" err="1">
                <a:solidFill>
                  <a:srgbClr val="595959"/>
                </a:solidFill>
                <a:latin typeface="Arial"/>
              </a:rPr>
              <a:t>tomaram</a:t>
            </a:r>
            <a:r>
              <a:rPr lang="en-US" sz="1100" b="1" dirty="0">
                <a:solidFill>
                  <a:srgbClr val="595959"/>
                </a:solidFill>
                <a:latin typeface="Arial"/>
              </a:rPr>
              <a:t> </a:t>
            </a:r>
            <a:r>
              <a:rPr kumimoji="0" lang="en-US" sz="1100" b="1" i="0" u="none" strike="noStrike" kern="1200" cap="none" spc="0" normalizeH="0" baseline="0" noProof="0" dirty="0" err="1">
                <a:ln>
                  <a:noFill/>
                </a:ln>
                <a:solidFill>
                  <a:srgbClr val="595959"/>
                </a:solidFill>
                <a:effectLst/>
                <a:uLnTx/>
                <a:uFillTx/>
                <a:latin typeface="Arial"/>
                <a:ea typeface="+mn-ea"/>
                <a:cs typeface="+mn-cs"/>
              </a:rPr>
              <a:t>qualquer</a:t>
            </a:r>
            <a:r>
              <a:rPr kumimoji="0" lang="en-US" sz="1100" b="1" i="0" u="none" strike="noStrike" kern="1200" cap="none" spc="0" normalizeH="0" baseline="0" noProof="0" dirty="0">
                <a:ln>
                  <a:noFill/>
                </a:ln>
                <a:solidFill>
                  <a:srgbClr val="595959"/>
                </a:solidFill>
                <a:effectLst/>
                <a:uLnTx/>
                <a:uFillTx/>
                <a:latin typeface="Arial"/>
                <a:ea typeface="+mn-ea"/>
                <a:cs typeface="+mn-cs"/>
              </a:rPr>
              <a:t> </a:t>
            </a:r>
            <a:r>
              <a:rPr kumimoji="0" lang="en-US" sz="1100" b="1" i="0" u="none" strike="noStrike" kern="1200" cap="none" spc="0" normalizeH="0" baseline="0" noProof="0" dirty="0" err="1">
                <a:ln>
                  <a:noFill/>
                </a:ln>
                <a:solidFill>
                  <a:srgbClr val="595959"/>
                </a:solidFill>
                <a:effectLst/>
                <a:uLnTx/>
                <a:uFillTx/>
                <a:latin typeface="Arial"/>
                <a:ea typeface="+mn-ea"/>
                <a:cs typeface="+mn-cs"/>
              </a:rPr>
              <a:t>fármaco</a:t>
            </a:r>
            <a:r>
              <a:rPr kumimoji="0" lang="en-US" sz="1100" b="1" i="0" u="none" strike="noStrike" kern="1200" cap="none" spc="0" normalizeH="0" baseline="0" noProof="0" dirty="0">
                <a:ln>
                  <a:noFill/>
                </a:ln>
                <a:solidFill>
                  <a:srgbClr val="595959"/>
                </a:solidFill>
                <a:effectLst/>
                <a:uLnTx/>
                <a:uFillTx/>
                <a:latin typeface="Arial"/>
                <a:ea typeface="+mn-ea"/>
                <a:cs typeface="+mn-cs"/>
              </a:rPr>
              <a:t> com </a:t>
            </a:r>
            <a:r>
              <a:rPr kumimoji="0" lang="en-US" sz="1100" b="1" i="0" u="none" strike="noStrike" kern="1200" cap="none" spc="0" normalizeH="0" baseline="0" noProof="0" dirty="0" err="1">
                <a:ln>
                  <a:noFill/>
                </a:ln>
                <a:solidFill>
                  <a:srgbClr val="595959"/>
                </a:solidFill>
                <a:effectLst/>
                <a:uLnTx/>
                <a:uFillTx/>
                <a:latin typeface="Arial"/>
                <a:ea typeface="+mn-ea"/>
                <a:cs typeface="+mn-cs"/>
              </a:rPr>
              <a:t>potencial</a:t>
            </a:r>
            <a:r>
              <a:rPr kumimoji="0" lang="en-US" sz="1100" b="1" i="0" u="none" strike="noStrike" kern="1200" cap="none" spc="0" normalizeH="0" baseline="0" noProof="0" dirty="0">
                <a:ln>
                  <a:noFill/>
                </a:ln>
                <a:solidFill>
                  <a:srgbClr val="595959"/>
                </a:solidFill>
                <a:effectLst/>
                <a:uLnTx/>
                <a:uFillTx/>
                <a:latin typeface="Arial"/>
                <a:ea typeface="+mn-ea"/>
                <a:cs typeface="+mn-cs"/>
              </a:rPr>
              <a:t> para DDIs</a:t>
            </a:r>
            <a:r>
              <a:rPr kumimoji="0" lang="en-US" sz="1100" b="1" i="0" u="none" strike="noStrike" kern="1200" cap="none" spc="0" normalizeH="0" baseline="0" noProof="0" dirty="0">
                <a:ln>
                  <a:noFill/>
                </a:ln>
                <a:solidFill>
                  <a:srgbClr val="317288"/>
                </a:solidFill>
                <a:effectLst/>
                <a:uLnTx/>
                <a:uFillTx/>
                <a:latin typeface="Arial"/>
                <a:ea typeface="+mn-ea"/>
                <a:cs typeface="+mn-cs"/>
              </a:rPr>
              <a:t> </a:t>
            </a:r>
          </a:p>
        </p:txBody>
      </p:sp>
      <p:graphicFrame>
        <p:nvGraphicFramePr>
          <p:cNvPr id="24" name="Chart 23">
            <a:extLst>
              <a:ext uri="{FF2B5EF4-FFF2-40B4-BE49-F238E27FC236}">
                <a16:creationId xmlns:a16="http://schemas.microsoft.com/office/drawing/2014/main" id="{3FC8F12A-8260-4622-B667-49809EFB2811}"/>
              </a:ext>
            </a:extLst>
          </p:cNvPr>
          <p:cNvGraphicFramePr/>
          <p:nvPr>
            <p:extLst>
              <p:ext uri="{D42A27DB-BD31-4B8C-83A1-F6EECF244321}">
                <p14:modId xmlns:p14="http://schemas.microsoft.com/office/powerpoint/2010/main" val="3662628422"/>
              </p:ext>
            </p:extLst>
          </p:nvPr>
        </p:nvGraphicFramePr>
        <p:xfrm>
          <a:off x="5792931" y="3115900"/>
          <a:ext cx="3892800" cy="23400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DC42CD5-169C-4A2D-9E03-EE3F735D439C}"/>
              </a:ext>
            </a:extLst>
          </p:cNvPr>
          <p:cNvGraphicFramePr/>
          <p:nvPr>
            <p:extLst>
              <p:ext uri="{D42A27DB-BD31-4B8C-83A1-F6EECF244321}">
                <p14:modId xmlns:p14="http://schemas.microsoft.com/office/powerpoint/2010/main" val="3323681491"/>
              </p:ext>
            </p:extLst>
          </p:nvPr>
        </p:nvGraphicFramePr>
        <p:xfrm>
          <a:off x="858918" y="1447648"/>
          <a:ext cx="3461204" cy="3001903"/>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A45076F2-1BD8-4629-9306-539E3E624A6F}"/>
              </a:ext>
            </a:extLst>
          </p:cNvPr>
          <p:cNvSpPr/>
          <p:nvPr/>
        </p:nvSpPr>
        <p:spPr>
          <a:xfrm>
            <a:off x="1826300" y="4265928"/>
            <a:ext cx="665322" cy="430887"/>
          </a:xfrm>
          <a:prstGeom prst="rect">
            <a:avLst/>
          </a:prstGeom>
        </p:spPr>
        <p:txBody>
          <a:bodyPr wrap="square">
            <a:spAutoFit/>
          </a:bodyPr>
          <a:lstStyle/>
          <a:p>
            <a:pPr marL="0" marR="0" lvl="2" indent="0" algn="ctr" defTabSz="914400" rtl="0" eaLnBrk="1" fontAlgn="auto" latinLnBrk="0" hangingPunct="1">
              <a:lnSpc>
                <a:spcPct val="100000"/>
              </a:lnSpc>
              <a:spcBef>
                <a:spcPts val="0"/>
              </a:spcBef>
              <a:spcAft>
                <a:spcPts val="600"/>
              </a:spcAft>
              <a:buClr>
                <a:srgbClr val="595959"/>
              </a:buClr>
              <a:buSzTx/>
              <a:buFontTx/>
              <a:buNone/>
              <a:tabLst/>
              <a:defRPr/>
            </a:pPr>
            <a:r>
              <a:rPr kumimoji="0" lang="en-US" sz="1100" b="1" i="0" u="none" strike="noStrike" kern="1200" cap="none" spc="0" normalizeH="0" baseline="0" noProof="0" dirty="0">
                <a:ln>
                  <a:noFill/>
                </a:ln>
                <a:solidFill>
                  <a:srgbClr val="595959"/>
                </a:solidFill>
                <a:effectLst/>
                <a:uLnTx/>
                <a:uFillTx/>
                <a:latin typeface="Arial" panose="020B0604020202020204"/>
                <a:ea typeface="+mn-ea"/>
                <a:cs typeface="+mn-cs"/>
              </a:rPr>
              <a:t>≤40 </a:t>
            </a:r>
            <a:r>
              <a:rPr kumimoji="0" lang="en-US" sz="1100" b="1" i="0" u="none" strike="noStrike" kern="1200" cap="none" spc="0" normalizeH="0" baseline="0" noProof="0" dirty="0" err="1">
                <a:ln>
                  <a:noFill/>
                </a:ln>
                <a:solidFill>
                  <a:srgbClr val="595959"/>
                </a:solidFill>
                <a:effectLst/>
                <a:uLnTx/>
                <a:uFillTx/>
                <a:latin typeface="Arial" panose="020B0604020202020204"/>
                <a:ea typeface="+mn-ea"/>
                <a:cs typeface="+mn-cs"/>
              </a:rPr>
              <a:t>anos</a:t>
            </a:r>
            <a:endParaRPr kumimoji="0" lang="en-US" sz="1100" b="1" i="0" u="none" strike="noStrike" kern="1200" cap="none" spc="0" normalizeH="0" baseline="0" noProof="0" dirty="0">
              <a:ln>
                <a:noFill/>
              </a:ln>
              <a:solidFill>
                <a:srgbClr val="595959"/>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983DB193-D053-4EB2-A2C1-7CD611E50F68}"/>
              </a:ext>
            </a:extLst>
          </p:cNvPr>
          <p:cNvSpPr/>
          <p:nvPr/>
        </p:nvSpPr>
        <p:spPr>
          <a:xfrm>
            <a:off x="2354262" y="4274628"/>
            <a:ext cx="810568" cy="430887"/>
          </a:xfrm>
          <a:prstGeom prst="rect">
            <a:avLst/>
          </a:prstGeom>
        </p:spPr>
        <p:txBody>
          <a:bodyPr wrap="square">
            <a:spAutoFit/>
          </a:bodyPr>
          <a:lstStyle/>
          <a:p>
            <a:pPr marL="0" marR="0" lvl="2" indent="0" algn="ctr" defTabSz="914400" rtl="0" eaLnBrk="1" fontAlgn="auto" latinLnBrk="0" hangingPunct="1">
              <a:lnSpc>
                <a:spcPct val="100000"/>
              </a:lnSpc>
              <a:spcBef>
                <a:spcPts val="0"/>
              </a:spcBef>
              <a:spcAft>
                <a:spcPts val="600"/>
              </a:spcAft>
              <a:buClr>
                <a:srgbClr val="595959"/>
              </a:buClr>
              <a:buSzTx/>
              <a:buFontTx/>
              <a:buNone/>
              <a:tabLst/>
              <a:defRPr/>
            </a:pPr>
            <a:r>
              <a:rPr kumimoji="0" lang="en-US" sz="1100" b="1" i="0" u="none" strike="noStrike" kern="1200" cap="none" spc="0" normalizeH="0" baseline="0" noProof="0" dirty="0">
                <a:ln>
                  <a:noFill/>
                </a:ln>
                <a:solidFill>
                  <a:srgbClr val="595959"/>
                </a:solidFill>
                <a:effectLst/>
                <a:uLnTx/>
                <a:uFillTx/>
                <a:latin typeface="Arial" panose="020B0604020202020204"/>
                <a:ea typeface="+mn-ea"/>
                <a:cs typeface="+mn-cs"/>
              </a:rPr>
              <a:t>41–60 </a:t>
            </a:r>
            <a:r>
              <a:rPr kumimoji="0" lang="en-US" sz="1100" b="1" i="0" u="none" strike="noStrike" kern="1200" cap="none" spc="0" normalizeH="0" baseline="0" noProof="0" dirty="0" err="1">
                <a:ln>
                  <a:noFill/>
                </a:ln>
                <a:solidFill>
                  <a:srgbClr val="595959"/>
                </a:solidFill>
                <a:effectLst/>
                <a:uLnTx/>
                <a:uFillTx/>
                <a:latin typeface="Arial" panose="020B0604020202020204"/>
                <a:ea typeface="+mn-ea"/>
                <a:cs typeface="+mn-cs"/>
              </a:rPr>
              <a:t>anos</a:t>
            </a:r>
            <a:endParaRPr kumimoji="0" lang="en-US" sz="1100" b="1" i="0" u="none" strike="noStrike" kern="1200" cap="none" spc="0" normalizeH="0" baseline="0" noProof="0" dirty="0">
              <a:ln>
                <a:noFill/>
              </a:ln>
              <a:solidFill>
                <a:srgbClr val="595959"/>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317C55E9-9C0F-4F12-8046-77FFB6E20285}"/>
              </a:ext>
            </a:extLst>
          </p:cNvPr>
          <p:cNvSpPr/>
          <p:nvPr/>
        </p:nvSpPr>
        <p:spPr>
          <a:xfrm>
            <a:off x="3036009" y="4268950"/>
            <a:ext cx="672166" cy="430887"/>
          </a:xfrm>
          <a:prstGeom prst="rect">
            <a:avLst/>
          </a:prstGeom>
        </p:spPr>
        <p:txBody>
          <a:bodyPr wrap="square">
            <a:spAutoFit/>
          </a:bodyPr>
          <a:lstStyle/>
          <a:p>
            <a:pPr marL="0" marR="0" lvl="2" indent="0" algn="ctr" defTabSz="914400" rtl="0" eaLnBrk="1" fontAlgn="auto" latinLnBrk="0" hangingPunct="1">
              <a:lnSpc>
                <a:spcPct val="100000"/>
              </a:lnSpc>
              <a:spcBef>
                <a:spcPts val="0"/>
              </a:spcBef>
              <a:spcAft>
                <a:spcPts val="600"/>
              </a:spcAft>
              <a:buClr>
                <a:srgbClr val="595959"/>
              </a:buClr>
              <a:buSzTx/>
              <a:buFontTx/>
              <a:buNone/>
              <a:tabLst/>
              <a:defRPr/>
            </a:pPr>
            <a:r>
              <a:rPr kumimoji="0" lang="en-US" sz="1100" b="1" i="0" u="none" strike="noStrike" kern="1200" cap="none" spc="0" normalizeH="0" baseline="0" noProof="0" dirty="0">
                <a:ln>
                  <a:noFill/>
                </a:ln>
                <a:solidFill>
                  <a:srgbClr val="595959"/>
                </a:solidFill>
                <a:effectLst/>
                <a:uLnTx/>
                <a:uFillTx/>
                <a:latin typeface="Arial" panose="020B0604020202020204"/>
                <a:ea typeface="+mn-ea"/>
                <a:cs typeface="+mn-cs"/>
              </a:rPr>
              <a:t>≥61 </a:t>
            </a:r>
            <a:r>
              <a:rPr kumimoji="0" lang="en-US" sz="1100" b="1" i="0" u="none" strike="noStrike" kern="1200" cap="none" spc="0" normalizeH="0" baseline="0" noProof="0" dirty="0" err="1">
                <a:ln>
                  <a:noFill/>
                </a:ln>
                <a:solidFill>
                  <a:srgbClr val="595959"/>
                </a:solidFill>
                <a:effectLst/>
                <a:uLnTx/>
                <a:uFillTx/>
                <a:latin typeface="Arial" panose="020B0604020202020204"/>
                <a:ea typeface="+mn-ea"/>
                <a:cs typeface="+mn-cs"/>
              </a:rPr>
              <a:t>anos</a:t>
            </a:r>
            <a:endParaRPr kumimoji="0" lang="en-US" sz="1100" b="1" i="0" u="none" strike="noStrike" kern="1200" cap="none" spc="0" normalizeH="0" baseline="0" noProof="0" dirty="0">
              <a:ln>
                <a:noFill/>
              </a:ln>
              <a:solidFill>
                <a:srgbClr val="595959"/>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C84D5983-C53A-4DFE-8CDD-13CB3245BD02}"/>
              </a:ext>
            </a:extLst>
          </p:cNvPr>
          <p:cNvSpPr txBox="1"/>
          <p:nvPr/>
        </p:nvSpPr>
        <p:spPr>
          <a:xfrm>
            <a:off x="6362596" y="5509364"/>
            <a:ext cx="2438942" cy="33682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95959"/>
                </a:solidFill>
                <a:effectLst/>
                <a:uLnTx/>
                <a:uFillTx/>
                <a:latin typeface="Arial" panose="020B0604020202020204"/>
                <a:ea typeface="+mn-ea"/>
                <a:cs typeface="+mn-cs"/>
              </a:rPr>
              <a:t>PVVIH </a:t>
            </a:r>
            <a:r>
              <a:rPr kumimoji="0" lang="en-GB" sz="1100" b="1" i="0" u="none" strike="noStrike" kern="1200" cap="none" spc="0" normalizeH="0" baseline="0" noProof="0" dirty="0" err="1">
                <a:ln>
                  <a:noFill/>
                </a:ln>
                <a:solidFill>
                  <a:srgbClr val="595959"/>
                </a:solidFill>
                <a:effectLst/>
                <a:uLnTx/>
                <a:uFillTx/>
                <a:latin typeface="Arial" panose="020B0604020202020204"/>
                <a:ea typeface="+mn-ea"/>
                <a:cs typeface="+mn-cs"/>
              </a:rPr>
              <a:t>em</a:t>
            </a:r>
            <a:r>
              <a:rPr kumimoji="0" lang="en-GB" sz="1100" b="1" i="0" u="none" strike="noStrike" kern="1200" cap="none" spc="0" normalizeH="0" baseline="0" noProof="0" dirty="0">
                <a:ln>
                  <a:noFill/>
                </a:ln>
                <a:solidFill>
                  <a:srgbClr val="595959"/>
                </a:solidFill>
                <a:effectLst/>
                <a:uLnTx/>
                <a:uFillTx/>
                <a:latin typeface="Arial" panose="020B0604020202020204"/>
                <a:ea typeface="+mn-ea"/>
                <a:cs typeface="+mn-cs"/>
              </a:rPr>
              <a:t> BIC/FTC/TAF, %</a:t>
            </a:r>
          </a:p>
        </p:txBody>
      </p:sp>
      <p:sp>
        <p:nvSpPr>
          <p:cNvPr id="29" name="Rectangle: Rounded Corners 28">
            <a:extLst>
              <a:ext uri="{FF2B5EF4-FFF2-40B4-BE49-F238E27FC236}">
                <a16:creationId xmlns:a16="http://schemas.microsoft.com/office/drawing/2014/main" id="{79AAA801-A887-447A-A262-CE3AEA616B7C}"/>
              </a:ext>
            </a:extLst>
          </p:cNvPr>
          <p:cNvSpPr/>
          <p:nvPr/>
        </p:nvSpPr>
        <p:spPr>
          <a:xfrm>
            <a:off x="5887327" y="2842667"/>
            <a:ext cx="3734605" cy="2599505"/>
          </a:xfrm>
          <a:prstGeom prst="roundRect">
            <a:avLst>
              <a:gd name="adj" fmla="val 12614"/>
            </a:avLst>
          </a:prstGeom>
          <a:noFill/>
          <a:ln>
            <a:solidFill>
              <a:srgbClr val="317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77D0CF5C-220A-4D80-AB57-48B020CDCF8B}"/>
              </a:ext>
            </a:extLst>
          </p:cNvPr>
          <p:cNvSpPr/>
          <p:nvPr/>
        </p:nvSpPr>
        <p:spPr>
          <a:xfrm>
            <a:off x="120274" y="269299"/>
            <a:ext cx="9972651" cy="769441"/>
          </a:xfrm>
          <a:prstGeom prst="rect">
            <a:avLst/>
          </a:prstGeom>
        </p:spPr>
        <p:txBody>
          <a:bodyPr wrap="square">
            <a:spAutoFit/>
          </a:bodyPr>
          <a:lstStyle/>
          <a:p>
            <a:r>
              <a:rPr lang="pt-PT" sz="2400" b="1" cap="all" dirty="0">
                <a:solidFill>
                  <a:srgbClr val="C00000"/>
                </a:solidFill>
                <a:latin typeface="+mn-lt"/>
                <a:ea typeface="+mn-ea"/>
                <a:cs typeface="+mn-cs"/>
              </a:rPr>
              <a:t>Interações medicamentosas</a:t>
            </a:r>
          </a:p>
          <a:p>
            <a:r>
              <a:rPr lang="pt-PT" sz="2000" b="1" cap="all" dirty="0">
                <a:solidFill>
                  <a:srgbClr val="C00000"/>
                </a:solidFill>
                <a:latin typeface="+mn-lt"/>
                <a:ea typeface="+mn-ea"/>
                <a:cs typeface="+mn-cs"/>
              </a:rPr>
              <a:t>Relevância clínica de potenciais interações medicamentosas com BIC/FTC/TAF</a:t>
            </a:r>
            <a:endParaRPr lang="pt-PT" sz="2000" b="1" cap="small" dirty="0">
              <a:solidFill>
                <a:srgbClr val="C00000"/>
              </a:solidFill>
            </a:endParaRPr>
          </a:p>
        </p:txBody>
      </p:sp>
      <p:sp>
        <p:nvSpPr>
          <p:cNvPr id="30" name="Rectangle 29">
            <a:extLst>
              <a:ext uri="{FF2B5EF4-FFF2-40B4-BE49-F238E27FC236}">
                <a16:creationId xmlns:a16="http://schemas.microsoft.com/office/drawing/2014/main" id="{30F98EE7-DBBA-4CA4-AF51-CE487C0AAB9D}"/>
              </a:ext>
            </a:extLst>
          </p:cNvPr>
          <p:cNvSpPr/>
          <p:nvPr/>
        </p:nvSpPr>
        <p:spPr>
          <a:xfrm flipH="1">
            <a:off x="220536" y="5773864"/>
            <a:ext cx="11629830" cy="490872"/>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sz="1800" b="1" dirty="0">
                <a:solidFill>
                  <a:schemeClr val="tx1"/>
                </a:solidFill>
              </a:rPr>
              <a:t>Na prática clínica, o potencial de interações medicamentosas com BIC/FTC/TAF é baixo e </a:t>
            </a:r>
            <a:r>
              <a:rPr lang="pt-PT" sz="1800" b="1" dirty="0" err="1">
                <a:solidFill>
                  <a:schemeClr val="tx1"/>
                </a:solidFill>
              </a:rPr>
              <a:t>gerível</a:t>
            </a:r>
            <a:r>
              <a:rPr lang="pt-PT" b="1" dirty="0">
                <a:solidFill>
                  <a:schemeClr val="tx1"/>
                </a:solidFill>
              </a:rPr>
              <a:t>†</a:t>
            </a:r>
            <a:r>
              <a:rPr lang="pt-PT" sz="1800" b="1" dirty="0">
                <a:solidFill>
                  <a:schemeClr val="tx1"/>
                </a:solidFill>
              </a:rPr>
              <a:t> </a:t>
            </a:r>
          </a:p>
        </p:txBody>
      </p:sp>
      <p:pic>
        <p:nvPicPr>
          <p:cNvPr id="31" name="Graphic 30">
            <a:extLst>
              <a:ext uri="{FF2B5EF4-FFF2-40B4-BE49-F238E27FC236}">
                <a16:creationId xmlns:a16="http://schemas.microsoft.com/office/drawing/2014/main" id="{4D8B0564-9B70-424A-968D-1612966047E2}"/>
              </a:ext>
            </a:extLst>
          </p:cNvPr>
          <p:cNvPicPr>
            <a:picLocks noChangeAspect="1"/>
          </p:cNvPicPr>
          <p:nvPr/>
        </p:nvPicPr>
        <p:blipFill rotWithShape="1">
          <a:blip r:embed="rId5"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229" t="17489" r="26029" b="56241"/>
          <a:stretch/>
        </p:blipFill>
        <p:spPr>
          <a:xfrm>
            <a:off x="9998910" y="5773864"/>
            <a:ext cx="1851456" cy="490872"/>
          </a:xfrm>
          <a:prstGeom prst="rect">
            <a:avLst/>
          </a:prstGeom>
        </p:spPr>
      </p:pic>
      <p:grpSp>
        <p:nvGrpSpPr>
          <p:cNvPr id="4" name="Group 3">
            <a:extLst>
              <a:ext uri="{FF2B5EF4-FFF2-40B4-BE49-F238E27FC236}">
                <a16:creationId xmlns:a16="http://schemas.microsoft.com/office/drawing/2014/main" id="{E4329F31-35C5-4952-8DF9-3252574A5280}"/>
              </a:ext>
            </a:extLst>
          </p:cNvPr>
          <p:cNvGrpSpPr/>
          <p:nvPr/>
        </p:nvGrpSpPr>
        <p:grpSpPr>
          <a:xfrm>
            <a:off x="6018863" y="2793808"/>
            <a:ext cx="868218" cy="385152"/>
            <a:chOff x="658213" y="4649656"/>
            <a:chExt cx="868218" cy="385152"/>
          </a:xfrm>
          <a:solidFill>
            <a:srgbClr val="C51635"/>
          </a:solidFill>
        </p:grpSpPr>
        <p:sp>
          <p:nvSpPr>
            <p:cNvPr id="32" name="Rectangle: Rounded Corners 31">
              <a:extLst>
                <a:ext uri="{FF2B5EF4-FFF2-40B4-BE49-F238E27FC236}">
                  <a16:creationId xmlns:a16="http://schemas.microsoft.com/office/drawing/2014/main" id="{06CDB18D-753E-4F18-A71B-E0F39A3C482D}"/>
                </a:ext>
              </a:extLst>
            </p:cNvPr>
            <p:cNvSpPr/>
            <p:nvPr/>
          </p:nvSpPr>
          <p:spPr>
            <a:xfrm>
              <a:off x="658213" y="4649656"/>
              <a:ext cx="868218" cy="385152"/>
            </a:xfrm>
            <a:prstGeom prst="roundRect">
              <a:avLst/>
            </a:prstGeom>
            <a:grpFill/>
            <a:ln w="19050">
              <a:solidFill>
                <a:schemeClr val="accent3">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95959"/>
                </a:solidFill>
                <a:effectLst/>
                <a:uLnTx/>
                <a:uFillTx/>
                <a:latin typeface="Arial"/>
                <a:ea typeface="+mn-ea"/>
                <a:cs typeface="+mn-cs"/>
              </a:endParaRPr>
            </a:p>
          </p:txBody>
        </p:sp>
        <p:sp>
          <p:nvSpPr>
            <p:cNvPr id="20" name="TextBox 19">
              <a:extLst>
                <a:ext uri="{FF2B5EF4-FFF2-40B4-BE49-F238E27FC236}">
                  <a16:creationId xmlns:a16="http://schemas.microsoft.com/office/drawing/2014/main" id="{2611B0DE-D433-4A53-8FC1-A4C02674C2E2}"/>
                </a:ext>
              </a:extLst>
            </p:cNvPr>
            <p:cNvSpPr txBox="1"/>
            <p:nvPr/>
          </p:nvSpPr>
          <p:spPr>
            <a:xfrm>
              <a:off x="877580" y="4751467"/>
              <a:ext cx="553572" cy="193899"/>
            </a:xfrm>
            <a:prstGeom prst="rect">
              <a:avLst/>
            </a:prstGeom>
            <a:grp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≤3%</a:t>
              </a:r>
            </a:p>
          </p:txBody>
        </p:sp>
      </p:grpSp>
    </p:spTree>
    <p:extLst>
      <p:ext uri="{BB962C8B-B14F-4D97-AF65-F5344CB8AC3E}">
        <p14:creationId xmlns:p14="http://schemas.microsoft.com/office/powerpoint/2010/main" val="1445027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21ABA4A-7305-4097-BBDC-50C9C40B3DE4}"/>
              </a:ext>
            </a:extLst>
          </p:cNvPr>
          <p:cNvSpPr txBox="1">
            <a:spLocks/>
          </p:cNvSpPr>
          <p:nvPr/>
        </p:nvSpPr>
        <p:spPr>
          <a:xfrm>
            <a:off x="406105" y="1255621"/>
            <a:ext cx="5242560" cy="4648200"/>
          </a:xfrm>
          <a:prstGeom prst="rect">
            <a:avLst/>
          </a:prstGeom>
        </p:spPr>
        <p:txBody>
          <a:bodyPr/>
          <a:lstStyle>
            <a:lvl1pPr marL="0" indent="0" algn="l" defTabSz="914400" rtl="0" eaLnBrk="1" latinLnBrk="0" hangingPunct="1">
              <a:lnSpc>
                <a:spcPct val="114000"/>
              </a:lnSpc>
              <a:spcBef>
                <a:spcPts val="0"/>
              </a:spcBef>
              <a:spcAft>
                <a:spcPts val="600"/>
              </a:spcAft>
              <a:buFont typeface="Arial" panose="020B0604020202020204" pitchFamily="34" charset="0"/>
              <a:buNone/>
              <a:defRPr sz="2000" b="0" i="0" kern="1600" spc="-50" baseline="0">
                <a:solidFill>
                  <a:schemeClr val="tx1"/>
                </a:solidFill>
                <a:latin typeface="Trebuchet MS" panose="020B0703020202090204" pitchFamily="34" charset="0"/>
                <a:ea typeface="+mn-ea"/>
                <a:cs typeface="+mn-cs"/>
              </a:defRPr>
            </a:lvl1pPr>
            <a:lvl2pPr marL="290513" indent="-174625" algn="l" defTabSz="914400" rtl="0" eaLnBrk="1" latinLnBrk="0" hangingPunct="1">
              <a:lnSpc>
                <a:spcPct val="114000"/>
              </a:lnSpc>
              <a:spcBef>
                <a:spcPts val="0"/>
              </a:spcBef>
              <a:spcAft>
                <a:spcPts val="600"/>
              </a:spcAft>
              <a:buFont typeface="Apple Symbols" panose="02000000000000000000" pitchFamily="2" charset="-79"/>
              <a:buChar char="⎼"/>
              <a:tabLst/>
              <a:defRPr sz="1800" b="0" i="0" kern="1600" spc="-50" baseline="0">
                <a:solidFill>
                  <a:schemeClr val="tx1"/>
                </a:solidFill>
                <a:latin typeface="Trebuchet MS" panose="020B0703020202090204" pitchFamily="34" charset="0"/>
                <a:ea typeface="+mn-ea"/>
                <a:cs typeface="+mn-cs"/>
              </a:defRPr>
            </a:lvl2pPr>
            <a:lvl3pPr marL="687388" indent="-165100" algn="l" defTabSz="914400" rtl="0" eaLnBrk="1" latinLnBrk="0" hangingPunct="1">
              <a:lnSpc>
                <a:spcPct val="114000"/>
              </a:lnSpc>
              <a:spcBef>
                <a:spcPts val="0"/>
              </a:spcBef>
              <a:spcAft>
                <a:spcPts val="600"/>
              </a:spcAft>
              <a:buFont typeface="Apple Symbols" panose="02000000000000000000" pitchFamily="2" charset="-79"/>
              <a:buChar char="⎼"/>
              <a:tabLst/>
              <a:defRPr sz="1600" b="0" i="0" kern="1600" spc="-50" baseline="0">
                <a:solidFill>
                  <a:schemeClr val="tx1"/>
                </a:solidFill>
                <a:latin typeface="Trebuchet MS" panose="020B0703020202090204" pitchFamily="34" charset="0"/>
                <a:ea typeface="+mn-ea"/>
                <a:cs typeface="+mn-cs"/>
              </a:defRPr>
            </a:lvl3pPr>
            <a:lvl4pPr marL="1036638" indent="-174625" algn="l" defTabSz="914400" rtl="0" eaLnBrk="1" latinLnBrk="0" hangingPunct="1">
              <a:lnSpc>
                <a:spcPct val="114000"/>
              </a:lnSpc>
              <a:spcBef>
                <a:spcPts val="0"/>
              </a:spcBef>
              <a:spcAft>
                <a:spcPts val="600"/>
              </a:spcAft>
              <a:buFont typeface="Apple Symbols" panose="02000000000000000000" pitchFamily="2" charset="-79"/>
              <a:buChar char="⎼"/>
              <a:tabLst/>
              <a:defRPr sz="1400" b="0" i="0" kern="1600" spc="-50" baseline="0">
                <a:solidFill>
                  <a:schemeClr val="tx1"/>
                </a:solidFill>
                <a:latin typeface="Trebuchet MS" panose="020B0703020202090204" pitchFamily="34" charset="0"/>
                <a:ea typeface="+mn-ea"/>
                <a:cs typeface="+mn-cs"/>
              </a:defRPr>
            </a:lvl4pPr>
            <a:lvl5pPr marL="1376363" indent="-174625" algn="l" defTabSz="914400" rtl="0" eaLnBrk="1" latinLnBrk="0" hangingPunct="1">
              <a:lnSpc>
                <a:spcPct val="114000"/>
              </a:lnSpc>
              <a:spcBef>
                <a:spcPts val="0"/>
              </a:spcBef>
              <a:spcAft>
                <a:spcPts val="600"/>
              </a:spcAft>
              <a:buFont typeface="Apple Symbols" panose="02000000000000000000" pitchFamily="2" charset="-79"/>
              <a:buChar char="⎼"/>
              <a:tabLst/>
              <a:defRPr sz="1200" b="0" i="0" kern="1600" spc="-50" baseline="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800" kern="1200" dirty="0">
                <a:latin typeface="+mn-lt"/>
              </a:rPr>
              <a:t>Estudo </a:t>
            </a:r>
            <a:r>
              <a:rPr lang="pt-PT" sz="1800" kern="1200" dirty="0" err="1">
                <a:latin typeface="+mn-lt"/>
              </a:rPr>
              <a:t>aleatorizado</a:t>
            </a:r>
            <a:r>
              <a:rPr lang="pt-PT" sz="1800" kern="1200" dirty="0">
                <a:latin typeface="+mn-lt"/>
              </a:rPr>
              <a:t> em doentes idosos (≥65 anos), com hipertensão, em tratamento com </a:t>
            </a:r>
            <a:r>
              <a:rPr lang="pt-PT" sz="1800" kern="1200" dirty="0" err="1">
                <a:latin typeface="+mn-lt"/>
              </a:rPr>
              <a:t>lisinopril</a:t>
            </a:r>
            <a:r>
              <a:rPr lang="pt-PT" sz="1800" kern="1200" dirty="0">
                <a:latin typeface="+mn-lt"/>
              </a:rPr>
              <a:t> (N=85)</a:t>
            </a:r>
          </a:p>
          <a:p>
            <a:pPr lvl="1"/>
            <a:r>
              <a:rPr lang="pt-PT" kern="1200" dirty="0">
                <a:latin typeface="+mn-lt"/>
              </a:rPr>
              <a:t>Blister com calendário diário </a:t>
            </a:r>
            <a:r>
              <a:rPr lang="pt-PT" i="1" kern="1200" dirty="0">
                <a:latin typeface="+mn-lt"/>
              </a:rPr>
              <a:t>vs.</a:t>
            </a:r>
            <a:r>
              <a:rPr lang="pt-PT" kern="1200" dirty="0">
                <a:latin typeface="+mn-lt"/>
              </a:rPr>
              <a:t> frasco</a:t>
            </a:r>
          </a:p>
          <a:p>
            <a:pPr lvl="1"/>
            <a:r>
              <a:rPr lang="pt-PT" kern="1200" dirty="0">
                <a:latin typeface="+mn-lt"/>
              </a:rPr>
              <a:t>Unidades de Ambulatório no Ohio e Arizona, US</a:t>
            </a:r>
          </a:p>
          <a:p>
            <a:pPr lvl="1"/>
            <a:r>
              <a:rPr lang="pt-PT" kern="1200" dirty="0">
                <a:latin typeface="+mn-lt"/>
              </a:rPr>
              <a:t>Dados recolhidos 1.Jul.2002 a 31.Dez.2004</a:t>
            </a:r>
          </a:p>
          <a:p>
            <a:pPr lvl="1"/>
            <a:r>
              <a:rPr lang="pt-PT" kern="1200" dirty="0">
                <a:latin typeface="+mn-lt"/>
              </a:rPr>
              <a:t>Adesão e resultados clínicos avaliados por:</a:t>
            </a:r>
          </a:p>
          <a:p>
            <a:pPr lvl="2"/>
            <a:r>
              <a:rPr lang="pt-PT" sz="1800" kern="1200" dirty="0">
                <a:latin typeface="+mn-lt"/>
              </a:rPr>
              <a:t>Regularidade de renovação da prescrição</a:t>
            </a:r>
          </a:p>
          <a:p>
            <a:pPr lvl="2"/>
            <a:r>
              <a:rPr lang="pt-PT" sz="1800" i="1" kern="1200" dirty="0" err="1">
                <a:latin typeface="+mn-lt"/>
              </a:rPr>
              <a:t>Medication</a:t>
            </a:r>
            <a:r>
              <a:rPr lang="pt-PT" sz="1800" i="1" kern="1200" dirty="0">
                <a:latin typeface="+mn-lt"/>
              </a:rPr>
              <a:t> </a:t>
            </a:r>
            <a:r>
              <a:rPr lang="pt-PT" sz="1800" i="1" kern="1200" dirty="0" err="1">
                <a:latin typeface="+mn-lt"/>
              </a:rPr>
              <a:t>possession</a:t>
            </a:r>
            <a:r>
              <a:rPr lang="pt-PT" sz="1800" i="1" kern="1200" dirty="0">
                <a:latin typeface="+mn-lt"/>
              </a:rPr>
              <a:t> ratio </a:t>
            </a:r>
            <a:r>
              <a:rPr lang="pt-PT" sz="1800" kern="1200" dirty="0">
                <a:latin typeface="+mn-lt"/>
              </a:rPr>
              <a:t>(MPR)</a:t>
            </a:r>
          </a:p>
          <a:p>
            <a:pPr lvl="2"/>
            <a:r>
              <a:rPr lang="pt-PT" sz="1800" kern="1200" dirty="0">
                <a:latin typeface="+mn-lt"/>
              </a:rPr>
              <a:t>Pressão arterial e morbilidade associada a hipertensão</a:t>
            </a:r>
          </a:p>
        </p:txBody>
      </p:sp>
      <p:pic>
        <p:nvPicPr>
          <p:cNvPr id="3" name="Imagem 2">
            <a:extLst>
              <a:ext uri="{FF2B5EF4-FFF2-40B4-BE49-F238E27FC236}">
                <a16:creationId xmlns:a16="http://schemas.microsoft.com/office/drawing/2014/main" id="{E5E6C7FE-240F-492D-9B40-2D70D9B5D6E6}"/>
              </a:ext>
            </a:extLst>
          </p:cNvPr>
          <p:cNvPicPr>
            <a:picLocks noChangeAspect="1"/>
          </p:cNvPicPr>
          <p:nvPr/>
        </p:nvPicPr>
        <p:blipFill>
          <a:blip r:embed="rId2"/>
          <a:stretch>
            <a:fillRect/>
          </a:stretch>
        </p:blipFill>
        <p:spPr>
          <a:xfrm>
            <a:off x="5523707" y="1698168"/>
            <a:ext cx="6453139" cy="2950411"/>
          </a:xfrm>
          <a:prstGeom prst="rect">
            <a:avLst/>
          </a:prstGeom>
        </p:spPr>
      </p:pic>
      <p:sp>
        <p:nvSpPr>
          <p:cNvPr id="9" name="Retângulo 8">
            <a:extLst>
              <a:ext uri="{FF2B5EF4-FFF2-40B4-BE49-F238E27FC236}">
                <a16:creationId xmlns:a16="http://schemas.microsoft.com/office/drawing/2014/main" id="{27744274-6DA0-4398-B393-7EC60C0C18DA}"/>
              </a:ext>
            </a:extLst>
          </p:cNvPr>
          <p:cNvSpPr/>
          <p:nvPr/>
        </p:nvSpPr>
        <p:spPr>
          <a:xfrm>
            <a:off x="5604923" y="2519265"/>
            <a:ext cx="6281728" cy="2519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35317CDF-763A-4217-9023-285E23D2D2A3}"/>
              </a:ext>
            </a:extLst>
          </p:cNvPr>
          <p:cNvSpPr/>
          <p:nvPr/>
        </p:nvSpPr>
        <p:spPr>
          <a:xfrm>
            <a:off x="5608032" y="2789854"/>
            <a:ext cx="6281728" cy="1430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tângulo 10">
            <a:extLst>
              <a:ext uri="{FF2B5EF4-FFF2-40B4-BE49-F238E27FC236}">
                <a16:creationId xmlns:a16="http://schemas.microsoft.com/office/drawing/2014/main" id="{E79A7E19-5C2B-4BEB-9E81-F96373F27473}"/>
              </a:ext>
            </a:extLst>
          </p:cNvPr>
          <p:cNvSpPr/>
          <p:nvPr/>
        </p:nvSpPr>
        <p:spPr>
          <a:xfrm>
            <a:off x="5611137" y="3306150"/>
            <a:ext cx="6281728" cy="1430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ctangle 11">
            <a:extLst>
              <a:ext uri="{FF2B5EF4-FFF2-40B4-BE49-F238E27FC236}">
                <a16:creationId xmlns:a16="http://schemas.microsoft.com/office/drawing/2014/main" id="{497330D2-5717-47AB-BA34-145EA79494B9}"/>
              </a:ext>
            </a:extLst>
          </p:cNvPr>
          <p:cNvSpPr/>
          <p:nvPr/>
        </p:nvSpPr>
        <p:spPr>
          <a:xfrm>
            <a:off x="120274" y="269299"/>
            <a:ext cx="9972651" cy="830997"/>
          </a:xfrm>
          <a:prstGeom prst="rect">
            <a:avLst/>
          </a:prstGeom>
        </p:spPr>
        <p:txBody>
          <a:bodyPr wrap="square">
            <a:spAutoFit/>
          </a:bodyPr>
          <a:lstStyle/>
          <a:p>
            <a:r>
              <a:rPr lang="pt-PT" sz="2400" b="1" cap="all" dirty="0">
                <a:solidFill>
                  <a:srgbClr val="C00000"/>
                </a:solidFill>
                <a:latin typeface="+mn-lt"/>
                <a:ea typeface="+mn-ea"/>
                <a:cs typeface="+mn-cs"/>
              </a:rPr>
              <a:t>Blister </a:t>
            </a:r>
            <a:r>
              <a:rPr lang="pt-PT" sz="2400" b="1" cap="all" dirty="0" err="1">
                <a:solidFill>
                  <a:srgbClr val="C00000"/>
                </a:solidFill>
                <a:latin typeface="+mn-lt"/>
                <a:ea typeface="+mn-ea"/>
                <a:cs typeface="+mn-cs"/>
              </a:rPr>
              <a:t>vs</a:t>
            </a:r>
            <a:r>
              <a:rPr lang="pt-PT" sz="2400" b="1" cap="all" dirty="0">
                <a:solidFill>
                  <a:srgbClr val="C00000"/>
                </a:solidFill>
                <a:latin typeface="+mn-lt"/>
                <a:ea typeface="+mn-ea"/>
                <a:cs typeface="+mn-cs"/>
              </a:rPr>
              <a:t> frasco</a:t>
            </a:r>
            <a:br>
              <a:rPr lang="pt-PT" sz="2400" b="1" cap="all" dirty="0">
                <a:solidFill>
                  <a:srgbClr val="C00000"/>
                </a:solidFill>
                <a:latin typeface="+mn-lt"/>
                <a:ea typeface="+mn-ea"/>
                <a:cs typeface="+mn-cs"/>
              </a:rPr>
            </a:br>
            <a:r>
              <a:rPr lang="pt-PT" sz="2400" b="1" cap="all" dirty="0">
                <a:solidFill>
                  <a:srgbClr val="9CC7CD"/>
                </a:solidFill>
                <a:latin typeface="+mn-lt"/>
                <a:ea typeface="+mn-ea"/>
                <a:cs typeface="+mn-cs"/>
              </a:rPr>
              <a:t>IMPACTO na adesão e resultados EM SAÚDE </a:t>
            </a:r>
            <a:endParaRPr lang="pt-PT" sz="2400" b="1" cap="small" dirty="0">
              <a:solidFill>
                <a:srgbClr val="9CC7CD"/>
              </a:solidFill>
            </a:endParaRPr>
          </a:p>
        </p:txBody>
      </p:sp>
      <p:sp>
        <p:nvSpPr>
          <p:cNvPr id="13" name="TextBox 12">
            <a:extLst>
              <a:ext uri="{FF2B5EF4-FFF2-40B4-BE49-F238E27FC236}">
                <a16:creationId xmlns:a16="http://schemas.microsoft.com/office/drawing/2014/main" id="{DA085571-5ECA-4925-9DC3-D3C28EF3D463}"/>
              </a:ext>
            </a:extLst>
          </p:cNvPr>
          <p:cNvSpPr txBox="1"/>
          <p:nvPr/>
        </p:nvSpPr>
        <p:spPr>
          <a:xfrm>
            <a:off x="278068" y="6523253"/>
            <a:ext cx="11590470" cy="215444"/>
          </a:xfrm>
          <a:prstGeom prst="rect">
            <a:avLst/>
          </a:prstGeom>
          <a:noFill/>
        </p:spPr>
        <p:txBody>
          <a:bodyPr wrap="square" rtlCol="0">
            <a:spAutoFit/>
          </a:bodyPr>
          <a:lstStyle/>
          <a:p>
            <a:r>
              <a:rPr lang="en-US" sz="800" dirty="0">
                <a:solidFill>
                  <a:schemeClr val="tx1">
                    <a:lumMod val="65000"/>
                    <a:lumOff val="35000"/>
                  </a:schemeClr>
                </a:solidFill>
              </a:rPr>
              <a:t>Schneider PJ, Murphy JE, Pedersen CA. Impact of medication packaging on adherence and treatment outcomes in older ambulatory patients. J Am Pharm Assoc (2003). 2008 Jan-Feb;48(1):58-63..</a:t>
            </a:r>
          </a:p>
        </p:txBody>
      </p:sp>
      <p:grpSp>
        <p:nvGrpSpPr>
          <p:cNvPr id="14" name="Group 13">
            <a:extLst>
              <a:ext uri="{FF2B5EF4-FFF2-40B4-BE49-F238E27FC236}">
                <a16:creationId xmlns:a16="http://schemas.microsoft.com/office/drawing/2014/main" id="{6374BEE6-F5E9-4418-AC80-FEE1C0CA1937}"/>
              </a:ext>
            </a:extLst>
          </p:cNvPr>
          <p:cNvGrpSpPr/>
          <p:nvPr/>
        </p:nvGrpSpPr>
        <p:grpSpPr>
          <a:xfrm>
            <a:off x="281085" y="5602379"/>
            <a:ext cx="11629830" cy="704287"/>
            <a:chOff x="394810" y="4600209"/>
            <a:chExt cx="10731299" cy="789206"/>
          </a:xfrm>
        </p:grpSpPr>
        <p:sp>
          <p:nvSpPr>
            <p:cNvPr id="15" name="Rectangle 14">
              <a:extLst>
                <a:ext uri="{FF2B5EF4-FFF2-40B4-BE49-F238E27FC236}">
                  <a16:creationId xmlns:a16="http://schemas.microsoft.com/office/drawing/2014/main" id="{EBBB3293-63BD-4D44-8FCB-3FABD9906714}"/>
                </a:ext>
              </a:extLst>
            </p:cNvPr>
            <p:cNvSpPr/>
            <p:nvPr/>
          </p:nvSpPr>
          <p:spPr>
            <a:xfrm flipH="1">
              <a:off x="394810" y="4649289"/>
              <a:ext cx="10731299" cy="707887"/>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sz="1800" b="1" dirty="0">
                  <a:solidFill>
                    <a:schemeClr val="tx1"/>
                  </a:solidFill>
                </a:rPr>
                <a:t>Os doentes com medicação em blister com calendário renovaram a prescrição com maior frequência, apresentaram um  MPR superior e melhor controlo da pressão arterial aos 12 meses.</a:t>
              </a:r>
            </a:p>
          </p:txBody>
        </p:sp>
        <p:pic>
          <p:nvPicPr>
            <p:cNvPr id="16" name="Graphic 15">
              <a:extLst>
                <a:ext uri="{FF2B5EF4-FFF2-40B4-BE49-F238E27FC236}">
                  <a16:creationId xmlns:a16="http://schemas.microsoft.com/office/drawing/2014/main" id="{770AD625-C6DD-4544-8E4F-A7CE788DBD0B}"/>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56241"/>
            <a:stretch/>
          </p:blipFill>
          <p:spPr>
            <a:xfrm>
              <a:off x="9417698" y="4600209"/>
              <a:ext cx="1708411" cy="789206"/>
            </a:xfrm>
            <a:prstGeom prst="rect">
              <a:avLst/>
            </a:prstGeom>
          </p:spPr>
        </p:pic>
      </p:grpSp>
    </p:spTree>
    <p:extLst>
      <p:ext uri="{BB962C8B-B14F-4D97-AF65-F5344CB8AC3E}">
        <p14:creationId xmlns:p14="http://schemas.microsoft.com/office/powerpoint/2010/main" val="182276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A7CCE443-5D01-4CF6-9A41-CDA79F588F43}"/>
              </a:ext>
            </a:extLst>
          </p:cNvPr>
          <p:cNvPicPr>
            <a:picLocks noChangeAspect="1"/>
          </p:cNvPicPr>
          <p:nvPr/>
        </p:nvPicPr>
        <p:blipFill>
          <a:blip r:embed="rId3"/>
          <a:stretch>
            <a:fillRect/>
          </a:stretch>
        </p:blipFill>
        <p:spPr>
          <a:xfrm>
            <a:off x="7410938" y="45518"/>
            <a:ext cx="4659141" cy="5653091"/>
          </a:xfrm>
          <a:prstGeom prst="rect">
            <a:avLst/>
          </a:prstGeom>
        </p:spPr>
      </p:pic>
      <p:sp>
        <p:nvSpPr>
          <p:cNvPr id="8" name="Content Placeholder 2">
            <a:extLst>
              <a:ext uri="{FF2B5EF4-FFF2-40B4-BE49-F238E27FC236}">
                <a16:creationId xmlns:a16="http://schemas.microsoft.com/office/drawing/2014/main" id="{021ABA4A-7305-4097-BBDC-50C9C40B3DE4}"/>
              </a:ext>
            </a:extLst>
          </p:cNvPr>
          <p:cNvSpPr txBox="1">
            <a:spLocks/>
          </p:cNvSpPr>
          <p:nvPr/>
        </p:nvSpPr>
        <p:spPr>
          <a:xfrm>
            <a:off x="186208" y="1384856"/>
            <a:ext cx="7075470" cy="4648200"/>
          </a:xfrm>
          <a:prstGeom prst="rect">
            <a:avLst/>
          </a:prstGeom>
        </p:spPr>
        <p:txBody>
          <a:bodyPr/>
          <a:lstStyle>
            <a:lvl1pPr marL="0" indent="0" algn="l" defTabSz="914400" rtl="0" eaLnBrk="1" latinLnBrk="0" hangingPunct="1">
              <a:lnSpc>
                <a:spcPct val="114000"/>
              </a:lnSpc>
              <a:spcBef>
                <a:spcPts val="0"/>
              </a:spcBef>
              <a:spcAft>
                <a:spcPts val="600"/>
              </a:spcAft>
              <a:buFont typeface="Arial" panose="020B0604020202020204" pitchFamily="34" charset="0"/>
              <a:buNone/>
              <a:defRPr sz="2000" b="0" i="0" kern="1600" spc="-50" baseline="0">
                <a:solidFill>
                  <a:schemeClr val="tx1"/>
                </a:solidFill>
                <a:latin typeface="Trebuchet MS" panose="020B0703020202090204" pitchFamily="34" charset="0"/>
                <a:ea typeface="+mn-ea"/>
                <a:cs typeface="+mn-cs"/>
              </a:defRPr>
            </a:lvl1pPr>
            <a:lvl2pPr marL="290513" indent="-174625" algn="l" defTabSz="914400" rtl="0" eaLnBrk="1" latinLnBrk="0" hangingPunct="1">
              <a:lnSpc>
                <a:spcPct val="114000"/>
              </a:lnSpc>
              <a:spcBef>
                <a:spcPts val="0"/>
              </a:spcBef>
              <a:spcAft>
                <a:spcPts val="600"/>
              </a:spcAft>
              <a:buFont typeface="Apple Symbols" panose="02000000000000000000" pitchFamily="2" charset="-79"/>
              <a:buChar char="⎼"/>
              <a:tabLst/>
              <a:defRPr sz="1800" b="0" i="0" kern="1600" spc="-50" baseline="0">
                <a:solidFill>
                  <a:schemeClr val="tx1"/>
                </a:solidFill>
                <a:latin typeface="Trebuchet MS" panose="020B0703020202090204" pitchFamily="34" charset="0"/>
                <a:ea typeface="+mn-ea"/>
                <a:cs typeface="+mn-cs"/>
              </a:defRPr>
            </a:lvl2pPr>
            <a:lvl3pPr marL="687388" indent="-165100" algn="l" defTabSz="914400" rtl="0" eaLnBrk="1" latinLnBrk="0" hangingPunct="1">
              <a:lnSpc>
                <a:spcPct val="114000"/>
              </a:lnSpc>
              <a:spcBef>
                <a:spcPts val="0"/>
              </a:spcBef>
              <a:spcAft>
                <a:spcPts val="600"/>
              </a:spcAft>
              <a:buFont typeface="Apple Symbols" panose="02000000000000000000" pitchFamily="2" charset="-79"/>
              <a:buChar char="⎼"/>
              <a:tabLst/>
              <a:defRPr sz="1600" b="0" i="0" kern="1600" spc="-50" baseline="0">
                <a:solidFill>
                  <a:schemeClr val="tx1"/>
                </a:solidFill>
                <a:latin typeface="Trebuchet MS" panose="020B0703020202090204" pitchFamily="34" charset="0"/>
                <a:ea typeface="+mn-ea"/>
                <a:cs typeface="+mn-cs"/>
              </a:defRPr>
            </a:lvl3pPr>
            <a:lvl4pPr marL="1036638" indent="-174625" algn="l" defTabSz="914400" rtl="0" eaLnBrk="1" latinLnBrk="0" hangingPunct="1">
              <a:lnSpc>
                <a:spcPct val="114000"/>
              </a:lnSpc>
              <a:spcBef>
                <a:spcPts val="0"/>
              </a:spcBef>
              <a:spcAft>
                <a:spcPts val="600"/>
              </a:spcAft>
              <a:buFont typeface="Apple Symbols" panose="02000000000000000000" pitchFamily="2" charset="-79"/>
              <a:buChar char="⎼"/>
              <a:tabLst/>
              <a:defRPr sz="1400" b="0" i="0" kern="1600" spc="-50" baseline="0">
                <a:solidFill>
                  <a:schemeClr val="tx1"/>
                </a:solidFill>
                <a:latin typeface="Trebuchet MS" panose="020B0703020202090204" pitchFamily="34" charset="0"/>
                <a:ea typeface="+mn-ea"/>
                <a:cs typeface="+mn-cs"/>
              </a:defRPr>
            </a:lvl4pPr>
            <a:lvl5pPr marL="1376363" indent="-174625" algn="l" defTabSz="914400" rtl="0" eaLnBrk="1" latinLnBrk="0" hangingPunct="1">
              <a:lnSpc>
                <a:spcPct val="114000"/>
              </a:lnSpc>
              <a:spcBef>
                <a:spcPts val="0"/>
              </a:spcBef>
              <a:spcAft>
                <a:spcPts val="600"/>
              </a:spcAft>
              <a:buFont typeface="Apple Symbols" panose="02000000000000000000" pitchFamily="2" charset="-79"/>
              <a:buChar char="⎼"/>
              <a:tabLst/>
              <a:defRPr sz="1200" b="0" i="0" kern="1600" spc="-50" baseline="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800" kern="1200" dirty="0">
                <a:latin typeface="+mn-lt"/>
              </a:rPr>
              <a:t>Meta-análise de 52 Estudos (n=22 858), várias patologias</a:t>
            </a:r>
          </a:p>
          <a:p>
            <a:pPr lvl="1"/>
            <a:r>
              <a:rPr lang="pt-PT" kern="1200" dirty="0">
                <a:latin typeface="+mn-lt"/>
              </a:rPr>
              <a:t>Blister </a:t>
            </a:r>
            <a:r>
              <a:rPr lang="pt-PT" i="1" kern="1200" dirty="0">
                <a:latin typeface="+mn-lt"/>
              </a:rPr>
              <a:t>pack</a:t>
            </a:r>
            <a:r>
              <a:rPr lang="pt-PT" kern="1200" dirty="0">
                <a:latin typeface="+mn-lt"/>
              </a:rPr>
              <a:t>: dispensa da medicação em blisters com doses individuais, preparados profissionalmente</a:t>
            </a:r>
          </a:p>
          <a:p>
            <a:pPr lvl="1"/>
            <a:r>
              <a:rPr lang="pt-PT" kern="1200" dirty="0" err="1">
                <a:latin typeface="+mn-lt"/>
              </a:rPr>
              <a:t>Pill</a:t>
            </a:r>
            <a:r>
              <a:rPr lang="pt-PT" kern="1200" dirty="0">
                <a:latin typeface="+mn-lt"/>
              </a:rPr>
              <a:t> box: dispensa de medicação em doses individuais, não preparadas profissionalmente</a:t>
            </a:r>
          </a:p>
          <a:p>
            <a:pPr marL="0" marR="0" lvl="0" indent="0" fontAlgn="auto">
              <a:buClrTx/>
              <a:buSzTx/>
              <a:buFontTx/>
              <a:buNone/>
              <a:tabLst/>
              <a:defRPr/>
            </a:pPr>
            <a:r>
              <a:rPr lang="pt-PT" sz="1800" kern="1200" dirty="0">
                <a:latin typeface="+mn-lt"/>
              </a:rPr>
              <a:t>Aumento da adesão de 63% para 71%</a:t>
            </a:r>
          </a:p>
          <a:p>
            <a:pPr marL="115888" lvl="1" indent="0">
              <a:buNone/>
            </a:pPr>
            <a:endParaRPr lang="pt-PT" sz="1600" dirty="0"/>
          </a:p>
        </p:txBody>
      </p:sp>
      <p:grpSp>
        <p:nvGrpSpPr>
          <p:cNvPr id="19" name="Agrupar 18">
            <a:extLst>
              <a:ext uri="{FF2B5EF4-FFF2-40B4-BE49-F238E27FC236}">
                <a16:creationId xmlns:a16="http://schemas.microsoft.com/office/drawing/2014/main" id="{FE48DA3A-1ED9-4EAF-BF97-6BD3FBEF7031}"/>
              </a:ext>
            </a:extLst>
          </p:cNvPr>
          <p:cNvGrpSpPr/>
          <p:nvPr/>
        </p:nvGrpSpPr>
        <p:grpSpPr>
          <a:xfrm>
            <a:off x="223545" y="3760208"/>
            <a:ext cx="5192835" cy="1153593"/>
            <a:chOff x="3498727" y="57150"/>
            <a:chExt cx="5192835" cy="1153593"/>
          </a:xfrm>
        </p:grpSpPr>
        <p:grpSp>
          <p:nvGrpSpPr>
            <p:cNvPr id="16" name="Agrupar 15">
              <a:extLst>
                <a:ext uri="{FF2B5EF4-FFF2-40B4-BE49-F238E27FC236}">
                  <a16:creationId xmlns:a16="http://schemas.microsoft.com/office/drawing/2014/main" id="{6568EFF2-2C15-47FE-B861-EAD3DBB89B2C}"/>
                </a:ext>
              </a:extLst>
            </p:cNvPr>
            <p:cNvGrpSpPr/>
            <p:nvPr/>
          </p:nvGrpSpPr>
          <p:grpSpPr>
            <a:xfrm>
              <a:off x="3498727" y="57150"/>
              <a:ext cx="5192835" cy="876341"/>
              <a:chOff x="3498727" y="57150"/>
              <a:chExt cx="5192835" cy="876341"/>
            </a:xfrm>
          </p:grpSpPr>
          <p:pic>
            <p:nvPicPr>
              <p:cNvPr id="15" name="Imagem 14">
                <a:extLst>
                  <a:ext uri="{FF2B5EF4-FFF2-40B4-BE49-F238E27FC236}">
                    <a16:creationId xmlns:a16="http://schemas.microsoft.com/office/drawing/2014/main" id="{99033EDD-AD96-4519-9FE2-133899D995FE}"/>
                  </a:ext>
                </a:extLst>
              </p:cNvPr>
              <p:cNvPicPr>
                <a:picLocks noChangeAspect="1"/>
              </p:cNvPicPr>
              <p:nvPr/>
            </p:nvPicPr>
            <p:blipFill rotWithShape="1">
              <a:blip r:embed="rId4"/>
              <a:srcRect t="76608" b="17486"/>
              <a:stretch/>
            </p:blipFill>
            <p:spPr>
              <a:xfrm>
                <a:off x="3498727" y="535199"/>
                <a:ext cx="5191125" cy="398292"/>
              </a:xfrm>
              <a:prstGeom prst="rect">
                <a:avLst/>
              </a:prstGeom>
            </p:spPr>
          </p:pic>
          <p:pic>
            <p:nvPicPr>
              <p:cNvPr id="14" name="Imagem 13">
                <a:extLst>
                  <a:ext uri="{FF2B5EF4-FFF2-40B4-BE49-F238E27FC236}">
                    <a16:creationId xmlns:a16="http://schemas.microsoft.com/office/drawing/2014/main" id="{30AD6831-A121-465A-A402-5839F46009A2}"/>
                  </a:ext>
                </a:extLst>
              </p:cNvPr>
              <p:cNvPicPr>
                <a:picLocks noChangeAspect="1"/>
              </p:cNvPicPr>
              <p:nvPr/>
            </p:nvPicPr>
            <p:blipFill rotWithShape="1">
              <a:blip r:embed="rId4"/>
              <a:srcRect b="92073"/>
              <a:stretch/>
            </p:blipFill>
            <p:spPr>
              <a:xfrm>
                <a:off x="3500437" y="57150"/>
                <a:ext cx="5191125" cy="534598"/>
              </a:xfrm>
              <a:prstGeom prst="rect">
                <a:avLst/>
              </a:prstGeom>
            </p:spPr>
          </p:pic>
        </p:grpSp>
        <p:pic>
          <p:nvPicPr>
            <p:cNvPr id="18" name="Imagem 17">
              <a:extLst>
                <a:ext uri="{FF2B5EF4-FFF2-40B4-BE49-F238E27FC236}">
                  <a16:creationId xmlns:a16="http://schemas.microsoft.com/office/drawing/2014/main" id="{9EFF67D3-CE92-4C88-BB34-5635C0CA1335}"/>
                </a:ext>
              </a:extLst>
            </p:cNvPr>
            <p:cNvPicPr>
              <a:picLocks noChangeAspect="1"/>
            </p:cNvPicPr>
            <p:nvPr/>
          </p:nvPicPr>
          <p:blipFill>
            <a:blip r:embed="rId5"/>
            <a:stretch>
              <a:fillRect/>
            </a:stretch>
          </p:blipFill>
          <p:spPr>
            <a:xfrm>
              <a:off x="3552825" y="963093"/>
              <a:ext cx="5086350" cy="247650"/>
            </a:xfrm>
            <a:prstGeom prst="rect">
              <a:avLst/>
            </a:prstGeom>
          </p:spPr>
        </p:pic>
      </p:grpSp>
      <p:sp>
        <p:nvSpPr>
          <p:cNvPr id="20" name="Content Placeholder 2">
            <a:extLst>
              <a:ext uri="{FF2B5EF4-FFF2-40B4-BE49-F238E27FC236}">
                <a16:creationId xmlns:a16="http://schemas.microsoft.com/office/drawing/2014/main" id="{B15D3512-2D2B-4C4F-BDBE-5BB5D0781FB5}"/>
              </a:ext>
            </a:extLst>
          </p:cNvPr>
          <p:cNvSpPr txBox="1">
            <a:spLocks/>
          </p:cNvSpPr>
          <p:nvPr/>
        </p:nvSpPr>
        <p:spPr>
          <a:xfrm>
            <a:off x="186208" y="5169625"/>
            <a:ext cx="7075470" cy="601415"/>
          </a:xfrm>
          <a:prstGeom prst="rect">
            <a:avLst/>
          </a:prstGeom>
        </p:spPr>
        <p:txBody>
          <a:bodyPr/>
          <a:lstStyle>
            <a:lvl1pPr marL="0" indent="0" algn="l" defTabSz="914400" rtl="0" eaLnBrk="1" latinLnBrk="0" hangingPunct="1">
              <a:lnSpc>
                <a:spcPct val="114000"/>
              </a:lnSpc>
              <a:spcBef>
                <a:spcPts val="0"/>
              </a:spcBef>
              <a:spcAft>
                <a:spcPts val="600"/>
              </a:spcAft>
              <a:buFont typeface="Arial" panose="020B0604020202020204" pitchFamily="34" charset="0"/>
              <a:buNone/>
              <a:defRPr sz="2000" b="0" i="0" kern="1600" spc="-50" baseline="0">
                <a:solidFill>
                  <a:schemeClr val="tx1"/>
                </a:solidFill>
                <a:latin typeface="Trebuchet MS" panose="020B0703020202090204" pitchFamily="34" charset="0"/>
                <a:ea typeface="+mn-ea"/>
                <a:cs typeface="+mn-cs"/>
              </a:defRPr>
            </a:lvl1pPr>
            <a:lvl2pPr marL="290513" indent="-174625" algn="l" defTabSz="914400" rtl="0" eaLnBrk="1" latinLnBrk="0" hangingPunct="1">
              <a:lnSpc>
                <a:spcPct val="114000"/>
              </a:lnSpc>
              <a:spcBef>
                <a:spcPts val="0"/>
              </a:spcBef>
              <a:spcAft>
                <a:spcPts val="600"/>
              </a:spcAft>
              <a:buFont typeface="Apple Symbols" panose="02000000000000000000" pitchFamily="2" charset="-79"/>
              <a:buChar char="⎼"/>
              <a:tabLst/>
              <a:defRPr sz="1800" b="0" i="0" kern="1600" spc="-50" baseline="0">
                <a:solidFill>
                  <a:schemeClr val="tx1"/>
                </a:solidFill>
                <a:latin typeface="Trebuchet MS" panose="020B0703020202090204" pitchFamily="34" charset="0"/>
                <a:ea typeface="+mn-ea"/>
                <a:cs typeface="+mn-cs"/>
              </a:defRPr>
            </a:lvl2pPr>
            <a:lvl3pPr marL="687388" indent="-165100" algn="l" defTabSz="914400" rtl="0" eaLnBrk="1" latinLnBrk="0" hangingPunct="1">
              <a:lnSpc>
                <a:spcPct val="114000"/>
              </a:lnSpc>
              <a:spcBef>
                <a:spcPts val="0"/>
              </a:spcBef>
              <a:spcAft>
                <a:spcPts val="600"/>
              </a:spcAft>
              <a:buFont typeface="Apple Symbols" panose="02000000000000000000" pitchFamily="2" charset="-79"/>
              <a:buChar char="⎼"/>
              <a:tabLst/>
              <a:defRPr sz="1600" b="0" i="0" kern="1600" spc="-50" baseline="0">
                <a:solidFill>
                  <a:schemeClr val="tx1"/>
                </a:solidFill>
                <a:latin typeface="Trebuchet MS" panose="020B0703020202090204" pitchFamily="34" charset="0"/>
                <a:ea typeface="+mn-ea"/>
                <a:cs typeface="+mn-cs"/>
              </a:defRPr>
            </a:lvl3pPr>
            <a:lvl4pPr marL="1036638" indent="-174625" algn="l" defTabSz="914400" rtl="0" eaLnBrk="1" latinLnBrk="0" hangingPunct="1">
              <a:lnSpc>
                <a:spcPct val="114000"/>
              </a:lnSpc>
              <a:spcBef>
                <a:spcPts val="0"/>
              </a:spcBef>
              <a:spcAft>
                <a:spcPts val="600"/>
              </a:spcAft>
              <a:buFont typeface="Apple Symbols" panose="02000000000000000000" pitchFamily="2" charset="-79"/>
              <a:buChar char="⎼"/>
              <a:tabLst/>
              <a:defRPr sz="1400" b="0" i="0" kern="1600" spc="-50" baseline="0">
                <a:solidFill>
                  <a:schemeClr val="tx1"/>
                </a:solidFill>
                <a:latin typeface="Trebuchet MS" panose="020B0703020202090204" pitchFamily="34" charset="0"/>
                <a:ea typeface="+mn-ea"/>
                <a:cs typeface="+mn-cs"/>
              </a:defRPr>
            </a:lvl4pPr>
            <a:lvl5pPr marL="1376363" indent="-174625" algn="l" defTabSz="914400" rtl="0" eaLnBrk="1" latinLnBrk="0" hangingPunct="1">
              <a:lnSpc>
                <a:spcPct val="114000"/>
              </a:lnSpc>
              <a:spcBef>
                <a:spcPts val="0"/>
              </a:spcBef>
              <a:spcAft>
                <a:spcPts val="600"/>
              </a:spcAft>
              <a:buFont typeface="Apple Symbols" panose="02000000000000000000" pitchFamily="2" charset="-79"/>
              <a:buChar char="⎼"/>
              <a:tabLst/>
              <a:defRPr sz="1200" b="0" i="0" kern="1600" spc="-50" baseline="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C00000"/>
                </a:solidFill>
                <a:latin typeface="+mn-lt"/>
              </a:rPr>
              <a:t>A </a:t>
            </a:r>
            <a:r>
              <a:rPr lang="en-US" b="1" dirty="0" err="1">
                <a:solidFill>
                  <a:srgbClr val="C00000"/>
                </a:solidFill>
                <a:latin typeface="+mn-lt"/>
              </a:rPr>
              <a:t>apresentação</a:t>
            </a:r>
            <a:r>
              <a:rPr lang="en-US" b="1" dirty="0">
                <a:solidFill>
                  <a:srgbClr val="C00000"/>
                </a:solidFill>
                <a:latin typeface="+mn-lt"/>
              </a:rPr>
              <a:t> </a:t>
            </a:r>
            <a:r>
              <a:rPr lang="en-US" b="1" dirty="0" err="1">
                <a:solidFill>
                  <a:srgbClr val="C00000"/>
                </a:solidFill>
                <a:latin typeface="+mn-lt"/>
              </a:rPr>
              <a:t>em</a:t>
            </a:r>
            <a:r>
              <a:rPr lang="en-US" b="1" dirty="0">
                <a:solidFill>
                  <a:srgbClr val="C00000"/>
                </a:solidFill>
                <a:latin typeface="+mn-lt"/>
              </a:rPr>
              <a:t> blister </a:t>
            </a:r>
            <a:r>
              <a:rPr lang="en-US" b="1" i="1" dirty="0">
                <a:solidFill>
                  <a:srgbClr val="C00000"/>
                </a:solidFill>
                <a:latin typeface="+mn-lt"/>
              </a:rPr>
              <a:t>pack</a:t>
            </a:r>
            <a:r>
              <a:rPr lang="en-US" b="1" dirty="0">
                <a:solidFill>
                  <a:srgbClr val="C00000"/>
                </a:solidFill>
                <a:latin typeface="+mn-lt"/>
              </a:rPr>
              <a:t> </a:t>
            </a:r>
            <a:r>
              <a:rPr lang="en-US" b="1" dirty="0" err="1">
                <a:solidFill>
                  <a:srgbClr val="C00000"/>
                </a:solidFill>
                <a:latin typeface="+mn-lt"/>
              </a:rPr>
              <a:t>teve</a:t>
            </a:r>
            <a:r>
              <a:rPr lang="en-US" b="1" dirty="0">
                <a:solidFill>
                  <a:srgbClr val="C00000"/>
                </a:solidFill>
                <a:latin typeface="+mn-lt"/>
              </a:rPr>
              <a:t> </a:t>
            </a:r>
            <a:r>
              <a:rPr lang="en-US" b="1" dirty="0" err="1">
                <a:solidFill>
                  <a:srgbClr val="C00000"/>
                </a:solidFill>
                <a:latin typeface="+mn-lt"/>
              </a:rPr>
              <a:t>maior</a:t>
            </a:r>
            <a:r>
              <a:rPr lang="en-US" b="1" dirty="0">
                <a:solidFill>
                  <a:srgbClr val="C00000"/>
                </a:solidFill>
                <a:latin typeface="+mn-lt"/>
              </a:rPr>
              <a:t> </a:t>
            </a:r>
            <a:r>
              <a:rPr lang="en-US" b="1" dirty="0" err="1">
                <a:solidFill>
                  <a:srgbClr val="C00000"/>
                </a:solidFill>
                <a:latin typeface="+mn-lt"/>
              </a:rPr>
              <a:t>impacto</a:t>
            </a:r>
            <a:r>
              <a:rPr lang="en-US" b="1" dirty="0">
                <a:solidFill>
                  <a:srgbClr val="C00000"/>
                </a:solidFill>
                <a:latin typeface="+mn-lt"/>
              </a:rPr>
              <a:t> </a:t>
            </a:r>
            <a:r>
              <a:rPr lang="en-US" b="1" dirty="0" err="1">
                <a:solidFill>
                  <a:srgbClr val="C00000"/>
                </a:solidFill>
                <a:latin typeface="+mn-lt"/>
              </a:rPr>
              <a:t>na</a:t>
            </a:r>
            <a:r>
              <a:rPr lang="en-US" b="1" dirty="0">
                <a:solidFill>
                  <a:srgbClr val="C00000"/>
                </a:solidFill>
                <a:latin typeface="+mn-lt"/>
              </a:rPr>
              <a:t> </a:t>
            </a:r>
            <a:r>
              <a:rPr lang="en-US" b="1" dirty="0" err="1">
                <a:solidFill>
                  <a:srgbClr val="C00000"/>
                </a:solidFill>
                <a:latin typeface="+mn-lt"/>
              </a:rPr>
              <a:t>adesão</a:t>
            </a:r>
            <a:endParaRPr lang="en-US" b="1" dirty="0">
              <a:solidFill>
                <a:srgbClr val="C00000"/>
              </a:solidFill>
              <a:latin typeface="+mn-lt"/>
            </a:endParaRPr>
          </a:p>
        </p:txBody>
      </p:sp>
      <p:sp>
        <p:nvSpPr>
          <p:cNvPr id="17" name="Rectangle 16">
            <a:extLst>
              <a:ext uri="{FF2B5EF4-FFF2-40B4-BE49-F238E27FC236}">
                <a16:creationId xmlns:a16="http://schemas.microsoft.com/office/drawing/2014/main" id="{84A98A33-BA16-4543-89B2-C79D03E0CF5E}"/>
              </a:ext>
            </a:extLst>
          </p:cNvPr>
          <p:cNvSpPr/>
          <p:nvPr/>
        </p:nvSpPr>
        <p:spPr>
          <a:xfrm>
            <a:off x="120274" y="269299"/>
            <a:ext cx="9972651" cy="830997"/>
          </a:xfrm>
          <a:prstGeom prst="rect">
            <a:avLst/>
          </a:prstGeom>
        </p:spPr>
        <p:txBody>
          <a:bodyPr wrap="square">
            <a:spAutoFit/>
          </a:bodyPr>
          <a:lstStyle/>
          <a:p>
            <a:r>
              <a:rPr lang="pt-PT" sz="2400" b="1" cap="all" dirty="0">
                <a:solidFill>
                  <a:srgbClr val="C00000"/>
                </a:solidFill>
                <a:latin typeface="+mn-lt"/>
                <a:ea typeface="+mn-ea"/>
                <a:cs typeface="+mn-cs"/>
              </a:rPr>
              <a:t>ALTERAÇÃO NO ACONDICIONAMENTO</a:t>
            </a:r>
            <a:br>
              <a:rPr lang="pt-PT" sz="2400" b="1" cap="all" dirty="0">
                <a:solidFill>
                  <a:srgbClr val="C00000"/>
                </a:solidFill>
                <a:latin typeface="+mn-lt"/>
                <a:ea typeface="+mn-ea"/>
                <a:cs typeface="+mn-cs"/>
              </a:rPr>
            </a:br>
            <a:r>
              <a:rPr lang="pt-PT" sz="2400" b="1" cap="all" dirty="0">
                <a:solidFill>
                  <a:srgbClr val="9CC7CD"/>
                </a:solidFill>
                <a:latin typeface="+mn-lt"/>
                <a:ea typeface="+mn-ea"/>
                <a:cs typeface="+mn-cs"/>
              </a:rPr>
              <a:t>IMPACTO NA ADESÃO</a:t>
            </a:r>
            <a:endParaRPr lang="pt-PT" sz="2400" b="1" cap="small" dirty="0">
              <a:solidFill>
                <a:srgbClr val="9CC7CD"/>
              </a:solidFill>
            </a:endParaRPr>
          </a:p>
        </p:txBody>
      </p:sp>
      <p:pic>
        <p:nvPicPr>
          <p:cNvPr id="24" name="Graphic 23">
            <a:extLst>
              <a:ext uri="{FF2B5EF4-FFF2-40B4-BE49-F238E27FC236}">
                <a16:creationId xmlns:a16="http://schemas.microsoft.com/office/drawing/2014/main" id="{CD76DE65-8FD7-4AC9-A3B8-671A37D0BBA3}"/>
              </a:ext>
            </a:extLst>
          </p:cNvPr>
          <p:cNvPicPr>
            <a:picLocks noChangeAspect="1"/>
          </p:cNvPicPr>
          <p:nvPr/>
        </p:nvPicPr>
        <p:blipFill rotWithShape="1">
          <a:blip r:embed="rId6"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12229" t="17489" r="26029" b="65613"/>
          <a:stretch/>
        </p:blipFill>
        <p:spPr>
          <a:xfrm>
            <a:off x="10144213" y="5519370"/>
            <a:ext cx="1851456" cy="687593"/>
          </a:xfrm>
          <a:prstGeom prst="rect">
            <a:avLst/>
          </a:prstGeom>
        </p:spPr>
      </p:pic>
      <p:grpSp>
        <p:nvGrpSpPr>
          <p:cNvPr id="25" name="Group 24">
            <a:extLst>
              <a:ext uri="{FF2B5EF4-FFF2-40B4-BE49-F238E27FC236}">
                <a16:creationId xmlns:a16="http://schemas.microsoft.com/office/drawing/2014/main" id="{B638583D-859A-4739-A0D6-038044861912}"/>
              </a:ext>
            </a:extLst>
          </p:cNvPr>
          <p:cNvGrpSpPr/>
          <p:nvPr/>
        </p:nvGrpSpPr>
        <p:grpSpPr>
          <a:xfrm>
            <a:off x="196331" y="5743401"/>
            <a:ext cx="11629830" cy="704287"/>
            <a:chOff x="394810" y="4600209"/>
            <a:chExt cx="10731299" cy="789206"/>
          </a:xfrm>
        </p:grpSpPr>
        <p:sp>
          <p:nvSpPr>
            <p:cNvPr id="26" name="Rectangle 25">
              <a:extLst>
                <a:ext uri="{FF2B5EF4-FFF2-40B4-BE49-F238E27FC236}">
                  <a16:creationId xmlns:a16="http://schemas.microsoft.com/office/drawing/2014/main" id="{A98B71F5-FE67-4E27-8DD6-6980B89FA013}"/>
                </a:ext>
              </a:extLst>
            </p:cNvPr>
            <p:cNvSpPr/>
            <p:nvPr/>
          </p:nvSpPr>
          <p:spPr>
            <a:xfrm flipH="1">
              <a:off x="394810" y="4649289"/>
              <a:ext cx="10731299" cy="707887"/>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sz="1800" b="1" dirty="0">
                  <a:solidFill>
                    <a:schemeClr val="tx1"/>
                  </a:solidFill>
                </a:rPr>
                <a:t>A alteração do acondicionamento deve ser considerada para melhorar de forma efetiva a adesão ao tratamento.</a:t>
              </a:r>
            </a:p>
          </p:txBody>
        </p:sp>
        <p:pic>
          <p:nvPicPr>
            <p:cNvPr id="27" name="Graphic 26">
              <a:extLst>
                <a:ext uri="{FF2B5EF4-FFF2-40B4-BE49-F238E27FC236}">
                  <a16:creationId xmlns:a16="http://schemas.microsoft.com/office/drawing/2014/main" id="{472FC0CA-EA76-4DC4-B5E8-3DC2C7FB07A5}"/>
                </a:ext>
              </a:extLst>
            </p:cNvPr>
            <p:cNvPicPr>
              <a:picLocks noChangeAspect="1"/>
            </p:cNvPicPr>
            <p:nvPr/>
          </p:nvPicPr>
          <p:blipFill rotWithShape="1">
            <a:blip r:embed="rId6"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12229" t="17489" r="26029" b="56241"/>
            <a:stretch/>
          </p:blipFill>
          <p:spPr>
            <a:xfrm>
              <a:off x="9417698" y="4600209"/>
              <a:ext cx="1708411" cy="789206"/>
            </a:xfrm>
            <a:prstGeom prst="rect">
              <a:avLst/>
            </a:prstGeom>
          </p:spPr>
        </p:pic>
      </p:grpSp>
      <p:sp>
        <p:nvSpPr>
          <p:cNvPr id="28" name="TextBox 27">
            <a:extLst>
              <a:ext uri="{FF2B5EF4-FFF2-40B4-BE49-F238E27FC236}">
                <a16:creationId xmlns:a16="http://schemas.microsoft.com/office/drawing/2014/main" id="{C94B3728-6B74-4E2B-A60A-204A9D60C0B9}"/>
              </a:ext>
            </a:extLst>
          </p:cNvPr>
          <p:cNvSpPr txBox="1"/>
          <p:nvPr/>
        </p:nvSpPr>
        <p:spPr>
          <a:xfrm>
            <a:off x="278068" y="6523253"/>
            <a:ext cx="12028680" cy="215444"/>
          </a:xfrm>
          <a:prstGeom prst="rect">
            <a:avLst/>
          </a:prstGeom>
          <a:noFill/>
        </p:spPr>
        <p:txBody>
          <a:bodyPr wrap="square" rtlCol="0">
            <a:spAutoFit/>
          </a:bodyPr>
          <a:lstStyle/>
          <a:p>
            <a:r>
              <a:rPr lang="en-US" sz="800" dirty="0">
                <a:solidFill>
                  <a:schemeClr val="tx1">
                    <a:lumMod val="65000"/>
                    <a:lumOff val="35000"/>
                  </a:schemeClr>
                </a:solidFill>
              </a:rPr>
              <a:t>Conn VS, </a:t>
            </a:r>
            <a:r>
              <a:rPr lang="en-US" sz="800" dirty="0" err="1">
                <a:solidFill>
                  <a:schemeClr val="tx1">
                    <a:lumMod val="65000"/>
                    <a:lumOff val="35000"/>
                  </a:schemeClr>
                </a:solidFill>
              </a:rPr>
              <a:t>Ruppar</a:t>
            </a:r>
            <a:r>
              <a:rPr lang="en-US" sz="800" dirty="0">
                <a:solidFill>
                  <a:schemeClr val="tx1">
                    <a:lumMod val="65000"/>
                    <a:lumOff val="35000"/>
                  </a:schemeClr>
                </a:solidFill>
              </a:rPr>
              <a:t> TM, Chan KC, Dunbar-Jacob J, Pepper GA, De </a:t>
            </a:r>
            <a:r>
              <a:rPr lang="en-US" sz="800" dirty="0" err="1">
                <a:solidFill>
                  <a:schemeClr val="tx1">
                    <a:lumMod val="65000"/>
                    <a:lumOff val="35000"/>
                  </a:schemeClr>
                </a:solidFill>
              </a:rPr>
              <a:t>Geest</a:t>
            </a:r>
            <a:r>
              <a:rPr lang="en-US" sz="800" dirty="0">
                <a:solidFill>
                  <a:schemeClr val="tx1">
                    <a:lumMod val="65000"/>
                    <a:lumOff val="35000"/>
                  </a:schemeClr>
                </a:solidFill>
              </a:rPr>
              <a:t> S. Packaging interventions to increase medication adherence: systematic review and meta-analysis. </a:t>
            </a:r>
            <a:r>
              <a:rPr lang="en-US" sz="800" dirty="0" err="1">
                <a:solidFill>
                  <a:schemeClr val="tx1">
                    <a:lumMod val="65000"/>
                    <a:lumOff val="35000"/>
                  </a:schemeClr>
                </a:solidFill>
              </a:rPr>
              <a:t>Curr</a:t>
            </a:r>
            <a:r>
              <a:rPr lang="en-US" sz="800" dirty="0">
                <a:solidFill>
                  <a:schemeClr val="tx1">
                    <a:lumMod val="65000"/>
                    <a:lumOff val="35000"/>
                  </a:schemeClr>
                </a:solidFill>
              </a:rPr>
              <a:t> Med Res </a:t>
            </a:r>
            <a:r>
              <a:rPr lang="en-US" sz="800" dirty="0" err="1">
                <a:solidFill>
                  <a:schemeClr val="tx1">
                    <a:lumMod val="65000"/>
                    <a:lumOff val="35000"/>
                  </a:schemeClr>
                </a:solidFill>
              </a:rPr>
              <a:t>Opin</a:t>
            </a:r>
            <a:r>
              <a:rPr lang="en-US" sz="800" dirty="0">
                <a:solidFill>
                  <a:schemeClr val="tx1">
                    <a:lumMod val="65000"/>
                    <a:lumOff val="35000"/>
                  </a:schemeClr>
                </a:solidFill>
              </a:rPr>
              <a:t>. 2015 Jan;31(1):145-60.</a:t>
            </a:r>
          </a:p>
        </p:txBody>
      </p:sp>
    </p:spTree>
    <p:extLst>
      <p:ext uri="{BB962C8B-B14F-4D97-AF65-F5344CB8AC3E}">
        <p14:creationId xmlns:p14="http://schemas.microsoft.com/office/powerpoint/2010/main" val="207256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9541" y="1497801"/>
            <a:ext cx="10067453" cy="1201741"/>
          </a:xfrm>
          <a:noFill/>
          <a:ln w="19050" cmpd="sng">
            <a:noFill/>
          </a:ln>
        </p:spPr>
        <p:txBody>
          <a:bodyPr>
            <a:normAutofit/>
          </a:bodyPr>
          <a:lstStyle/>
          <a:p>
            <a:pPr algn="ctr"/>
            <a:r>
              <a:rPr lang="pt-PT" sz="4800" b="1">
                <a:solidFill>
                  <a:srgbClr val="B9D8DB"/>
                </a:solidFill>
              </a:rPr>
              <a:t>HIV COLLECTIVE</a:t>
            </a:r>
            <a:endParaRPr lang="pt-PT" sz="4800" b="1" dirty="0">
              <a:solidFill>
                <a:srgbClr val="B9D8DB"/>
              </a:solidFill>
            </a:endParaRPr>
          </a:p>
        </p:txBody>
      </p:sp>
      <p:sp>
        <p:nvSpPr>
          <p:cNvPr id="4" name="Subtitle 2"/>
          <p:cNvSpPr txBox="1">
            <a:spLocks/>
          </p:cNvSpPr>
          <p:nvPr/>
        </p:nvSpPr>
        <p:spPr>
          <a:xfrm>
            <a:off x="1125871" y="5452816"/>
            <a:ext cx="4863449" cy="859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pt-PT" sz="2600" b="1" dirty="0">
                <a:solidFill>
                  <a:srgbClr val="9CC7CD"/>
                </a:solidFill>
              </a:rPr>
              <a:t>Dr.ª Sara Lino</a:t>
            </a:r>
          </a:p>
          <a:p>
            <a:r>
              <a:rPr lang="pt-PT" sz="1800" b="1" dirty="0">
                <a:solidFill>
                  <a:srgbClr val="9CC7CD"/>
                </a:solidFill>
              </a:rPr>
              <a:t>Centro Hospitalar Universitário de Lisboa Central</a:t>
            </a:r>
          </a:p>
        </p:txBody>
      </p:sp>
      <p:sp>
        <p:nvSpPr>
          <p:cNvPr id="5" name="Subtitle 2"/>
          <p:cNvSpPr txBox="1">
            <a:spLocks/>
          </p:cNvSpPr>
          <p:nvPr/>
        </p:nvSpPr>
        <p:spPr>
          <a:xfrm>
            <a:off x="6516053" y="5452816"/>
            <a:ext cx="4759897" cy="89498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pt-PT" sz="2600" b="1" dirty="0">
                <a:solidFill>
                  <a:srgbClr val="9CC7CD"/>
                </a:solidFill>
              </a:rPr>
              <a:t>Dr. Miguel Abreu</a:t>
            </a:r>
          </a:p>
          <a:p>
            <a:r>
              <a:rPr lang="pt-PT" sz="1800" b="1" dirty="0">
                <a:solidFill>
                  <a:srgbClr val="9CC7CD"/>
                </a:solidFill>
              </a:rPr>
              <a:t>Centro Hospitalar Universitário do Porto</a:t>
            </a:r>
          </a:p>
          <a:p>
            <a:endParaRPr lang="pt-PT" sz="2600" b="1" dirty="0">
              <a:solidFill>
                <a:srgbClr val="B4B614"/>
              </a:solidFill>
            </a:endParaRPr>
          </a:p>
        </p:txBody>
      </p:sp>
      <p:sp>
        <p:nvSpPr>
          <p:cNvPr id="9" name="Title 1">
            <a:extLst>
              <a:ext uri="{FF2B5EF4-FFF2-40B4-BE49-F238E27FC236}">
                <a16:creationId xmlns:a16="http://schemas.microsoft.com/office/drawing/2014/main" id="{9A430ABB-F78C-6045-9CC6-C21F98D14401}"/>
              </a:ext>
            </a:extLst>
          </p:cNvPr>
          <p:cNvSpPr txBox="1">
            <a:spLocks/>
          </p:cNvSpPr>
          <p:nvPr/>
        </p:nvSpPr>
        <p:spPr>
          <a:xfrm>
            <a:off x="769541" y="2359782"/>
            <a:ext cx="10067453" cy="1158037"/>
          </a:xfrm>
          <a:prstGeom prst="rect">
            <a:avLst/>
          </a:prstGeom>
          <a:noFill/>
          <a:ln w="19050" cmpd="sng">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6000" b="1" dirty="0">
                <a:solidFill>
                  <a:srgbClr val="C00000"/>
                </a:solidFill>
              </a:rPr>
              <a:t>- SIMPLICIDADE -</a:t>
            </a:r>
            <a:endParaRPr lang="pt-PT" sz="6000" b="1" dirty="0"/>
          </a:p>
        </p:txBody>
      </p:sp>
    </p:spTree>
    <p:extLst>
      <p:ext uri="{BB962C8B-B14F-4D97-AF65-F5344CB8AC3E}">
        <p14:creationId xmlns:p14="http://schemas.microsoft.com/office/powerpoint/2010/main" val="513221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8072DE-0ED5-400F-84DF-3A81C6460D14}"/>
              </a:ext>
            </a:extLst>
          </p:cNvPr>
          <p:cNvSpPr>
            <a:spLocks noGrp="1"/>
          </p:cNvSpPr>
          <p:nvPr>
            <p:ph type="sldNum" sz="quarter" idx="4294967295"/>
          </p:nvPr>
        </p:nvSpPr>
        <p:spPr>
          <a:xfrm>
            <a:off x="0" y="6400800"/>
            <a:ext cx="2743200" cy="292100"/>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bg2"/>
                </a:solidFill>
                <a:latin typeface="Proxima Nova Regular" panose="02000506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pPr/>
              <a:t>20</a:t>
            </a:fld>
            <a:endParaRPr lang="en-US" dirty="0"/>
          </a:p>
        </p:txBody>
      </p:sp>
      <p:pic>
        <p:nvPicPr>
          <p:cNvPr id="6" name="Content Placeholder 6">
            <a:extLst>
              <a:ext uri="{FF2B5EF4-FFF2-40B4-BE49-F238E27FC236}">
                <a16:creationId xmlns:a16="http://schemas.microsoft.com/office/drawing/2014/main" id="{C15C0DA4-F3B5-4008-A231-12BB2B762BC5}"/>
              </a:ext>
            </a:extLst>
          </p:cNvPr>
          <p:cNvPicPr>
            <a:picLocks noChangeAspect="1"/>
          </p:cNvPicPr>
          <p:nvPr/>
        </p:nvPicPr>
        <p:blipFill rotWithShape="1">
          <a:blip r:embed="rId3"/>
          <a:srcRect t="10520" r="85995" b="70562"/>
          <a:stretch/>
        </p:blipFill>
        <p:spPr>
          <a:xfrm>
            <a:off x="7218927" y="1464499"/>
            <a:ext cx="1217502" cy="1066185"/>
          </a:xfrm>
          <a:prstGeom prst="rect">
            <a:avLst/>
          </a:prstGeom>
          <a:noFill/>
          <a:ln>
            <a:noFill/>
          </a:ln>
        </p:spPr>
      </p:pic>
      <p:pic>
        <p:nvPicPr>
          <p:cNvPr id="7" name="Content Placeholder 6">
            <a:extLst>
              <a:ext uri="{FF2B5EF4-FFF2-40B4-BE49-F238E27FC236}">
                <a16:creationId xmlns:a16="http://schemas.microsoft.com/office/drawing/2014/main" id="{96D0CF27-D122-4CF9-BCA4-B44176947CF9}"/>
              </a:ext>
            </a:extLst>
          </p:cNvPr>
          <p:cNvPicPr>
            <a:picLocks noChangeAspect="1"/>
          </p:cNvPicPr>
          <p:nvPr/>
        </p:nvPicPr>
        <p:blipFill rotWithShape="1">
          <a:blip r:embed="rId3"/>
          <a:srcRect l="68558" t="10379" r="17337" b="70126"/>
          <a:stretch/>
        </p:blipFill>
        <p:spPr>
          <a:xfrm>
            <a:off x="7327782" y="4869942"/>
            <a:ext cx="1217502" cy="1090889"/>
          </a:xfrm>
          <a:prstGeom prst="rect">
            <a:avLst/>
          </a:prstGeom>
          <a:noFill/>
          <a:ln>
            <a:noFill/>
          </a:ln>
        </p:spPr>
      </p:pic>
      <p:pic>
        <p:nvPicPr>
          <p:cNvPr id="8" name="Content Placeholder 6">
            <a:extLst>
              <a:ext uri="{FF2B5EF4-FFF2-40B4-BE49-F238E27FC236}">
                <a16:creationId xmlns:a16="http://schemas.microsoft.com/office/drawing/2014/main" id="{CE452378-3F55-4B85-94E6-C5D19D29F568}"/>
              </a:ext>
            </a:extLst>
          </p:cNvPr>
          <p:cNvPicPr>
            <a:picLocks noChangeAspect="1"/>
          </p:cNvPicPr>
          <p:nvPr/>
        </p:nvPicPr>
        <p:blipFill rotWithShape="1">
          <a:blip r:embed="rId3"/>
          <a:srcRect l="34120" t="10322" r="51875" b="70184"/>
          <a:stretch/>
        </p:blipFill>
        <p:spPr>
          <a:xfrm>
            <a:off x="7218927" y="3090119"/>
            <a:ext cx="1217502" cy="1098689"/>
          </a:xfrm>
          <a:prstGeom prst="rect">
            <a:avLst/>
          </a:prstGeom>
          <a:noFill/>
          <a:ln>
            <a:noFill/>
          </a:ln>
        </p:spPr>
      </p:pic>
      <p:sp>
        <p:nvSpPr>
          <p:cNvPr id="12" name="Rectangle 11">
            <a:extLst>
              <a:ext uri="{FF2B5EF4-FFF2-40B4-BE49-F238E27FC236}">
                <a16:creationId xmlns:a16="http://schemas.microsoft.com/office/drawing/2014/main" id="{34CCE50A-44A5-4F55-8065-C777BAB9B6E0}"/>
              </a:ext>
            </a:extLst>
          </p:cNvPr>
          <p:cNvSpPr/>
          <p:nvPr/>
        </p:nvSpPr>
        <p:spPr>
          <a:xfrm>
            <a:off x="0" y="440321"/>
            <a:ext cx="9972651" cy="461665"/>
          </a:xfrm>
          <a:prstGeom prst="rect">
            <a:avLst/>
          </a:prstGeom>
        </p:spPr>
        <p:txBody>
          <a:bodyPr wrap="square">
            <a:spAutoFit/>
          </a:bodyPr>
          <a:lstStyle/>
          <a:p>
            <a:r>
              <a:rPr lang="pt-PT" sz="2400" b="1" cap="all" dirty="0">
                <a:solidFill>
                  <a:srgbClr val="C00000"/>
                </a:solidFill>
                <a:latin typeface="+mn-lt"/>
                <a:ea typeface="+mn-ea"/>
                <a:cs typeface="+mn-cs"/>
              </a:rPr>
              <a:t>Apresentação em blister – </a:t>
            </a:r>
            <a:r>
              <a:rPr lang="pt-PT" sz="2400" b="1" cap="all" dirty="0" err="1">
                <a:solidFill>
                  <a:srgbClr val="C00000"/>
                </a:solidFill>
                <a:latin typeface="+mn-lt"/>
                <a:ea typeface="+mn-ea"/>
                <a:cs typeface="+mn-cs"/>
              </a:rPr>
              <a:t>biktarvy</a:t>
            </a:r>
            <a:r>
              <a:rPr lang="pt-PT" sz="2400" baseline="30000" dirty="0">
                <a:solidFill>
                  <a:prstClr val="black"/>
                </a:solidFill>
                <a:latin typeface="Calibri Light" panose="020F0302020204030204"/>
              </a:rPr>
              <a:t> ®</a:t>
            </a:r>
            <a:endParaRPr lang="pt-PT" sz="2400" b="1" cap="small" dirty="0">
              <a:solidFill>
                <a:srgbClr val="C00000"/>
              </a:solidFill>
            </a:endParaRPr>
          </a:p>
        </p:txBody>
      </p:sp>
      <p:sp>
        <p:nvSpPr>
          <p:cNvPr id="3" name="TextBox 2">
            <a:extLst>
              <a:ext uri="{FF2B5EF4-FFF2-40B4-BE49-F238E27FC236}">
                <a16:creationId xmlns:a16="http://schemas.microsoft.com/office/drawing/2014/main" id="{093F5DE5-EE22-407B-8F46-B873E46AB240}"/>
              </a:ext>
            </a:extLst>
          </p:cNvPr>
          <p:cNvSpPr txBox="1"/>
          <p:nvPr/>
        </p:nvSpPr>
        <p:spPr>
          <a:xfrm>
            <a:off x="6565948" y="6231235"/>
            <a:ext cx="4129657" cy="461665"/>
          </a:xfrm>
          <a:prstGeom prst="rect">
            <a:avLst/>
          </a:prstGeom>
          <a:noFill/>
        </p:spPr>
        <p:txBody>
          <a:bodyPr wrap="none" rtlCol="0">
            <a:spAutoFit/>
          </a:bodyPr>
          <a:lstStyle/>
          <a:p>
            <a:r>
              <a:rPr lang="pt-PT" sz="800" dirty="0">
                <a:solidFill>
                  <a:schemeClr val="tx1">
                    <a:lumMod val="65000"/>
                    <a:lumOff val="35000"/>
                  </a:schemeClr>
                </a:solidFill>
              </a:rPr>
              <a:t>*Dimensões do blister </a:t>
            </a:r>
            <a:r>
              <a:rPr lang="pt-PT" sz="800" dirty="0" err="1">
                <a:solidFill>
                  <a:schemeClr val="tx1">
                    <a:lumMod val="65000"/>
                    <a:lumOff val="35000"/>
                  </a:schemeClr>
                </a:solidFill>
              </a:rPr>
              <a:t>aprox</a:t>
            </a:r>
            <a:r>
              <a:rPr lang="pt-PT" sz="800" dirty="0">
                <a:solidFill>
                  <a:schemeClr val="tx1">
                    <a:lumMod val="65000"/>
                    <a:lumOff val="35000"/>
                  </a:schemeClr>
                </a:solidFill>
              </a:rPr>
              <a:t>. 106 x 71 mm; Embalagem apenas para efeitos demonstrativos</a:t>
            </a:r>
          </a:p>
          <a:p>
            <a:r>
              <a:rPr lang="pt-PT" sz="800" dirty="0">
                <a:solidFill>
                  <a:schemeClr val="tx1">
                    <a:lumMod val="65000"/>
                    <a:lumOff val="35000"/>
                  </a:schemeClr>
                </a:solidFill>
              </a:rPr>
              <a:t>1. RCM </a:t>
            </a:r>
            <a:r>
              <a:rPr lang="pt-PT" sz="800" dirty="0" err="1">
                <a:solidFill>
                  <a:schemeClr val="tx1">
                    <a:lumMod val="65000"/>
                    <a:lumOff val="35000"/>
                  </a:schemeClr>
                </a:solidFill>
              </a:rPr>
              <a:t>Biktarvy</a:t>
            </a:r>
            <a:r>
              <a:rPr lang="pt-PT" sz="800" dirty="0">
                <a:solidFill>
                  <a:schemeClr val="tx1">
                    <a:lumMod val="65000"/>
                    <a:lumOff val="35000"/>
                  </a:schemeClr>
                </a:solidFill>
              </a:rPr>
              <a:t> e FI, disponível em https://www.ema.europa.eu</a:t>
            </a:r>
          </a:p>
          <a:p>
            <a:r>
              <a:rPr lang="pt-PT" sz="800" dirty="0">
                <a:solidFill>
                  <a:schemeClr val="tx1">
                    <a:lumMod val="65000"/>
                    <a:lumOff val="35000"/>
                  </a:schemeClr>
                </a:solidFill>
              </a:rPr>
              <a:t>2. Schneider PJ, Murphy JE, </a:t>
            </a:r>
            <a:r>
              <a:rPr lang="pt-PT" sz="800" dirty="0" err="1">
                <a:solidFill>
                  <a:schemeClr val="tx1">
                    <a:lumMod val="65000"/>
                    <a:lumOff val="35000"/>
                  </a:schemeClr>
                </a:solidFill>
              </a:rPr>
              <a:t>Pedersen</a:t>
            </a:r>
            <a:r>
              <a:rPr lang="pt-PT" sz="800" dirty="0">
                <a:solidFill>
                  <a:schemeClr val="tx1">
                    <a:lumMod val="65000"/>
                    <a:lumOff val="35000"/>
                  </a:schemeClr>
                </a:solidFill>
              </a:rPr>
              <a:t> CA.  J </a:t>
            </a:r>
            <a:r>
              <a:rPr lang="pt-PT" sz="800" dirty="0" err="1">
                <a:solidFill>
                  <a:schemeClr val="tx1">
                    <a:lumMod val="65000"/>
                    <a:lumOff val="35000"/>
                  </a:schemeClr>
                </a:solidFill>
              </a:rPr>
              <a:t>Am</a:t>
            </a:r>
            <a:r>
              <a:rPr lang="pt-PT" sz="800" dirty="0">
                <a:solidFill>
                  <a:schemeClr val="tx1">
                    <a:lumMod val="65000"/>
                    <a:lumOff val="35000"/>
                  </a:schemeClr>
                </a:solidFill>
              </a:rPr>
              <a:t> </a:t>
            </a:r>
            <a:r>
              <a:rPr lang="pt-PT" sz="800" dirty="0" err="1">
                <a:solidFill>
                  <a:schemeClr val="tx1">
                    <a:lumMod val="65000"/>
                    <a:lumOff val="35000"/>
                  </a:schemeClr>
                </a:solidFill>
              </a:rPr>
              <a:t>Pharm</a:t>
            </a:r>
            <a:r>
              <a:rPr lang="pt-PT" sz="800" dirty="0">
                <a:solidFill>
                  <a:schemeClr val="tx1">
                    <a:lumMod val="65000"/>
                    <a:lumOff val="35000"/>
                  </a:schemeClr>
                </a:solidFill>
              </a:rPr>
              <a:t> </a:t>
            </a:r>
            <a:r>
              <a:rPr lang="pt-PT" sz="800" dirty="0" err="1">
                <a:solidFill>
                  <a:schemeClr val="tx1">
                    <a:lumMod val="65000"/>
                    <a:lumOff val="35000"/>
                  </a:schemeClr>
                </a:solidFill>
              </a:rPr>
              <a:t>Assoc</a:t>
            </a:r>
            <a:r>
              <a:rPr lang="pt-PT" sz="800" dirty="0">
                <a:solidFill>
                  <a:schemeClr val="tx1">
                    <a:lumMod val="65000"/>
                    <a:lumOff val="35000"/>
                  </a:schemeClr>
                </a:solidFill>
              </a:rPr>
              <a:t> (2003). Jan-</a:t>
            </a:r>
            <a:r>
              <a:rPr lang="pt-PT" sz="800" dirty="0" err="1">
                <a:solidFill>
                  <a:schemeClr val="tx1">
                    <a:lumMod val="65000"/>
                    <a:lumOff val="35000"/>
                  </a:schemeClr>
                </a:solidFill>
              </a:rPr>
              <a:t>Feb</a:t>
            </a:r>
            <a:r>
              <a:rPr lang="pt-PT" sz="800" dirty="0">
                <a:solidFill>
                  <a:schemeClr val="tx1">
                    <a:lumMod val="65000"/>
                    <a:lumOff val="35000"/>
                  </a:schemeClr>
                </a:solidFill>
              </a:rPr>
              <a:t> 2008;48(1):58-63. </a:t>
            </a:r>
          </a:p>
        </p:txBody>
      </p:sp>
      <p:sp>
        <p:nvSpPr>
          <p:cNvPr id="14" name="Rectangle 13">
            <a:extLst>
              <a:ext uri="{FF2B5EF4-FFF2-40B4-BE49-F238E27FC236}">
                <a16:creationId xmlns:a16="http://schemas.microsoft.com/office/drawing/2014/main" id="{E9AF67E9-BEDF-4604-A7A2-14195045CBC4}"/>
              </a:ext>
            </a:extLst>
          </p:cNvPr>
          <p:cNvSpPr/>
          <p:nvPr/>
        </p:nvSpPr>
        <p:spPr>
          <a:xfrm flipH="1">
            <a:off x="8545285" y="1706610"/>
            <a:ext cx="3646715" cy="617489"/>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dirty="0">
                <a:solidFill>
                  <a:schemeClr val="tx1">
                    <a:lumMod val="65000"/>
                    <a:lumOff val="35000"/>
                  </a:schemeClr>
                </a:solidFill>
              </a:rPr>
              <a:t>Possibilita o seguimento visual da toma diária da medicação</a:t>
            </a:r>
          </a:p>
        </p:txBody>
      </p:sp>
      <p:sp>
        <p:nvSpPr>
          <p:cNvPr id="15" name="Rectangle 14">
            <a:extLst>
              <a:ext uri="{FF2B5EF4-FFF2-40B4-BE49-F238E27FC236}">
                <a16:creationId xmlns:a16="http://schemas.microsoft.com/office/drawing/2014/main" id="{723490FE-C0ED-4FB1-A6E3-3CB5BFAFDC0E}"/>
              </a:ext>
            </a:extLst>
          </p:cNvPr>
          <p:cNvSpPr/>
          <p:nvPr/>
        </p:nvSpPr>
        <p:spPr>
          <a:xfrm flipH="1">
            <a:off x="8545285" y="3330720"/>
            <a:ext cx="3646715" cy="617489"/>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dirty="0">
                <a:solidFill>
                  <a:schemeClr val="tx1">
                    <a:lumMod val="65000"/>
                    <a:lumOff val="35000"/>
                  </a:schemeClr>
                </a:solidFill>
              </a:rPr>
              <a:t>Maior portabilidade</a:t>
            </a:r>
          </a:p>
        </p:txBody>
      </p:sp>
      <p:sp>
        <p:nvSpPr>
          <p:cNvPr id="16" name="Rectangle 15">
            <a:extLst>
              <a:ext uri="{FF2B5EF4-FFF2-40B4-BE49-F238E27FC236}">
                <a16:creationId xmlns:a16="http://schemas.microsoft.com/office/drawing/2014/main" id="{2B771767-CA63-4581-BFA4-8629752A8A1C}"/>
              </a:ext>
            </a:extLst>
          </p:cNvPr>
          <p:cNvSpPr/>
          <p:nvPr/>
        </p:nvSpPr>
        <p:spPr>
          <a:xfrm flipH="1">
            <a:off x="8545285" y="5106641"/>
            <a:ext cx="3646715" cy="617489"/>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dirty="0">
                <a:solidFill>
                  <a:schemeClr val="tx1">
                    <a:lumMod val="65000"/>
                    <a:lumOff val="35000"/>
                  </a:schemeClr>
                </a:solidFill>
              </a:rPr>
              <a:t>Pequeno e discreto*</a:t>
            </a:r>
          </a:p>
        </p:txBody>
      </p:sp>
      <p:pic>
        <p:nvPicPr>
          <p:cNvPr id="5" name="Imagem 4" descr="Uma imagem com interior&#10;&#10;Descrição gerada automaticamente com confiança média">
            <a:extLst>
              <a:ext uri="{FF2B5EF4-FFF2-40B4-BE49-F238E27FC236}">
                <a16:creationId xmlns:a16="http://schemas.microsoft.com/office/drawing/2014/main" id="{C39C7008-1060-55D1-23E7-39CC323E14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86735">
            <a:off x="1109840" y="2954147"/>
            <a:ext cx="2047292" cy="3096705"/>
          </a:xfrm>
          <a:prstGeom prst="rect">
            <a:avLst/>
          </a:prstGeom>
        </p:spPr>
      </p:pic>
      <p:pic>
        <p:nvPicPr>
          <p:cNvPr id="13" name="Imagem 12" descr="Uma imagem com texto, captura de ecrã, Tipo de letra&#10;&#10;Descrição gerada automaticamente">
            <a:extLst>
              <a:ext uri="{FF2B5EF4-FFF2-40B4-BE49-F238E27FC236}">
                <a16:creationId xmlns:a16="http://schemas.microsoft.com/office/drawing/2014/main" id="{00BCB401-F23A-D17E-753D-7C26139A3E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6245" y="1288247"/>
            <a:ext cx="2294403" cy="3317155"/>
          </a:xfrm>
          <a:prstGeom prst="rect">
            <a:avLst/>
          </a:prstGeom>
        </p:spPr>
      </p:pic>
    </p:spTree>
    <p:extLst>
      <p:ext uri="{BB962C8B-B14F-4D97-AF65-F5344CB8AC3E}">
        <p14:creationId xmlns:p14="http://schemas.microsoft.com/office/powerpoint/2010/main" val="1040497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E37C4-BA4D-4859-94D4-C6E850B9A69F}"/>
              </a:ext>
            </a:extLst>
          </p:cNvPr>
          <p:cNvSpPr/>
          <p:nvPr/>
        </p:nvSpPr>
        <p:spPr>
          <a:xfrm>
            <a:off x="120274" y="269299"/>
            <a:ext cx="9972651" cy="461665"/>
          </a:xfrm>
          <a:prstGeom prst="rect">
            <a:avLst/>
          </a:prstGeom>
        </p:spPr>
        <p:txBody>
          <a:bodyPr wrap="square">
            <a:spAutoFit/>
          </a:bodyPr>
          <a:lstStyle/>
          <a:p>
            <a:r>
              <a:rPr lang="pt-PT" sz="2400" b="1" cap="all" dirty="0">
                <a:solidFill>
                  <a:srgbClr val="C00000"/>
                </a:solidFill>
                <a:latin typeface="+mn-lt"/>
                <a:ea typeface="+mn-ea"/>
                <a:cs typeface="+mn-cs"/>
              </a:rPr>
              <a:t>MENSAGENS CHAVE</a:t>
            </a:r>
            <a:endParaRPr lang="pt-PT" sz="2400" b="1" cap="small" dirty="0">
              <a:solidFill>
                <a:srgbClr val="9CC7CD"/>
              </a:solidFill>
            </a:endParaRPr>
          </a:p>
        </p:txBody>
      </p:sp>
      <p:sp>
        <p:nvSpPr>
          <p:cNvPr id="5" name="Rectangle 4">
            <a:extLst>
              <a:ext uri="{FF2B5EF4-FFF2-40B4-BE49-F238E27FC236}">
                <a16:creationId xmlns:a16="http://schemas.microsoft.com/office/drawing/2014/main" id="{C8466448-A54E-4AE0-9186-08C444447195}"/>
              </a:ext>
            </a:extLst>
          </p:cNvPr>
          <p:cNvSpPr/>
          <p:nvPr/>
        </p:nvSpPr>
        <p:spPr>
          <a:xfrm flipH="1">
            <a:off x="576135" y="1445275"/>
            <a:ext cx="10927976" cy="1485769"/>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pt-PT" sz="2400" dirty="0">
                <a:solidFill>
                  <a:schemeClr val="tx1"/>
                </a:solidFill>
              </a:rPr>
              <a:t>Os regimes de comprimido único, seja em </a:t>
            </a:r>
            <a:r>
              <a:rPr lang="pt-PT" sz="2400" i="1" dirty="0" err="1">
                <a:solidFill>
                  <a:schemeClr val="tx1"/>
                </a:solidFill>
              </a:rPr>
              <a:t>switch</a:t>
            </a:r>
            <a:r>
              <a:rPr lang="pt-PT" sz="2400" dirty="0">
                <a:solidFill>
                  <a:schemeClr val="tx1"/>
                </a:solidFill>
              </a:rPr>
              <a:t>, seja em doentes </a:t>
            </a:r>
            <a:r>
              <a:rPr lang="pt-PT" sz="2400" i="1" dirty="0">
                <a:solidFill>
                  <a:schemeClr val="tx1"/>
                </a:solidFill>
              </a:rPr>
              <a:t>naïve</a:t>
            </a:r>
            <a:r>
              <a:rPr lang="pt-PT" sz="2400" dirty="0">
                <a:solidFill>
                  <a:schemeClr val="tx1"/>
                </a:solidFill>
              </a:rPr>
              <a:t>, estão associados a maior adesão, maior taxa de supressão virológica e maior satisfação por parte dos doentes. </a:t>
            </a:r>
          </a:p>
          <a:p>
            <a:pPr algn="ctr"/>
            <a:endParaRPr lang="x-none" dirty="0"/>
          </a:p>
        </p:txBody>
      </p:sp>
      <p:sp>
        <p:nvSpPr>
          <p:cNvPr id="6" name="Rectangle 5">
            <a:extLst>
              <a:ext uri="{FF2B5EF4-FFF2-40B4-BE49-F238E27FC236}">
                <a16:creationId xmlns:a16="http://schemas.microsoft.com/office/drawing/2014/main" id="{8F57B8E1-4DDF-401E-951F-6110667CAD43}"/>
              </a:ext>
            </a:extLst>
          </p:cNvPr>
          <p:cNvSpPr/>
          <p:nvPr/>
        </p:nvSpPr>
        <p:spPr>
          <a:xfrm flipH="1">
            <a:off x="571919" y="3116902"/>
            <a:ext cx="10932191" cy="1346394"/>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pt-PT" sz="2400" dirty="0">
                <a:solidFill>
                  <a:schemeClr val="tx1"/>
                </a:solidFill>
              </a:rPr>
              <a:t>Os regimes de comprimido único baseados em inibidores da </a:t>
            </a:r>
            <a:r>
              <a:rPr lang="pt-PT" sz="2400" dirty="0" err="1">
                <a:solidFill>
                  <a:schemeClr val="tx1"/>
                </a:solidFill>
              </a:rPr>
              <a:t>integrase</a:t>
            </a:r>
            <a:r>
              <a:rPr lang="pt-PT" sz="2400" dirty="0">
                <a:solidFill>
                  <a:schemeClr val="tx1"/>
                </a:solidFill>
              </a:rPr>
              <a:t> são aqueles que estão associados a maior persistência terapêutica e maior supressão virológica</a:t>
            </a:r>
            <a:endParaRPr lang="x-none" sz="2400" dirty="0">
              <a:solidFill>
                <a:schemeClr val="tx1"/>
              </a:solidFill>
            </a:endParaRPr>
          </a:p>
        </p:txBody>
      </p:sp>
      <p:sp>
        <p:nvSpPr>
          <p:cNvPr id="7" name="Rectangle 6">
            <a:extLst>
              <a:ext uri="{FF2B5EF4-FFF2-40B4-BE49-F238E27FC236}">
                <a16:creationId xmlns:a16="http://schemas.microsoft.com/office/drawing/2014/main" id="{91347F85-485C-46CF-9A8E-AEE15C14CAA1}"/>
              </a:ext>
            </a:extLst>
          </p:cNvPr>
          <p:cNvSpPr/>
          <p:nvPr/>
        </p:nvSpPr>
        <p:spPr>
          <a:xfrm flipH="1">
            <a:off x="571920" y="4649154"/>
            <a:ext cx="10932191" cy="1137655"/>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pt-PT" sz="2400" dirty="0">
                <a:solidFill>
                  <a:schemeClr val="tx1"/>
                </a:solidFill>
              </a:rPr>
              <a:t>Nestes, o BIC/TAF/FTC, é o RCU de 3 fármacos que apresenta maior persistência no tratamento, taxas de supressão virológica elevadas e sustentadas ao longo do tempo aliadas a um baixo potencial de interações medicamentosas.</a:t>
            </a:r>
          </a:p>
        </p:txBody>
      </p:sp>
      <p:pic>
        <p:nvPicPr>
          <p:cNvPr id="8" name="Graphic 7">
            <a:extLst>
              <a:ext uri="{FF2B5EF4-FFF2-40B4-BE49-F238E27FC236}">
                <a16:creationId xmlns:a16="http://schemas.microsoft.com/office/drawing/2014/main" id="{073E862B-7522-4A25-B40B-E4E6B792C468}"/>
              </a:ext>
            </a:extLst>
          </p:cNvPr>
          <p:cNvPicPr>
            <a:picLocks noChangeAspect="1"/>
          </p:cNvPicPr>
          <p:nvPr/>
        </p:nvPicPr>
        <p:blipFill rotWithShape="1">
          <a:blip r:embed="rId2"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229" t="27143" r="26029" b="30396"/>
          <a:stretch/>
        </p:blipFill>
        <p:spPr>
          <a:xfrm>
            <a:off x="3850077" y="1606890"/>
            <a:ext cx="5185154" cy="4366417"/>
          </a:xfrm>
          <a:prstGeom prst="rect">
            <a:avLst/>
          </a:prstGeom>
        </p:spPr>
      </p:pic>
      <p:sp>
        <p:nvSpPr>
          <p:cNvPr id="9" name="TextBox 2">
            <a:extLst>
              <a:ext uri="{FF2B5EF4-FFF2-40B4-BE49-F238E27FC236}">
                <a16:creationId xmlns:a16="http://schemas.microsoft.com/office/drawing/2014/main" id="{DAB5D149-1983-4F36-8FC3-4DEBC0468452}"/>
              </a:ext>
            </a:extLst>
          </p:cNvPr>
          <p:cNvSpPr txBox="1"/>
          <p:nvPr/>
        </p:nvSpPr>
        <p:spPr>
          <a:xfrm>
            <a:off x="571919" y="6480979"/>
            <a:ext cx="1653017" cy="215444"/>
          </a:xfrm>
          <a:prstGeom prst="rect">
            <a:avLst/>
          </a:prstGeom>
          <a:noFill/>
        </p:spPr>
        <p:txBody>
          <a:bodyPr wrap="none" rtlCol="0">
            <a:spAutoFit/>
          </a:bodyPr>
          <a:lstStyle/>
          <a:p>
            <a:r>
              <a:rPr lang="pt-PT" sz="800" dirty="0">
                <a:solidFill>
                  <a:schemeClr val="tx1">
                    <a:lumMod val="65000"/>
                    <a:lumOff val="35000"/>
                  </a:schemeClr>
                </a:solidFill>
              </a:rPr>
              <a:t>RCU, regime de comprimido único</a:t>
            </a:r>
          </a:p>
        </p:txBody>
      </p:sp>
    </p:spTree>
    <p:extLst>
      <p:ext uri="{BB962C8B-B14F-4D97-AF65-F5344CB8AC3E}">
        <p14:creationId xmlns:p14="http://schemas.microsoft.com/office/powerpoint/2010/main" val="788548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EBC07295-AA7E-4687-B8BA-05739696F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2F2A9E4-A3EB-47AA-9B84-39E98A0F6446}"/>
              </a:ext>
            </a:extLst>
          </p:cNvPr>
          <p:cNvSpPr txBox="1"/>
          <p:nvPr/>
        </p:nvSpPr>
        <p:spPr>
          <a:xfrm>
            <a:off x="5178286" y="1443841"/>
            <a:ext cx="6843801" cy="3693319"/>
          </a:xfrm>
          <a:prstGeom prst="rect">
            <a:avLst/>
          </a:prstGeom>
          <a:noFill/>
        </p:spPr>
        <p:txBody>
          <a:bodyPr wrap="square">
            <a:spAutoFit/>
          </a:bodyPr>
          <a:lstStyle/>
          <a:p>
            <a:r>
              <a:rPr lang="pt-PT" sz="1800" b="1" dirty="0">
                <a:solidFill>
                  <a:schemeClr val="bg1"/>
                </a:solidFill>
                <a:effectLst/>
                <a:latin typeface="Calibri" panose="020F0502020204030204" pitchFamily="34" charset="0"/>
                <a:ea typeface="Calibri" panose="020F0502020204030204" pitchFamily="34" charset="0"/>
              </a:rPr>
              <a:t>Gilead </a:t>
            </a:r>
            <a:r>
              <a:rPr lang="pt-PT" sz="1800" b="1" dirty="0" err="1">
                <a:solidFill>
                  <a:schemeClr val="bg1"/>
                </a:solidFill>
                <a:effectLst/>
                <a:latin typeface="Calibri" panose="020F0502020204030204" pitchFamily="34" charset="0"/>
                <a:ea typeface="Calibri" panose="020F0502020204030204" pitchFamily="34" charset="0"/>
              </a:rPr>
              <a:t>Sciences</a:t>
            </a:r>
            <a:r>
              <a:rPr lang="pt-PT" sz="1800" b="1" dirty="0">
                <a:solidFill>
                  <a:schemeClr val="bg1"/>
                </a:solidFill>
                <a:effectLst/>
                <a:latin typeface="Calibri" panose="020F0502020204030204" pitchFamily="34" charset="0"/>
                <a:ea typeface="Calibri" panose="020F0502020204030204" pitchFamily="34" charset="0"/>
              </a:rPr>
              <a:t>, Lda.</a:t>
            </a:r>
            <a:endParaRPr lang="pt-PT" sz="1800" dirty="0">
              <a:solidFill>
                <a:schemeClr val="bg1"/>
              </a:solidFill>
              <a:effectLst/>
              <a:latin typeface="Calibri" panose="020F0502020204030204" pitchFamily="34" charset="0"/>
              <a:ea typeface="Calibri" panose="020F0502020204030204" pitchFamily="34" charset="0"/>
            </a:endParaRPr>
          </a:p>
          <a:p>
            <a:r>
              <a:rPr lang="pt-PT" sz="1800" dirty="0" err="1">
                <a:solidFill>
                  <a:schemeClr val="bg1"/>
                </a:solidFill>
                <a:effectLst/>
                <a:latin typeface="Calibri" panose="020F0502020204030204" pitchFamily="34" charset="0"/>
                <a:ea typeface="Calibri" panose="020F0502020204030204" pitchFamily="34" charset="0"/>
              </a:rPr>
              <a:t>Atrium</a:t>
            </a:r>
            <a:r>
              <a:rPr lang="pt-PT" sz="1800" dirty="0">
                <a:solidFill>
                  <a:schemeClr val="bg1"/>
                </a:solidFill>
                <a:effectLst/>
                <a:latin typeface="Calibri" panose="020F0502020204030204" pitchFamily="34" charset="0"/>
                <a:ea typeface="Calibri" panose="020F0502020204030204" pitchFamily="34" charset="0"/>
              </a:rPr>
              <a:t> Saldanha, Praça Duque de Saldanha nº 1 – 8º A e B</a:t>
            </a:r>
          </a:p>
          <a:p>
            <a:r>
              <a:rPr lang="pt-PT" sz="1800" dirty="0">
                <a:solidFill>
                  <a:schemeClr val="bg1"/>
                </a:solidFill>
                <a:effectLst/>
                <a:latin typeface="Calibri" panose="020F0502020204030204" pitchFamily="34" charset="0"/>
                <a:ea typeface="Calibri" panose="020F0502020204030204" pitchFamily="34" charset="0"/>
              </a:rPr>
              <a:t>1050-094 Lisboa – Portugal</a:t>
            </a:r>
          </a:p>
          <a:p>
            <a:r>
              <a:rPr lang="pt-PT" sz="1800" dirty="0">
                <a:solidFill>
                  <a:schemeClr val="bg1"/>
                </a:solidFill>
                <a:effectLst/>
                <a:latin typeface="Calibri" panose="020F0502020204030204" pitchFamily="34" charset="0"/>
                <a:ea typeface="Calibri" panose="020F0502020204030204" pitchFamily="34" charset="0"/>
              </a:rPr>
              <a:t>Tel.: 21 792 87 90 – Nº de contribuinte: 503 604 704</a:t>
            </a:r>
          </a:p>
          <a:p>
            <a:r>
              <a:rPr lang="pt-PT" sz="1800" dirty="0">
                <a:solidFill>
                  <a:schemeClr val="bg1"/>
                </a:solidFill>
                <a:effectLst/>
                <a:latin typeface="Calibri" panose="020F0502020204030204" pitchFamily="34" charset="0"/>
                <a:ea typeface="Calibri" panose="020F0502020204030204" pitchFamily="34" charset="0"/>
              </a:rPr>
              <a:t>Informação Médica através do nº verde 800 207 489 ou </a:t>
            </a:r>
            <a:r>
              <a:rPr lang="pt-PT" sz="1800" u="sng" dirty="0">
                <a:solidFill>
                  <a:schemeClr val="bg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departamento.medico@gilead.com</a:t>
            </a:r>
            <a:endParaRPr lang="pt-PT" sz="1800" u="sng" dirty="0">
              <a:solidFill>
                <a:schemeClr val="bg1"/>
              </a:solidFill>
              <a:effectLst/>
              <a:latin typeface="Calibri" panose="020F0502020204030204" pitchFamily="34" charset="0"/>
              <a:ea typeface="Calibri" panose="020F0502020204030204" pitchFamily="34" charset="0"/>
            </a:endParaRPr>
          </a:p>
          <a:p>
            <a:endParaRPr lang="pt-PT" sz="1800" dirty="0">
              <a:solidFill>
                <a:schemeClr val="bg1"/>
              </a:solidFill>
              <a:effectLst/>
              <a:latin typeface="Calibri" panose="020F0502020204030204" pitchFamily="34" charset="0"/>
              <a:ea typeface="Calibri" panose="020F0502020204030204" pitchFamily="34" charset="0"/>
            </a:endParaRPr>
          </a:p>
          <a:p>
            <a:endParaRPr lang="pt-PT" dirty="0">
              <a:solidFill>
                <a:schemeClr val="bg1"/>
              </a:solidFill>
              <a:latin typeface="Calibri" panose="020F0502020204030204" pitchFamily="34" charset="0"/>
              <a:ea typeface="Calibri" panose="020F0502020204030204" pitchFamily="34" charset="0"/>
            </a:endParaRPr>
          </a:p>
          <a:p>
            <a:r>
              <a:rPr lang="pt-PT" sz="1800" dirty="0">
                <a:solidFill>
                  <a:schemeClr val="bg1"/>
                </a:solidFill>
                <a:latin typeface="Calibri" panose="020F0502020204030204"/>
              </a:rPr>
              <a:t>Pede-se que notifique qualquer informação de segurança, incluindo quaisquer suspeitas de reações adversas à </a:t>
            </a:r>
            <a:r>
              <a:rPr lang="pt-PT" sz="1800" dirty="0" err="1">
                <a:solidFill>
                  <a:schemeClr val="bg1"/>
                </a:solidFill>
                <a:latin typeface="Calibri" panose="020F0502020204030204"/>
              </a:rPr>
              <a:t>Gilead</a:t>
            </a:r>
            <a:r>
              <a:rPr lang="pt-PT" sz="1800" dirty="0">
                <a:solidFill>
                  <a:schemeClr val="bg1"/>
                </a:solidFill>
                <a:latin typeface="Calibri" panose="020F0502020204030204"/>
              </a:rPr>
              <a:t> </a:t>
            </a:r>
            <a:r>
              <a:rPr lang="pt-PT" sz="1800" dirty="0" err="1">
                <a:solidFill>
                  <a:schemeClr val="bg1"/>
                </a:solidFill>
                <a:latin typeface="Calibri" panose="020F0502020204030204"/>
              </a:rPr>
              <a:t>Sciences</a:t>
            </a:r>
            <a:r>
              <a:rPr lang="pt-PT" sz="1800" dirty="0">
                <a:solidFill>
                  <a:schemeClr val="bg1"/>
                </a:solidFill>
                <a:latin typeface="Calibri" panose="020F0502020204030204"/>
              </a:rPr>
              <a:t> por telefone ou correio eletrónico para Safety_FC@gilead.com e/ou ao INFARMED através de http://www.infarmed.pt/web/infarmed/submissaoram.</a:t>
            </a:r>
          </a:p>
          <a:p>
            <a:endParaRPr lang="pt-PT" sz="18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7165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347" y="223040"/>
            <a:ext cx="10779712" cy="335500"/>
          </a:xfrm>
        </p:spPr>
        <p:txBody>
          <a:bodyPr>
            <a:normAutofit/>
          </a:bodyPr>
          <a:lstStyle/>
          <a:p>
            <a:pPr algn="l"/>
            <a:r>
              <a:rPr lang="pt-PT" sz="1100" b="1" dirty="0">
                <a:latin typeface="Arial Narrow" panose="020B0606020202030204" pitchFamily="34" charset="0"/>
              </a:rPr>
              <a:t>INFORMAÇÕES ESSENCIAIS COMPATÍVEIS COM O RESUMO DAS CARACTERÍSTICAS DO MEDICAMENTO BIKTARVY</a:t>
            </a:r>
            <a:r>
              <a:rPr lang="pt-PT" sz="1100" b="1" baseline="30000" dirty="0">
                <a:latin typeface="Arial Narrow" panose="020B0606020202030204" pitchFamily="34" charset="0"/>
              </a:rPr>
              <a:t>®</a:t>
            </a:r>
            <a:endParaRPr lang="en-GB" sz="1100" baseline="30000" dirty="0">
              <a:latin typeface="Arial Narrow" panose="020B0606020202030204" pitchFamily="34" charset="0"/>
            </a:endParaRPr>
          </a:p>
        </p:txBody>
      </p:sp>
      <p:sp>
        <p:nvSpPr>
          <p:cNvPr id="3" name="Subtitle 2"/>
          <p:cNvSpPr>
            <a:spLocks noGrp="1"/>
          </p:cNvSpPr>
          <p:nvPr>
            <p:ph type="subTitle" idx="1"/>
          </p:nvPr>
        </p:nvSpPr>
        <p:spPr>
          <a:xfrm>
            <a:off x="236219" y="672676"/>
            <a:ext cx="11659606" cy="5075868"/>
          </a:xfrm>
        </p:spPr>
        <p:txBody>
          <a:bodyPr>
            <a:normAutofit fontScale="92500" lnSpcReduction="10000"/>
          </a:bodyPr>
          <a:lstStyle/>
          <a:p>
            <a:pPr algn="just"/>
            <a:r>
              <a:rPr lang="pt-PT" sz="1000" b="1" spc="-10" dirty="0">
                <a:effectLst/>
                <a:latin typeface="Times New Roman" panose="02020603050405020304" pitchFamily="18" charset="0"/>
                <a:ea typeface="Times New Roman" panose="02020603050405020304" pitchFamily="18" charset="0"/>
              </a:rPr>
              <a:t>NOME DO MEDICAMENTO E FORMA FARMACÊUTICA</a:t>
            </a:r>
            <a:r>
              <a:rPr lang="pt-PT" sz="1000" spc="-10" dirty="0">
                <a:effectLst/>
                <a:latin typeface="Times New Roman" panose="02020603050405020304" pitchFamily="18" charset="0"/>
                <a:ea typeface="Times New Roman" panose="02020603050405020304" pitchFamily="18" charset="0"/>
              </a:rPr>
              <a:t>: Biktarvy 30 mg/20 mg/15 mg comprimidos revestidos por película | Biktarvy 50 mg/200 mg/25 mg comprimidos revestidos por película </a:t>
            </a:r>
            <a:r>
              <a:rPr lang="pt-PT" sz="1000" b="1" spc="-10" dirty="0">
                <a:effectLst/>
                <a:latin typeface="Times New Roman" panose="02020603050405020304" pitchFamily="18" charset="0"/>
                <a:ea typeface="Times New Roman" panose="02020603050405020304" pitchFamily="18" charset="0"/>
              </a:rPr>
              <a:t>COMPOSIÇÃO QUALITATIVA E QUANTITATIVA</a:t>
            </a:r>
            <a:r>
              <a:rPr lang="pt-PT" sz="1000" spc="-10" dirty="0">
                <a:effectLst/>
                <a:latin typeface="Times New Roman" panose="02020603050405020304" pitchFamily="18" charset="0"/>
                <a:ea typeface="Times New Roman" panose="02020603050405020304" pitchFamily="18" charset="0"/>
              </a:rPr>
              <a:t>: </a:t>
            </a:r>
            <a:r>
              <a:rPr lang="pt-PT" sz="1000" i="1" spc="-10" dirty="0">
                <a:effectLst/>
                <a:latin typeface="Times New Roman" panose="02020603050405020304" pitchFamily="18" charset="0"/>
                <a:ea typeface="Times New Roman" panose="02020603050405020304" pitchFamily="18" charset="0"/>
              </a:rPr>
              <a:t>Biktarvy 30 mg/120 mg/15 mg</a:t>
            </a:r>
            <a:r>
              <a:rPr lang="pt-PT" sz="1000" spc="-10" dirty="0">
                <a:effectLst/>
                <a:latin typeface="Times New Roman" panose="02020603050405020304" pitchFamily="18" charset="0"/>
                <a:ea typeface="Times New Roman" panose="02020603050405020304" pitchFamily="18" charset="0"/>
              </a:rPr>
              <a:t>: cada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contém </a:t>
            </a:r>
            <a:r>
              <a:rPr lang="pt-PT" sz="1000" spc="-10" dirty="0" err="1">
                <a:effectLst/>
                <a:latin typeface="Times New Roman" panose="02020603050405020304" pitchFamily="18" charset="0"/>
                <a:ea typeface="Times New Roman" panose="02020603050405020304" pitchFamily="18" charset="0"/>
              </a:rPr>
              <a:t>bictegravir</a:t>
            </a:r>
            <a:r>
              <a:rPr lang="pt-PT" sz="1000" spc="-10" dirty="0">
                <a:effectLst/>
                <a:latin typeface="Times New Roman" panose="02020603050405020304" pitchFamily="18" charset="0"/>
                <a:ea typeface="Times New Roman" panose="02020603050405020304" pitchFamily="18" charset="0"/>
              </a:rPr>
              <a:t> sódico equivalente a 30 mg de </a:t>
            </a:r>
            <a:r>
              <a:rPr lang="pt-PT" sz="1000" spc="-10" dirty="0" err="1">
                <a:effectLst/>
                <a:latin typeface="Times New Roman" panose="02020603050405020304" pitchFamily="18" charset="0"/>
                <a:ea typeface="Times New Roman" panose="02020603050405020304" pitchFamily="18" charset="0"/>
              </a:rPr>
              <a:t>bictegravir</a:t>
            </a:r>
            <a:r>
              <a:rPr lang="pt-PT" sz="1000" spc="-10" dirty="0">
                <a:effectLst/>
                <a:latin typeface="Times New Roman" panose="02020603050405020304" pitchFamily="18" charset="0"/>
                <a:ea typeface="Times New Roman" panose="02020603050405020304" pitchFamily="18" charset="0"/>
              </a:rPr>
              <a:t> (BIC), 120 mg de </a:t>
            </a:r>
            <a:r>
              <a:rPr lang="pt-PT" sz="1000" spc="-10" dirty="0" err="1">
                <a:effectLst/>
                <a:latin typeface="Times New Roman" panose="02020603050405020304" pitchFamily="18" charset="0"/>
                <a:ea typeface="Times New Roman" panose="02020603050405020304" pitchFamily="18" charset="0"/>
              </a:rPr>
              <a:t>emtricitabina</a:t>
            </a:r>
            <a:r>
              <a:rPr lang="pt-PT" sz="1000" spc="-10" dirty="0">
                <a:effectLst/>
                <a:latin typeface="Times New Roman" panose="02020603050405020304" pitchFamily="18" charset="0"/>
                <a:ea typeface="Times New Roman" panose="02020603050405020304" pitchFamily="18" charset="0"/>
              </a:rPr>
              <a:t> (FTC) e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spc="-10" dirty="0" err="1">
                <a:effectLst/>
                <a:latin typeface="Times New Roman" panose="02020603050405020304" pitchFamily="18" charset="0"/>
                <a:ea typeface="Times New Roman" panose="02020603050405020304" pitchFamily="18" charset="0"/>
              </a:rPr>
              <a:t>alafenamida</a:t>
            </a:r>
            <a:r>
              <a:rPr lang="pt-PT" sz="1000" spc="-10" dirty="0">
                <a:effectLst/>
                <a:latin typeface="Times New Roman" panose="02020603050405020304" pitchFamily="18" charset="0"/>
                <a:ea typeface="Times New Roman" panose="02020603050405020304" pitchFamily="18" charset="0"/>
              </a:rPr>
              <a:t> fumarato (TAF) equivalente a 15 mg de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spc="-10" dirty="0" err="1">
                <a:effectLst/>
                <a:latin typeface="Times New Roman" panose="02020603050405020304" pitchFamily="18" charset="0"/>
                <a:ea typeface="Times New Roman" panose="02020603050405020304" pitchFamily="18" charset="0"/>
              </a:rPr>
              <a:t>alafenamida</a:t>
            </a:r>
            <a:r>
              <a:rPr lang="pt-PT" sz="1000" spc="-10" dirty="0">
                <a:effectLst/>
                <a:latin typeface="Times New Roman" panose="02020603050405020304" pitchFamily="18" charset="0"/>
                <a:ea typeface="Times New Roman" panose="02020603050405020304" pitchFamily="18" charset="0"/>
              </a:rPr>
              <a:t>. </a:t>
            </a:r>
            <a:r>
              <a:rPr lang="pt-PT" sz="1000" i="1" spc="-10" dirty="0">
                <a:effectLst/>
                <a:latin typeface="Times New Roman" panose="02020603050405020304" pitchFamily="18" charset="0"/>
                <a:ea typeface="Times New Roman" panose="02020603050405020304" pitchFamily="18" charset="0"/>
              </a:rPr>
              <a:t>Biktarvy 50 mg/200 mg/25 mg</a:t>
            </a:r>
            <a:r>
              <a:rPr lang="pt-PT" sz="1000" spc="-10" dirty="0">
                <a:effectLst/>
                <a:latin typeface="Times New Roman" panose="02020603050405020304" pitchFamily="18" charset="0"/>
                <a:ea typeface="Times New Roman" panose="02020603050405020304" pitchFamily="18" charset="0"/>
              </a:rPr>
              <a:t>: cada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contém </a:t>
            </a:r>
            <a:r>
              <a:rPr lang="pt-PT" sz="1000" spc="-10" dirty="0" err="1">
                <a:effectLst/>
                <a:latin typeface="Times New Roman" panose="02020603050405020304" pitchFamily="18" charset="0"/>
                <a:ea typeface="Times New Roman" panose="02020603050405020304" pitchFamily="18" charset="0"/>
              </a:rPr>
              <a:t>bictegravir</a:t>
            </a:r>
            <a:r>
              <a:rPr lang="pt-PT" sz="1000" spc="-10" dirty="0">
                <a:effectLst/>
                <a:latin typeface="Times New Roman" panose="02020603050405020304" pitchFamily="18" charset="0"/>
                <a:ea typeface="Times New Roman" panose="02020603050405020304" pitchFamily="18" charset="0"/>
              </a:rPr>
              <a:t> sódico equivalente a 50 mg de BIC, 200 mg de FTC e TAF equivalente a 25 mg de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spc="-10" dirty="0" err="1">
                <a:effectLst/>
                <a:latin typeface="Times New Roman" panose="02020603050405020304" pitchFamily="18" charset="0"/>
                <a:ea typeface="Times New Roman" panose="02020603050405020304" pitchFamily="18" charset="0"/>
              </a:rPr>
              <a:t>alafenamida</a:t>
            </a:r>
            <a:r>
              <a:rPr lang="pt-PT" sz="1000" spc="-10" dirty="0">
                <a:effectLst/>
                <a:latin typeface="Times New Roman" panose="02020603050405020304" pitchFamily="18" charset="0"/>
                <a:ea typeface="Times New Roman" panose="02020603050405020304" pitchFamily="18" charset="0"/>
              </a:rPr>
              <a:t>. Para informação sobre excipientes, consultar o RCM completo. </a:t>
            </a:r>
            <a:r>
              <a:rPr lang="pt-PT" sz="1000" b="1" cap="all" spc="-10" dirty="0">
                <a:effectLst/>
                <a:latin typeface="Times New Roman" panose="02020603050405020304" pitchFamily="18" charset="0"/>
                <a:ea typeface="Times New Roman" panose="02020603050405020304" pitchFamily="18" charset="0"/>
              </a:rPr>
              <a:t>Indicações terapêuticas:</a:t>
            </a:r>
            <a:r>
              <a:rPr lang="pt-PT" sz="1000" spc="-10" dirty="0">
                <a:effectLst/>
                <a:latin typeface="Times New Roman" panose="02020603050405020304" pitchFamily="18" charset="0"/>
                <a:ea typeface="Times New Roman" panose="02020603050405020304" pitchFamily="18" charset="0"/>
              </a:rPr>
              <a:t> tratamento da infeção pelo vírus da imunodeficiência humana do tipo 1 (VIH-1) em adultos e doentes pediátricos com pelo menos 2 anos de idade e que pesem pelo menos 14 kg sem evidência atual ou passada de resistência viral à classe dos inibidores da </a:t>
            </a:r>
            <a:r>
              <a:rPr lang="pt-PT" sz="1000" spc="-10" dirty="0" err="1">
                <a:effectLst/>
                <a:latin typeface="Times New Roman" panose="02020603050405020304" pitchFamily="18" charset="0"/>
                <a:ea typeface="Times New Roman" panose="02020603050405020304" pitchFamily="18" charset="0"/>
              </a:rPr>
              <a:t>integrase</a:t>
            </a:r>
            <a:r>
              <a:rPr lang="pt-PT" sz="1000" spc="-10" dirty="0">
                <a:effectLst/>
                <a:latin typeface="Times New Roman" panose="02020603050405020304" pitchFamily="18" charset="0"/>
                <a:ea typeface="Times New Roman" panose="02020603050405020304" pitchFamily="18" charset="0"/>
              </a:rPr>
              <a:t>, à </a:t>
            </a:r>
            <a:r>
              <a:rPr lang="pt-PT" sz="1000" spc="-10" dirty="0" err="1">
                <a:effectLst/>
                <a:latin typeface="Times New Roman" panose="02020603050405020304" pitchFamily="18" charset="0"/>
                <a:ea typeface="Times New Roman" panose="02020603050405020304" pitchFamily="18" charset="0"/>
              </a:rPr>
              <a:t>emtricitabina</a:t>
            </a:r>
            <a:r>
              <a:rPr lang="pt-PT" sz="1000" spc="-10" dirty="0">
                <a:effectLst/>
                <a:latin typeface="Times New Roman" panose="02020603050405020304" pitchFamily="18" charset="0"/>
                <a:ea typeface="Times New Roman" panose="02020603050405020304" pitchFamily="18" charset="0"/>
              </a:rPr>
              <a:t> ou ao </a:t>
            </a:r>
            <a:r>
              <a:rPr lang="pt-PT" sz="1000" spc="-10" dirty="0" err="1">
                <a:effectLst/>
                <a:latin typeface="Times New Roman" panose="02020603050405020304" pitchFamily="18" charset="0"/>
                <a:ea typeface="Times New Roman" panose="02020603050405020304" pitchFamily="18" charset="0"/>
              </a:rPr>
              <a:t>tenofovir</a:t>
            </a:r>
            <a:r>
              <a:rPr lang="pt-PT" sz="1000" spc="-10" dirty="0">
                <a:effectLst/>
                <a:latin typeface="Times New Roman" panose="02020603050405020304" pitchFamily="18" charset="0"/>
                <a:ea typeface="Times New Roman" panose="02020603050405020304" pitchFamily="18" charset="0"/>
              </a:rPr>
              <a:t>. </a:t>
            </a:r>
            <a:r>
              <a:rPr lang="pt-PT" sz="1000" b="1" cap="all" spc="-10" dirty="0">
                <a:effectLst/>
                <a:latin typeface="Times New Roman" panose="02020603050405020304" pitchFamily="18" charset="0"/>
                <a:ea typeface="Times New Roman" panose="02020603050405020304" pitchFamily="18" charset="0"/>
              </a:rPr>
              <a:t>Posologia e modo de administração:</a:t>
            </a:r>
            <a:r>
              <a:rPr lang="pt-PT" sz="1000" spc="-10" dirty="0">
                <a:effectLst/>
                <a:latin typeface="Times New Roman" panose="02020603050405020304" pitchFamily="18" charset="0"/>
                <a:ea typeface="Times New Roman" panose="02020603050405020304" pitchFamily="18" charset="0"/>
              </a:rPr>
              <a:t> </a:t>
            </a:r>
            <a:r>
              <a:rPr lang="pt-PT" sz="1000" i="1" spc="-10" dirty="0">
                <a:effectLst/>
                <a:latin typeface="Times New Roman" panose="02020603050405020304" pitchFamily="18" charset="0"/>
                <a:ea typeface="Times New Roman" panose="02020603050405020304" pitchFamily="18" charset="0"/>
              </a:rPr>
              <a:t>Doentes pediátricos com pelo menos 2 anos de idade e que pesem pelo menos 14 kg a menos de 25 kg: </a:t>
            </a:r>
            <a:r>
              <a:rPr lang="pt-PT" sz="1000" spc="-10" dirty="0">
                <a:effectLst/>
                <a:latin typeface="Times New Roman" panose="02020603050405020304" pitchFamily="18" charset="0"/>
                <a:ea typeface="Times New Roman" panose="02020603050405020304" pitchFamily="18" charset="0"/>
              </a:rPr>
              <a:t>um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de 30/120/15mg tomado 1x dia. </a:t>
            </a:r>
            <a:r>
              <a:rPr lang="pt-PT" sz="1000" i="1" spc="-10" dirty="0">
                <a:effectLst/>
                <a:latin typeface="Times New Roman" panose="02020603050405020304" pitchFamily="18" charset="0"/>
                <a:ea typeface="Times New Roman" panose="02020603050405020304" pitchFamily="18" charset="0"/>
              </a:rPr>
              <a:t>Adultos e doentes pediátricos que pesem pelo menos 25 kg</a:t>
            </a:r>
            <a:r>
              <a:rPr lang="pt-PT" sz="1000" spc="-10" dirty="0">
                <a:effectLst/>
                <a:latin typeface="Times New Roman" panose="02020603050405020304" pitchFamily="18" charset="0"/>
                <a:ea typeface="Times New Roman" panose="02020603050405020304" pitchFamily="18" charset="0"/>
              </a:rPr>
              <a:t>: um </a:t>
            </a:r>
            <a:r>
              <a:rPr lang="pt-PT" sz="1000" spc="-10" dirty="0" err="1">
                <a:effectLst/>
                <a:latin typeface="Times New Roman" panose="02020603050405020304" pitchFamily="18" charset="0"/>
                <a:ea typeface="Times New Roman" panose="02020603050405020304" pitchFamily="18" charset="0"/>
              </a:rPr>
              <a:t>cp</a:t>
            </a:r>
            <a:r>
              <a:rPr lang="pt-PT" sz="1000" spc="-10" dirty="0">
                <a:effectLst/>
                <a:latin typeface="Times New Roman" panose="02020603050405020304" pitchFamily="18" charset="0"/>
                <a:ea typeface="Times New Roman" panose="02020603050405020304" pitchFamily="18" charset="0"/>
              </a:rPr>
              <a:t> de 50/200/25mg, 1x dia.</a:t>
            </a:r>
            <a:r>
              <a:rPr lang="pt-PT" sz="1400" dirty="0">
                <a:effectLst/>
                <a:latin typeface="Times New Roman" panose="02020603050405020304" pitchFamily="18" charset="0"/>
                <a:ea typeface="Times New Roman" panose="02020603050405020304" pitchFamily="18" charset="0"/>
              </a:rPr>
              <a:t> </a:t>
            </a:r>
            <a:r>
              <a:rPr lang="pt-PT" sz="1000" spc="-10" dirty="0">
                <a:effectLst/>
                <a:latin typeface="Times New Roman" panose="02020603050405020304" pitchFamily="18" charset="0"/>
                <a:ea typeface="Times New Roman" panose="02020603050405020304" pitchFamily="18" charset="0"/>
              </a:rPr>
              <a:t>Via oral, com ou sem alimentos. Os comprimidos não devem ser mastigados, esmagados ou divididos. Não é necessário um ajuste posológico de Biktarvy em doentes idosos, em doentes com uma depuração da creatinina (</a:t>
            </a:r>
            <a:r>
              <a:rPr lang="pt-PT" sz="1000" spc="-10" dirty="0" err="1">
                <a:effectLst/>
                <a:latin typeface="Times New Roman" panose="02020603050405020304" pitchFamily="18" charset="0"/>
                <a:ea typeface="Times New Roman" panose="02020603050405020304" pitchFamily="18" charset="0"/>
              </a:rPr>
              <a:t>ClCr</a:t>
            </a:r>
            <a:r>
              <a:rPr lang="pt-PT" sz="1000" spc="-10" dirty="0">
                <a:effectLst/>
                <a:latin typeface="Times New Roman" panose="02020603050405020304" pitchFamily="18" charset="0"/>
                <a:ea typeface="Times New Roman" panose="02020603050405020304" pitchFamily="18" charset="0"/>
              </a:rPr>
              <a:t>) estimada ≥ 30 ml/min e com peso ≥ 35 kg ou em doentes com compromisso hepático ligeiro ou moderado. Não é necessário um ajuste posológico em doentes adultos </a:t>
            </a:r>
            <a:r>
              <a:rPr lang="pt-PT" sz="1000" spc="-10" dirty="0">
                <a:effectLst/>
                <a:latin typeface="Times New Roman" panose="02020603050405020304" pitchFamily="18" charset="0"/>
                <a:ea typeface="Times New Roman" panose="02020603050405020304" pitchFamily="18" charset="0"/>
                <a:cs typeface="Times New Roman" panose="02020603050405020304" pitchFamily="18" charset="0"/>
              </a:rPr>
              <a:t>com doença renal terminal </a:t>
            </a:r>
            <a:r>
              <a:rPr lang="pt-PT" sz="1000" spc="-10" dirty="0">
                <a:effectLst/>
                <a:latin typeface="Times New Roman" panose="02020603050405020304" pitchFamily="18" charset="0"/>
                <a:ea typeface="Times New Roman" panose="02020603050405020304" pitchFamily="18" charset="0"/>
              </a:rPr>
              <a:t>(</a:t>
            </a:r>
            <a:r>
              <a:rPr lang="pt-PT" sz="1000" spc="-10" dirty="0" err="1">
                <a:effectLst/>
                <a:latin typeface="Times New Roman" panose="02020603050405020304" pitchFamily="18" charset="0"/>
                <a:ea typeface="Times New Roman" panose="02020603050405020304" pitchFamily="18" charset="0"/>
              </a:rPr>
              <a:t>ClCr</a:t>
            </a:r>
            <a:r>
              <a:rPr lang="pt-PT" sz="1000" spc="-10" dirty="0">
                <a:effectLst/>
                <a:latin typeface="Times New Roman" panose="02020603050405020304" pitchFamily="18" charset="0"/>
                <a:ea typeface="Times New Roman" panose="02020603050405020304" pitchFamily="18" charset="0"/>
              </a:rPr>
              <a:t> estimada &lt; 15 ml/minuto) sujeitos a hemodiálise crónica. No entanto, de uma forma geral Biktarvy deve ser evitado e apenas utilizado nestes doentes, caso se considere que os potenciais benefícios superam os potenciais riscos. Deve-se evitar iniciar‑se Biktarvy em doentes com uma </a:t>
            </a:r>
            <a:r>
              <a:rPr lang="pt-PT" sz="1000" spc="-10" dirty="0" err="1">
                <a:effectLst/>
                <a:latin typeface="Times New Roman" panose="02020603050405020304" pitchFamily="18" charset="0"/>
                <a:ea typeface="Times New Roman" panose="02020603050405020304" pitchFamily="18" charset="0"/>
              </a:rPr>
              <a:t>ClCr</a:t>
            </a:r>
            <a:r>
              <a:rPr lang="pt-PT" sz="1000" spc="-10" dirty="0">
                <a:effectLst/>
                <a:latin typeface="Times New Roman" panose="02020603050405020304" pitchFamily="18" charset="0"/>
                <a:ea typeface="Times New Roman" panose="02020603050405020304" pitchFamily="18" charset="0"/>
              </a:rPr>
              <a:t> estimada ≥ 15 ml/min e &lt; 30 ml/min, ou &lt; 15 ml/min que não estejam sujeitos a hemodiálise crónica. A utilização de Biktarvy não é recomendada em doentes com compromisso hepático grave. A segurança e eficácia de Biktarvy em crianças com menos de 2 anos de idade ou que pesem menos de 14kg não foram ainda estabelecidas. </a:t>
            </a:r>
            <a:r>
              <a:rPr lang="pt-PT" sz="1000" b="1" cap="all" dirty="0">
                <a:effectLst/>
                <a:latin typeface="Times New Roman Bold"/>
                <a:ea typeface="Times New Roman" panose="02020603050405020304" pitchFamily="18" charset="0"/>
              </a:rPr>
              <a:t>Contraindicações: </a:t>
            </a:r>
            <a:r>
              <a:rPr lang="pt-PT" sz="1000" spc="-10" dirty="0">
                <a:effectLst/>
                <a:latin typeface="Times New Roman" panose="02020603050405020304" pitchFamily="18" charset="0"/>
                <a:ea typeface="Times New Roman" panose="02020603050405020304" pitchFamily="18" charset="0"/>
              </a:rPr>
              <a:t>Hipersensibilidade às substâncias ativas ou a qualquer um dos excipientes. Coadministração com rifampicina e hipericão. </a:t>
            </a:r>
            <a:r>
              <a:rPr lang="pt-PT" sz="1000" b="1" cap="all" spc="-10" dirty="0">
                <a:effectLst/>
                <a:latin typeface="Times New Roman" panose="02020603050405020304" pitchFamily="18" charset="0"/>
                <a:ea typeface="Times New Roman" panose="02020603050405020304" pitchFamily="18" charset="0"/>
              </a:rPr>
              <a:t>Advertências e precauções especiais de utilização: </a:t>
            </a:r>
            <a:r>
              <a:rPr lang="pt-PT" sz="1000" dirty="0">
                <a:effectLst/>
                <a:latin typeface="Times New Roman" panose="02020603050405020304" pitchFamily="18" charset="0"/>
                <a:ea typeface="Times New Roman" panose="02020603050405020304" pitchFamily="18" charset="0"/>
              </a:rPr>
              <a:t>Existem dados limitados sobre a segurança e eficácia de Biktarvy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VIH-1 e vírus da hepatite C. O TAF é ativo contra o vírus da hepatite B (VHB). A descontinuação do tratamento com Biktarvy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 e VHB pode estar associada a exacerbações agudas graves de hepatite. A segurança e a eficácia de Biktarvy em doentes com doenças hepáticas significativas subjacentes não foram estabelecidas. Durante a terapêutica antirretroviral pode ocorrer um aumento do peso e dos níveis de lípidos e glucose no sangue. Os análogos dos nucleosídeos e nucleótidos podem, num grau variável, ter um impacto na função mitocondrial.</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Existem notificações de disfunção mitocondrial em lactentes VIH negativos, expostos </a:t>
            </a:r>
            <a:r>
              <a:rPr lang="pt-PT" sz="1000" i="1" dirty="0">
                <a:effectLst/>
                <a:latin typeface="Times New Roman" panose="02020603050405020304" pitchFamily="18" charset="0"/>
                <a:ea typeface="Times New Roman" panose="02020603050405020304" pitchFamily="18" charset="0"/>
              </a:rPr>
              <a:t>in </a:t>
            </a:r>
            <a:r>
              <a:rPr lang="pt-PT" sz="1000" i="1" dirty="0" err="1">
                <a:effectLst/>
                <a:latin typeface="Times New Roman" panose="02020603050405020304" pitchFamily="18" charset="0"/>
                <a:ea typeface="Times New Roman" panose="02020603050405020304" pitchFamily="18" charset="0"/>
              </a:rPr>
              <a:t>utero</a:t>
            </a:r>
            <a:r>
              <a:rPr lang="pt-PT" sz="1000" dirty="0">
                <a:effectLst/>
                <a:latin typeface="Times New Roman" panose="02020603050405020304" pitchFamily="18" charset="0"/>
                <a:ea typeface="Times New Roman" panose="02020603050405020304" pitchFamily="18" charset="0"/>
              </a:rPr>
              <a:t> e/ou após o nascimento a análogos dos nucleosídeos. Qualquer sintoma de inflamação deve ser avaliado e, quando necessário, instituído o tratamento. Foi notificada a ocorrência de doenças autoimunes (como a doença de Graves e a hepatite autoimune). Os doentes em tratamento com Biktarvy podem continuar a desenvolver infeções oportunistas e outras complicações da infeção pelo VIH. Foram notificados casos de osteonecrose, particularmente em doentes com doença por VIH avançada e/ou exposição prolongada a TA combinada. Foram notificados casos de compromisso renal pós-comercialização, incluindo insuficiência renal aguda e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com medicamentos que contêm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Não se pode excluir um risco potencial de nefrotoxicidade com Biktarvy. Recomenda-se avaliação da função renal em todos os doentes antes ou aquando do início do tratamento, bem como a sua monitorização durante o tratamento, conforme clinicamente adequado. Doentes que desenvolvam uma diminuição clinicamente significativa da função renal ou evidências de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deve considerar-se a descontinuação de Biktarvy. As implicações do aumento da exposição à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em doentes adultos com doença renal terminal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&lt; 15 ml/minuto) sujeitos a hemodiálise crónica tratados com Biktarvy permanecem desconhecidas. Biktarvy não deve ser coadministrado simultaneamente com antiácidos contendo magnésio/alumínio ou suplementos de ferro em jejum. Biktarvy deve ser administrado, pelo menos, 2 horas antes ou com alimentos 2 horas depois de antiácidos contendo magnésio e/ou alumínio. Biktarvy deve ser administrado, pelo menos, 2 horas antes de suplementos de ferro ou tomado juntamente com alimentos. </a:t>
            </a:r>
            <a:r>
              <a:rPr lang="pt-PT" sz="1000" i="1" dirty="0">
                <a:effectLst/>
                <a:latin typeface="Times New Roman" panose="02020603050405020304" pitchFamily="18" charset="0"/>
                <a:ea typeface="Times New Roman" panose="02020603050405020304" pitchFamily="18" charset="0"/>
              </a:rPr>
              <a:t>População pediátrica</a:t>
            </a:r>
            <a:r>
              <a:rPr lang="pt-PT" sz="1000" dirty="0">
                <a:effectLst/>
                <a:latin typeface="Times New Roman" panose="02020603050405020304" pitchFamily="18" charset="0"/>
                <a:ea typeface="Times New Roman" panose="02020603050405020304" pitchFamily="18" charset="0"/>
              </a:rPr>
              <a:t>:</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Foram notificados casos de redução da DMO (≥ 4%) da coluna vertebral e do corpo total exceto a cabeça em doentes com idade entre os 3 e &lt; 12 anos que receberam medicamentos contendo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durante 48 semanas. Os efeitos a longo prazo nos ossos em crescimento, incluindo risco de fratura, são incertos. É recomendada uma abordagem multidisciplinar. Biktarvy contém menos do que 1 </a:t>
            </a:r>
            <a:r>
              <a:rPr lang="pt-PT" sz="1000" dirty="0" err="1">
                <a:effectLst/>
                <a:latin typeface="Times New Roman" panose="02020603050405020304" pitchFamily="18" charset="0"/>
                <a:ea typeface="Times New Roman" panose="02020603050405020304" pitchFamily="18" charset="0"/>
              </a:rPr>
              <a:t>mmol</a:t>
            </a:r>
            <a:r>
              <a:rPr lang="pt-PT" sz="1000" dirty="0">
                <a:effectLst/>
                <a:latin typeface="Times New Roman" panose="02020603050405020304" pitchFamily="18" charset="0"/>
                <a:ea typeface="Times New Roman" panose="02020603050405020304" pitchFamily="18" charset="0"/>
              </a:rPr>
              <a:t> (23 mg) de sódio por comprimido, ou seja, é praticamente “isento de sódio”. </a:t>
            </a:r>
            <a:r>
              <a:rPr lang="pt-PT" sz="1000" b="1" cap="all" spc="-10" dirty="0">
                <a:effectLst/>
                <a:latin typeface="Times New Roman" panose="02020603050405020304" pitchFamily="18" charset="0"/>
                <a:ea typeface="Times New Roman" panose="02020603050405020304" pitchFamily="18" charset="0"/>
              </a:rPr>
              <a:t>Interações medicamentosas e outras formas de interação</a:t>
            </a:r>
            <a:r>
              <a:rPr lang="pt-PT" sz="1000" cap="all" spc="-1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O </a:t>
            </a:r>
            <a:r>
              <a:rPr lang="pt-PT" sz="1000" dirty="0" err="1">
                <a:effectLst/>
                <a:latin typeface="Times New Roman" panose="02020603050405020304" pitchFamily="18" charset="0"/>
                <a:ea typeface="Times New Roman" panose="02020603050405020304" pitchFamily="18" charset="0"/>
              </a:rPr>
              <a:t>bictegravir</a:t>
            </a:r>
            <a:r>
              <a:rPr lang="pt-PT" sz="1000" dirty="0">
                <a:effectLst/>
                <a:latin typeface="Times New Roman" panose="02020603050405020304" pitchFamily="18" charset="0"/>
                <a:ea typeface="Times New Roman" panose="02020603050405020304" pitchFamily="18" charset="0"/>
              </a:rPr>
              <a:t> é um substrato do CYP3A, da UGT1A1 e da </a:t>
            </a:r>
            <a:r>
              <a:rPr lang="pt-PT" sz="1000" dirty="0" err="1">
                <a:effectLst/>
                <a:latin typeface="Times New Roman" panose="02020603050405020304" pitchFamily="18" charset="0"/>
                <a:ea typeface="Times New Roman" panose="02020603050405020304" pitchFamily="18" charset="0"/>
              </a:rPr>
              <a:t>gp</a:t>
            </a:r>
            <a:r>
              <a:rPr lang="pt-PT" sz="1000" dirty="0">
                <a:effectLst/>
                <a:latin typeface="Times New Roman" panose="02020603050405020304" pitchFamily="18" charset="0"/>
                <a:ea typeface="Times New Roman" panose="02020603050405020304" pitchFamily="18" charset="0"/>
              </a:rPr>
              <a:t>-P e da BCRP.</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Biktarvy não é inibidor ou indutor do CYP </a:t>
            </a:r>
            <a:r>
              <a:rPr lang="pt-PT" sz="1000" i="1" dirty="0">
                <a:effectLst/>
                <a:latin typeface="Times New Roman" panose="02020603050405020304" pitchFamily="18" charset="0"/>
                <a:ea typeface="Times New Roman" panose="02020603050405020304" pitchFamily="18" charset="0"/>
              </a:rPr>
              <a:t>in vivo</a:t>
            </a:r>
            <a:r>
              <a:rPr lang="pt-PT" sz="1000" dirty="0">
                <a:effectLst/>
                <a:latin typeface="Times New Roman" panose="02020603050405020304" pitchFamily="18" charset="0"/>
                <a:ea typeface="Times New Roman" panose="02020603050405020304" pitchFamily="18" charset="0"/>
              </a:rPr>
              <a:t>. Biktarvy pode ser coadministrado com substratos do OCT2 e do MATE1. A coadministração de FTC com medicamentos que são eliminados por secreção tubular ativa pode aumentar as concentrações da FTC e/ou do medicamento coadministrado. Os medicamentos que diminuem a função renal podem aumentar as concentrações da FTC. 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é transportado pela </a:t>
            </a:r>
            <a:r>
              <a:rPr lang="pt-PT" sz="1000" dirty="0" err="1">
                <a:effectLst/>
                <a:latin typeface="Times New Roman" panose="02020603050405020304" pitchFamily="18" charset="0"/>
                <a:ea typeface="Times New Roman" panose="02020603050405020304" pitchFamily="18" charset="0"/>
              </a:rPr>
              <a:t>gp</a:t>
            </a:r>
            <a:r>
              <a:rPr lang="pt-PT" sz="1000" dirty="0">
                <a:effectLst/>
                <a:latin typeface="Times New Roman" panose="02020603050405020304" pitchFamily="18" charset="0"/>
                <a:ea typeface="Times New Roman" panose="02020603050405020304" pitchFamily="18" charset="0"/>
              </a:rPr>
              <a:t>-P e pela BCRP. 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não é um inibidor ou indutor do CYP3A </a:t>
            </a:r>
            <a:r>
              <a:rPr lang="pt-PT" sz="1000" i="1" dirty="0">
                <a:effectLst/>
                <a:latin typeface="Times New Roman" panose="02020603050405020304" pitchFamily="18" charset="0"/>
                <a:ea typeface="Times New Roman" panose="02020603050405020304" pitchFamily="18" charset="0"/>
              </a:rPr>
              <a:t>in vivo</a:t>
            </a:r>
            <a:r>
              <a:rPr lang="pt-PT" sz="1000" dirty="0">
                <a:effectLst/>
                <a:latin typeface="Times New Roman" panose="02020603050405020304" pitchFamily="18" charset="0"/>
                <a:ea typeface="Times New Roman" panose="02020603050405020304" pitchFamily="18" charset="0"/>
              </a:rPr>
              <a:t>. Biktarvy não deve ser administrado concomitantemente com medicamentos contendo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lamivudina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adefovir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dipivoxil</a:t>
            </a:r>
            <a:r>
              <a:rPr lang="pt-PT" sz="1000" dirty="0">
                <a:effectLst/>
                <a:latin typeface="Times New Roman" panose="02020603050405020304" pitchFamily="18" charset="0"/>
                <a:ea typeface="Times New Roman" panose="02020603050405020304" pitchFamily="18" charset="0"/>
              </a:rPr>
              <a:t> utilizados para o tratamento da infeção pelo VHB. Não se recomenda a coadministração de alguns medicamentos com Biktarvy: </a:t>
            </a:r>
            <a:r>
              <a:rPr lang="pt-PT" sz="1000" dirty="0" err="1">
                <a:effectLst/>
                <a:latin typeface="Times New Roman" panose="02020603050405020304" pitchFamily="18" charset="0"/>
                <a:ea typeface="Times New Roman" panose="02020603050405020304" pitchFamily="18" charset="0"/>
              </a:rPr>
              <a:t>atazanavir</a:t>
            </a:r>
            <a:r>
              <a:rPr lang="pt-PT" sz="1000" dirty="0">
                <a:effectLst/>
                <a:latin typeface="Times New Roman" panose="02020603050405020304" pitchFamily="18" charset="0"/>
                <a:ea typeface="Times New Roman" panose="02020603050405020304" pitchFamily="18" charset="0"/>
              </a:rPr>
              <a:t>, carbamazepina, ciclosporina (via IV ou oral), </a:t>
            </a:r>
            <a:r>
              <a:rPr lang="pt-PT" sz="1000" dirty="0" err="1">
                <a:effectLst/>
                <a:latin typeface="Times New Roman" panose="02020603050405020304" pitchFamily="18" charset="0"/>
                <a:ea typeface="Times New Roman" panose="02020603050405020304" pitchFamily="18" charset="0"/>
              </a:rPr>
              <a:t>oxcarbazepina</a:t>
            </a:r>
            <a:r>
              <a:rPr lang="pt-PT" sz="1000" dirty="0">
                <a:effectLst/>
                <a:latin typeface="Times New Roman" panose="02020603050405020304" pitchFamily="18" charset="0"/>
                <a:ea typeface="Times New Roman" panose="02020603050405020304" pitchFamily="18" charset="0"/>
              </a:rPr>
              <a:t>, fenobarbital, </a:t>
            </a:r>
            <a:r>
              <a:rPr lang="pt-PT" sz="1000" dirty="0" err="1">
                <a:effectLst/>
                <a:latin typeface="Times New Roman" panose="02020603050405020304" pitchFamily="18" charset="0"/>
                <a:ea typeface="Times New Roman" panose="02020603050405020304" pitchFamily="18" charset="0"/>
              </a:rPr>
              <a:t>fenitoína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rifabutina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rifapentina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sucralfato</a:t>
            </a:r>
            <a:r>
              <a:rPr lang="pt-PT" sz="1000" dirty="0">
                <a:effectLst/>
                <a:latin typeface="Times New Roman" panose="02020603050405020304" pitchFamily="18" charset="0"/>
                <a:ea typeface="Times New Roman" panose="02020603050405020304" pitchFamily="18" charset="0"/>
              </a:rPr>
              <a:t>. Biktarvy não deve ser coadministrado com outros medicamentos </a:t>
            </a:r>
            <a:r>
              <a:rPr lang="pt-PT" sz="1000" dirty="0" err="1">
                <a:effectLst/>
                <a:latin typeface="Times New Roman" panose="02020603050405020304" pitchFamily="18" charset="0"/>
                <a:ea typeface="Times New Roman" panose="02020603050405020304" pitchFamily="18" charset="0"/>
              </a:rPr>
              <a:t>antirretrovíricos</a:t>
            </a:r>
            <a:r>
              <a:rPr lang="pt-PT" sz="1000" dirty="0">
                <a:effectLst/>
                <a:latin typeface="Times New Roman" panose="02020603050405020304" pitchFamily="18" charset="0"/>
                <a:ea typeface="Times New Roman" panose="02020603050405020304" pitchFamily="18" charset="0"/>
              </a:rPr>
              <a:t>. Recomenda-se precaução quando </a:t>
            </a:r>
            <a:r>
              <a:rPr lang="pt-PT" sz="1000" dirty="0" err="1">
                <a:effectLst/>
                <a:latin typeface="Times New Roman" panose="02020603050405020304" pitchFamily="18" charset="0"/>
                <a:ea typeface="Times New Roman" panose="02020603050405020304" pitchFamily="18" charset="0"/>
              </a:rPr>
              <a:t>bictegravir</a:t>
            </a:r>
            <a:r>
              <a:rPr lang="pt-PT" sz="1000" dirty="0">
                <a:effectLst/>
                <a:latin typeface="Times New Roman" panose="02020603050405020304" pitchFamily="18" charset="0"/>
                <a:ea typeface="Times New Roman" panose="02020603050405020304" pitchFamily="18" charset="0"/>
              </a:rPr>
              <a:t> é associado com medicamentos conhecidos por inibirem a </a:t>
            </a:r>
            <a:r>
              <a:rPr lang="pt-PT" sz="1000" dirty="0" err="1">
                <a:effectLst/>
                <a:latin typeface="Times New Roman" panose="02020603050405020304" pitchFamily="18" charset="0"/>
                <a:ea typeface="Times New Roman" panose="02020603050405020304" pitchFamily="18" charset="0"/>
              </a:rPr>
              <a:t>gp</a:t>
            </a:r>
            <a:r>
              <a:rPr lang="pt-PT" sz="1000" dirty="0">
                <a:effectLst/>
                <a:latin typeface="Times New Roman" panose="02020603050405020304" pitchFamily="18" charset="0"/>
                <a:ea typeface="Times New Roman" panose="02020603050405020304" pitchFamily="18" charset="0"/>
              </a:rPr>
              <a:t>-P e/ou a BCRP (p. ex., </a:t>
            </a:r>
            <a:r>
              <a:rPr lang="pt-PT" sz="1000" dirty="0" err="1">
                <a:effectLst/>
                <a:latin typeface="Times New Roman" panose="02020603050405020304" pitchFamily="18" charset="0"/>
                <a:ea typeface="Times New Roman" panose="02020603050405020304" pitchFamily="18" charset="0"/>
              </a:rPr>
              <a:t>macrólidos</a:t>
            </a:r>
            <a:r>
              <a:rPr lang="pt-PT" sz="1000" dirty="0">
                <a:effectLst/>
                <a:latin typeface="Times New Roman" panose="02020603050405020304" pitchFamily="18" charset="0"/>
                <a:ea typeface="Times New Roman" panose="02020603050405020304" pitchFamily="18" charset="0"/>
              </a:rPr>
              <a:t>, ciclosporina, </a:t>
            </a:r>
            <a:r>
              <a:rPr lang="pt-PT" sz="1000" dirty="0" err="1">
                <a:effectLst/>
                <a:latin typeface="Times New Roman" panose="02020603050405020304" pitchFamily="18" charset="0"/>
                <a:ea typeface="Times New Roman" panose="02020603050405020304" pitchFamily="18" charset="0"/>
              </a:rPr>
              <a:t>verapamilo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dronedarona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glecaprevir</a:t>
            </a:r>
            <a:r>
              <a:rPr lang="pt-PT" sz="1000" dirty="0">
                <a:effectLst/>
                <a:latin typeface="Times New Roman" panose="02020603050405020304" pitchFamily="18" charset="0"/>
                <a:ea typeface="Times New Roman" panose="02020603050405020304" pitchFamily="18" charset="0"/>
              </a:rPr>
              <a:t>/</a:t>
            </a:r>
            <a:r>
              <a:rPr lang="pt-PT" sz="1000" dirty="0" err="1">
                <a:effectLst/>
                <a:latin typeface="Times New Roman" panose="02020603050405020304" pitchFamily="18" charset="0"/>
                <a:ea typeface="Times New Roman" panose="02020603050405020304" pitchFamily="18" charset="0"/>
              </a:rPr>
              <a:t>pibrentasvir</a:t>
            </a:r>
            <a:r>
              <a:rPr lang="pt-PT" sz="1000" dirty="0">
                <a:effectLst/>
                <a:latin typeface="Times New Roman" panose="02020603050405020304" pitchFamily="18" charset="0"/>
                <a:ea typeface="Times New Roman" panose="02020603050405020304" pitchFamily="18" charset="0"/>
              </a:rPr>
              <a:t>). </a:t>
            </a:r>
            <a:r>
              <a:rPr lang="pt-PT" sz="1000" b="1" cap="all" spc="-10" dirty="0">
                <a:effectLst/>
                <a:latin typeface="Times New Roman" panose="02020603050405020304" pitchFamily="18" charset="0"/>
                <a:ea typeface="Times New Roman" panose="02020603050405020304" pitchFamily="18" charset="0"/>
              </a:rPr>
              <a:t>Efeitos indesejáveis:</a:t>
            </a:r>
            <a:r>
              <a:rPr lang="pt-PT" sz="1000" cap="all" spc="-10" dirty="0">
                <a:effectLst/>
                <a:latin typeface="Times New Roman" panose="02020603050405020304" pitchFamily="18" charset="0"/>
                <a:ea typeface="Times New Roman" panose="02020603050405020304" pitchFamily="18" charset="0"/>
              </a:rPr>
              <a:t> </a:t>
            </a:r>
            <a:r>
              <a:rPr lang="pt-PT" sz="1000" u="sng" spc="-10" dirty="0">
                <a:effectLst/>
                <a:latin typeface="Times New Roman" panose="02020603050405020304" pitchFamily="18" charset="0"/>
                <a:ea typeface="Arial Unicode MS"/>
              </a:rPr>
              <a:t>RA frequentes:</a:t>
            </a:r>
            <a:r>
              <a:rPr lang="pt-PT" sz="1000" spc="-10" dirty="0">
                <a:effectLst/>
                <a:latin typeface="Times New Roman" panose="02020603050405020304" pitchFamily="18" charset="0"/>
                <a:ea typeface="Arial Unicode MS"/>
              </a:rPr>
              <a:t> </a:t>
            </a:r>
            <a:r>
              <a:rPr lang="pt-PT" sz="1000" dirty="0">
                <a:effectLst/>
                <a:latin typeface="Times New Roman" panose="02020603050405020304" pitchFamily="18" charset="0"/>
                <a:ea typeface="Times New Roman" panose="02020603050405020304" pitchFamily="18" charset="0"/>
              </a:rPr>
              <a:t>depressão, sonhos anormais, cefaleias, tonturas, diarreia, náuseas e fadiga; </a:t>
            </a:r>
            <a:r>
              <a:rPr lang="pt-PT" sz="1000" u="sng" spc="-10" dirty="0">
                <a:effectLst/>
                <a:latin typeface="Times New Roman" panose="02020603050405020304" pitchFamily="18" charset="0"/>
                <a:ea typeface="Arial Unicode MS"/>
              </a:rPr>
              <a:t>RA pouco frequentes:</a:t>
            </a:r>
            <a:r>
              <a:rPr lang="pt-PT" sz="1000" spc="-10" dirty="0">
                <a:effectLst/>
                <a:latin typeface="Times New Roman" panose="02020603050405020304" pitchFamily="18" charset="0"/>
                <a:ea typeface="Arial Unicode MS"/>
              </a:rPr>
              <a:t> </a:t>
            </a:r>
            <a:r>
              <a:rPr lang="pt-PT" sz="1000" dirty="0">
                <a:effectLst/>
                <a:latin typeface="Times New Roman" panose="02020603050405020304" pitchFamily="18" charset="0"/>
                <a:ea typeface="Times New Roman" panose="02020603050405020304" pitchFamily="18" charset="0"/>
              </a:rPr>
              <a:t>anemia,</a:t>
            </a:r>
            <a:r>
              <a:rPr lang="pt-PT" sz="1000" baseline="30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ideação suicida, tentativa de suicídio (particularmente em doentes com história preexistente de depressão ou doença psiquiátrica), ansiedade, perturbações do sono, vómitos, dor abdominal, dispepsia, flatulência, </a:t>
            </a:r>
            <a:r>
              <a:rPr lang="pt-PT" sz="1000" dirty="0" err="1">
                <a:effectLst/>
                <a:latin typeface="Times New Roman" panose="02020603050405020304" pitchFamily="18" charset="0"/>
                <a:ea typeface="Times New Roman" panose="02020603050405020304" pitchFamily="18" charset="0"/>
              </a:rPr>
              <a:t>hiperbilirrubinemia</a:t>
            </a:r>
            <a:r>
              <a:rPr lang="pt-PT" sz="1000" dirty="0">
                <a:effectLst/>
                <a:latin typeface="Times New Roman" panose="02020603050405020304" pitchFamily="18" charset="0"/>
                <a:ea typeface="Times New Roman" panose="02020603050405020304" pitchFamily="18" charset="0"/>
              </a:rPr>
              <a:t>, angioedema, erupção cutânea, prurido, urticária e artralgia;</a:t>
            </a:r>
            <a:r>
              <a:rPr lang="pt-PT" sz="1000" spc="-10" dirty="0">
                <a:effectLst/>
                <a:latin typeface="Times New Roman" panose="02020603050405020304" pitchFamily="18" charset="0"/>
                <a:ea typeface="Arial Unicode MS"/>
              </a:rPr>
              <a:t> </a:t>
            </a:r>
            <a:r>
              <a:rPr lang="pt-PT" sz="1000" u="sng" spc="-10" dirty="0">
                <a:effectLst/>
                <a:latin typeface="Times New Roman" panose="02020603050405020304" pitchFamily="18" charset="0"/>
                <a:ea typeface="Arial Unicode MS"/>
              </a:rPr>
              <a:t>RA raros:</a:t>
            </a:r>
            <a:r>
              <a:rPr lang="pt-PT" sz="1000" spc="-10" dirty="0">
                <a:effectLst/>
                <a:latin typeface="Times New Roman" panose="02020603050405020304" pitchFamily="18" charset="0"/>
                <a:ea typeface="Arial Unicode MS"/>
              </a:rPr>
              <a:t> síndrome de </a:t>
            </a:r>
            <a:r>
              <a:rPr lang="pt-PT" sz="1000" spc="-10" dirty="0" err="1">
                <a:effectLst/>
                <a:latin typeface="Times New Roman" panose="02020603050405020304" pitchFamily="18" charset="0"/>
                <a:ea typeface="Arial Unicode MS"/>
              </a:rPr>
              <a:t>Stevens</a:t>
            </a:r>
            <a:r>
              <a:rPr lang="pt-PT" sz="1000" spc="-10" dirty="0">
                <a:effectLst/>
                <a:latin typeface="Times New Roman" panose="02020603050405020304" pitchFamily="18" charset="0"/>
                <a:ea typeface="Arial Unicode MS"/>
              </a:rPr>
              <a:t>-Johnson. Foi demonstrado que o </a:t>
            </a:r>
            <a:r>
              <a:rPr lang="pt-PT" sz="1000" spc="-10" dirty="0" err="1">
                <a:effectLst/>
                <a:latin typeface="Times New Roman" panose="02020603050405020304" pitchFamily="18" charset="0"/>
                <a:ea typeface="Arial Unicode MS"/>
              </a:rPr>
              <a:t>bictegravir</a:t>
            </a:r>
            <a:r>
              <a:rPr lang="pt-PT" sz="1000" spc="-10" dirty="0">
                <a:effectLst/>
                <a:latin typeface="Times New Roman" panose="02020603050405020304" pitchFamily="18" charset="0"/>
                <a:ea typeface="Arial Unicode MS"/>
              </a:rPr>
              <a:t> aumenta a creatinina sérica devido à inibição da secreção tubular da creatinina, no entanto, estas alterações não são consideradas como sendo clinicamente relevantes, uma vez que não refletem uma alteração da taxa de filtração glomerular. O perfil de segurança de Biktarvy em doentes adultos </a:t>
            </a:r>
            <a:r>
              <a:rPr lang="pt-PT" sz="1000" spc="-10" dirty="0" err="1">
                <a:effectLst/>
                <a:latin typeface="Times New Roman" panose="02020603050405020304" pitchFamily="18" charset="0"/>
                <a:ea typeface="Arial Unicode MS"/>
              </a:rPr>
              <a:t>coinfetados</a:t>
            </a:r>
            <a:r>
              <a:rPr lang="pt-PT" sz="1000" spc="-10" dirty="0">
                <a:effectLst/>
                <a:latin typeface="Times New Roman" panose="02020603050405020304" pitchFamily="18" charset="0"/>
                <a:ea typeface="Arial Unicode MS"/>
              </a:rPr>
              <a:t> pelo VIH/VHB foi semelhante ao de doentes com </a:t>
            </a:r>
            <a:r>
              <a:rPr lang="pt-PT" sz="1000" spc="-10" dirty="0" err="1">
                <a:effectLst/>
                <a:latin typeface="Times New Roman" panose="02020603050405020304" pitchFamily="18" charset="0"/>
                <a:ea typeface="Arial Unicode MS"/>
              </a:rPr>
              <a:t>monoinfeção</a:t>
            </a:r>
            <a:r>
              <a:rPr lang="pt-PT" sz="1000" spc="-10" dirty="0">
                <a:effectLst/>
                <a:latin typeface="Times New Roman" panose="02020603050405020304" pitchFamily="18" charset="0"/>
                <a:ea typeface="Arial Unicode MS"/>
              </a:rPr>
              <a:t> pelo VIH-1. </a:t>
            </a:r>
            <a:r>
              <a:rPr lang="pt-PT" sz="1000" spc="-10" dirty="0">
                <a:effectLst/>
                <a:latin typeface="Times New Roman" panose="02020603050405020304" pitchFamily="18" charset="0"/>
                <a:ea typeface="Times New Roman" panose="02020603050405020304" pitchFamily="18" charset="0"/>
              </a:rPr>
              <a:t>Para mais informação, consultar o RCM completo disponível em: </a:t>
            </a:r>
            <a:r>
              <a:rPr lang="pt-PT" sz="1000" u="sng" spc="-1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https://www.ema.europa.eu/en/medicines/human/EPAR/biktarvy</a:t>
            </a:r>
            <a:r>
              <a:rPr lang="pt-PT" sz="1000" spc="-10" dirty="0">
                <a:effectLst/>
                <a:latin typeface="Times New Roman" panose="02020603050405020304" pitchFamily="18" charset="0"/>
                <a:ea typeface="Arial Unicode MS"/>
              </a:rPr>
              <a:t>.</a:t>
            </a:r>
            <a:r>
              <a:rPr lang="pt-PT" sz="1000" spc="-10" dirty="0">
                <a:effectLst/>
                <a:latin typeface="Times New Roman" panose="02020603050405020304" pitchFamily="18" charset="0"/>
                <a:ea typeface="Times New Roman" panose="02020603050405020304" pitchFamily="18" charset="0"/>
              </a:rPr>
              <a:t> Data de aprovação do RCM: abril 2023</a:t>
            </a:r>
          </a:p>
          <a:p>
            <a:pPr algn="just"/>
            <a:endParaRPr lang="pt-PT" sz="1400" dirty="0">
              <a:effectLst/>
              <a:latin typeface="Times New Roman" panose="02020603050405020304" pitchFamily="18" charset="0"/>
              <a:ea typeface="Times New Roman" panose="02020603050405020304" pitchFamily="18" charset="0"/>
            </a:endParaRPr>
          </a:p>
          <a:p>
            <a:pPr marR="8890" algn="just">
              <a:lnSpc>
                <a:spcPct val="110000"/>
              </a:lnSpc>
              <a:spcBef>
                <a:spcPts val="0"/>
              </a:spcBef>
            </a:pPr>
            <a:r>
              <a:rPr lang="pt-PT" sz="1000" cap="all" dirty="0">
                <a:effectLst/>
                <a:latin typeface="Times New Roman" panose="02020603050405020304" pitchFamily="18" charset="0"/>
                <a:ea typeface="Times New Roman" panose="02020603050405020304" pitchFamily="18" charset="0"/>
                <a:cs typeface="Times New Roman" panose="02020603050405020304" pitchFamily="18" charset="0"/>
              </a:rPr>
              <a:t>Para mais informações deverá contactar o titular da autorização de introdução no mercado.</a:t>
            </a:r>
            <a:endParaRPr lang="pt-PT" sz="1400" dirty="0">
              <a:effectLst/>
              <a:latin typeface="Times New Roman" panose="02020603050405020304" pitchFamily="18" charset="0"/>
              <a:ea typeface="Times New Roman" panose="02020603050405020304" pitchFamily="18" charset="0"/>
            </a:endParaRPr>
          </a:p>
          <a:p>
            <a:pPr marR="8890" algn="just">
              <a:lnSpc>
                <a:spcPct val="110000"/>
              </a:lnSpc>
              <a:spcBef>
                <a:spcPts val="0"/>
              </a:spcBef>
            </a:pPr>
            <a:r>
              <a:rPr lang="pt-PT" sz="1000" cap="all" dirty="0" err="1">
                <a:effectLst/>
                <a:latin typeface="Times New Roman" panose="02020603050405020304" pitchFamily="18" charset="0"/>
                <a:ea typeface="Times New Roman" panose="02020603050405020304" pitchFamily="18" charset="0"/>
              </a:rPr>
              <a:t>mEDICAMENTO</a:t>
            </a:r>
            <a:r>
              <a:rPr lang="pt-PT" sz="1000" cap="all" dirty="0">
                <a:effectLst/>
                <a:latin typeface="Times New Roman" panose="02020603050405020304" pitchFamily="18" charset="0"/>
                <a:ea typeface="Times New Roman" panose="02020603050405020304" pitchFamily="18" charset="0"/>
              </a:rPr>
              <a:t> DE RECEITA MÉDICA RESTRITA, DE UTILIZAÇÃO RESERVADA A CERTOS MEIOS ESPECIALIZADOS.</a:t>
            </a:r>
            <a:endParaRPr lang="pt-PT" sz="1400" dirty="0">
              <a:effectLst/>
              <a:latin typeface="Times New Roman" panose="02020603050405020304" pitchFamily="18" charset="0"/>
              <a:ea typeface="Times New Roman" panose="02020603050405020304" pitchFamily="18" charset="0"/>
            </a:endParaRPr>
          </a:p>
          <a:p>
            <a:pPr marR="8890" algn="just">
              <a:lnSpc>
                <a:spcPct val="110000"/>
              </a:lnSpc>
              <a:spcBef>
                <a:spcPts val="0"/>
              </a:spcBef>
            </a:pPr>
            <a:r>
              <a:rPr lang="pt-PT" sz="1000" cap="all" spc="-20" dirty="0">
                <a:effectLst/>
                <a:latin typeface="Times New Roman" panose="02020603050405020304" pitchFamily="18" charset="0"/>
                <a:ea typeface="Times New Roman" panose="02020603050405020304" pitchFamily="18" charset="0"/>
              </a:rPr>
              <a:t>MEDICAMENTO COM AVALIAÇÃO PRÉVIA CONCLUÍDA AO ABRIGO DO </a:t>
            </a:r>
            <a:r>
              <a:rPr lang="pt-PT" sz="1000" cap="all" spc="-20" dirty="0" err="1">
                <a:effectLst/>
                <a:latin typeface="Times New Roman" panose="02020603050405020304" pitchFamily="18" charset="0"/>
                <a:ea typeface="Times New Roman" panose="02020603050405020304" pitchFamily="18" charset="0"/>
              </a:rPr>
              <a:t>ART.º</a:t>
            </a:r>
            <a:r>
              <a:rPr lang="pt-PT" sz="1000" cap="all" spc="-20" dirty="0">
                <a:effectLst/>
                <a:latin typeface="Times New Roman" panose="02020603050405020304" pitchFamily="18" charset="0"/>
                <a:ea typeface="Times New Roman" panose="02020603050405020304" pitchFamily="18" charset="0"/>
              </a:rPr>
              <a:t> 25º DO DECRETO-LEI N.º 97/2015 DE 1 DE JUNHO PARA A APRESENTAÇÃO DE 30 COMPRIMIDOS EM BLISTER e no TRATAMENTO DE doentes adultos.</a:t>
            </a:r>
            <a:endParaRPr lang="pt-PT" sz="1400" dirty="0">
              <a:effectLst/>
              <a:latin typeface="Times New Roman" panose="02020603050405020304" pitchFamily="18" charset="0"/>
              <a:ea typeface="Times New Roman" panose="02020603050405020304" pitchFamily="18" charset="0"/>
            </a:endParaRPr>
          </a:p>
          <a:p>
            <a:pPr algn="just">
              <a:lnSpc>
                <a:spcPts val="1000"/>
              </a:lnSpc>
            </a:pPr>
            <a:endParaRPr lang="en-GB" dirty="0">
              <a:latin typeface="Arial Narrow" panose="020B0606020202030204" pitchFamily="34" charset="0"/>
            </a:endParaRPr>
          </a:p>
        </p:txBody>
      </p:sp>
      <p:sp>
        <p:nvSpPr>
          <p:cNvPr id="6" name="TextBox 5">
            <a:extLst>
              <a:ext uri="{FF2B5EF4-FFF2-40B4-BE49-F238E27FC236}">
                <a16:creationId xmlns:a16="http://schemas.microsoft.com/office/drawing/2014/main" id="{87B8389A-44B5-4DD4-AF36-6AEDC24492CB}"/>
              </a:ext>
            </a:extLst>
          </p:cNvPr>
          <p:cNvSpPr txBox="1"/>
          <p:nvPr/>
        </p:nvSpPr>
        <p:spPr>
          <a:xfrm>
            <a:off x="236219" y="5748544"/>
            <a:ext cx="1148006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p:txBody>
      </p:sp>
    </p:spTree>
    <p:extLst>
      <p:ext uri="{BB962C8B-B14F-4D97-AF65-F5344CB8AC3E}">
        <p14:creationId xmlns:p14="http://schemas.microsoft.com/office/powerpoint/2010/main" val="3590247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18" y="94642"/>
            <a:ext cx="1077971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DESCOVY</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248779" y="5009192"/>
            <a:ext cx="11659606" cy="965442"/>
          </a:xfrm>
        </p:spPr>
        <p:txBody>
          <a:bodyPr>
            <a:normAutofit/>
          </a:bodyPr>
          <a:lstStyle/>
          <a:p>
            <a:pPr algn="just">
              <a:lnSpc>
                <a:spcPts val="1000"/>
              </a:lnSpc>
            </a:pPr>
            <a:endParaRPr lang="pt-PT" sz="1050" cap="all" dirty="0">
              <a:latin typeface="Arial Narrow" panose="020B0606020202030204" pitchFamily="34" charset="0"/>
            </a:endParaRPr>
          </a:p>
          <a:p>
            <a:pPr algn="just">
              <a:lnSpc>
                <a:spcPts val="1000"/>
              </a:lnSpc>
            </a:pPr>
            <a:endParaRPr lang="pt-PT" sz="1050" cap="all" dirty="0">
              <a:latin typeface="Arial Narrow" panose="020B0606020202030204" pitchFamily="34" charset="0"/>
            </a:endParaRPr>
          </a:p>
          <a:p>
            <a:pPr algn="just">
              <a:lnSpc>
                <a:spcPts val="1000"/>
              </a:lnSpc>
            </a:pPr>
            <a:r>
              <a:rPr lang="pt-PT" sz="1050" cap="all" dirty="0">
                <a:latin typeface="Arial Narrow" panose="020B0606020202030204" pitchFamily="34" charset="0"/>
              </a:rPr>
              <a:t>Para mais informações deverá contactar o titular da autorização de introdução no mercado. </a:t>
            </a:r>
            <a:r>
              <a:rPr lang="pt-PT" sz="1050" cap="all" dirty="0" err="1">
                <a:latin typeface="Arial Narrow" panose="020B0606020202030204" pitchFamily="34" charset="0"/>
              </a:rPr>
              <a:t>mEDICAMENTO</a:t>
            </a:r>
            <a:r>
              <a:rPr lang="pt-PT" sz="1050" cap="all" dirty="0">
                <a:latin typeface="Arial Narrow" panose="020B0606020202030204" pitchFamily="34" charset="0"/>
              </a:rPr>
              <a:t> DE RECEITA MÉDICA RESTRITA, DE UTILIZAÇÃO RESERVADA A CERTOS MEIOS ESPECIALIZADOS. Medicamento com avaliação prévia concluída ao abrigo do Art.º 25º do Decreto-Lei n.º 97/2015 de 1 de junho</a:t>
            </a:r>
            <a:endParaRPr lang="en-GB" sz="1050" dirty="0">
              <a:latin typeface="Arial Narrow" panose="020B0606020202030204" pitchFamily="34" charset="0"/>
            </a:endParaRPr>
          </a:p>
        </p:txBody>
      </p:sp>
      <p:sp>
        <p:nvSpPr>
          <p:cNvPr id="7" name="TextBox 6"/>
          <p:cNvSpPr txBox="1"/>
          <p:nvPr/>
        </p:nvSpPr>
        <p:spPr>
          <a:xfrm>
            <a:off x="236219" y="604460"/>
            <a:ext cx="1181669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1000" b="1"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NOME DO MEDICAMENTO E FORMA FARMACÊUTICA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200 mg/10 mg comprimidos revestidos por película.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200 mg/25 mg comprimidos revestidos por película.</a:t>
            </a:r>
            <a:r>
              <a:rPr kumimoji="0" lang="pt-PT" sz="1000" b="1"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COMPOSIÇÃO QUALITATIVA E QUANTITATIVA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Cada comprimido contém 200 mg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fumarato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equivalente a 10 ou 25 mg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Consultar o RCM para informação sobre excipientes.</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Indicações terapêuticas: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Tratamento de adultos e adolescentes (idade </a:t>
            </a:r>
            <a:r>
              <a:rPr kumimoji="0" lang="pt-PT" sz="1000" b="0" i="1" u="none" strike="noStrike" kern="1200" cap="none" spc="-20" normalizeH="0" baseline="0" noProof="0" dirty="0">
                <a:ln>
                  <a:noFill/>
                </a:ln>
                <a:solidFill>
                  <a:prstClr val="black"/>
                </a:solidFill>
                <a:effectLst/>
                <a:uLnTx/>
                <a:uFillTx/>
                <a:latin typeface="Arial Narrow" panose="020B0606020202030204" pitchFamily="34" charset="0"/>
                <a:ea typeface="Times New Roman"/>
                <a:cs typeface="+mn-cs"/>
              </a:rPr>
              <a:t>≥</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12 anos e peso corporal ≥ 35 kg), com infeção pelo VIH-1 em associação com outros agentes antirretrovirais. </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Posologia e modo de administração: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2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20" normalizeH="0" baseline="0" noProof="0" dirty="0">
                <a:ln>
                  <a:noFill/>
                </a:ln>
                <a:solidFill>
                  <a:prstClr val="black"/>
                </a:solidFill>
                <a:effectLst/>
                <a:uLnTx/>
                <a:uFillTx/>
                <a:latin typeface="Arial Narrow" panose="020B0606020202030204" pitchFamily="34" charset="0"/>
                <a:ea typeface="Times New Roman"/>
                <a:cs typeface="+mn-cs"/>
              </a:rPr>
              <a:t> deve ser administrado de acordo com o terceiro agente do regime de tratamento (ver tabela abaixo). </a:t>
            </a:r>
            <a:endPar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endParaRPr>
          </a:p>
        </p:txBody>
      </p:sp>
      <p:graphicFrame>
        <p:nvGraphicFramePr>
          <p:cNvPr id="8" name="Table 7"/>
          <p:cNvGraphicFramePr>
            <a:graphicFrameLocks noGrp="1"/>
          </p:cNvGraphicFramePr>
          <p:nvPr/>
        </p:nvGraphicFramePr>
        <p:xfrm>
          <a:off x="322556" y="1275910"/>
          <a:ext cx="6514598" cy="645920"/>
        </p:xfrm>
        <a:graphic>
          <a:graphicData uri="http://schemas.openxmlformats.org/drawingml/2006/table">
            <a:tbl>
              <a:tblPr firstRow="1" firstCol="1" bandRow="1">
                <a:tableStyleId>{F5AB1C69-6EDB-4FF4-983F-18BD219EF322}</a:tableStyleId>
              </a:tblPr>
              <a:tblGrid>
                <a:gridCol w="2646914">
                  <a:extLst>
                    <a:ext uri="{9D8B030D-6E8A-4147-A177-3AD203B41FA5}">
                      <a16:colId xmlns:a16="http://schemas.microsoft.com/office/drawing/2014/main" val="3340558343"/>
                    </a:ext>
                  </a:extLst>
                </a:gridCol>
                <a:gridCol w="3867684">
                  <a:extLst>
                    <a:ext uri="{9D8B030D-6E8A-4147-A177-3AD203B41FA5}">
                      <a16:colId xmlns:a16="http://schemas.microsoft.com/office/drawing/2014/main" val="3042396870"/>
                    </a:ext>
                  </a:extLst>
                </a:gridCol>
              </a:tblGrid>
              <a:tr h="161480">
                <a:tc>
                  <a:txBody>
                    <a:bodyPr/>
                    <a:lstStyle/>
                    <a:p>
                      <a:pPr algn="just">
                        <a:spcAft>
                          <a:spcPts val="0"/>
                        </a:spcAft>
                      </a:pPr>
                      <a:r>
                        <a:rPr lang="pt-PT" sz="900" dirty="0">
                          <a:solidFill>
                            <a:schemeClr val="tx1"/>
                          </a:solidFill>
                          <a:effectLst/>
                          <a:latin typeface="Arial Narrow" panose="020B0606020202030204" pitchFamily="34" charset="0"/>
                        </a:rPr>
                        <a:t>Dose de </a:t>
                      </a:r>
                      <a:r>
                        <a:rPr lang="pt-PT" sz="900" dirty="0" err="1">
                          <a:solidFill>
                            <a:schemeClr val="tx1"/>
                          </a:solidFill>
                          <a:effectLst/>
                          <a:latin typeface="Arial Narrow" panose="020B0606020202030204" pitchFamily="34" charset="0"/>
                        </a:rPr>
                        <a:t>Descovy</a:t>
                      </a:r>
                      <a:endParaRPr lang="en-GB" sz="120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algn="just">
                        <a:spcAft>
                          <a:spcPts val="0"/>
                        </a:spcAft>
                      </a:pPr>
                      <a:r>
                        <a:rPr lang="pt-PT" sz="900" dirty="0">
                          <a:solidFill>
                            <a:schemeClr val="tx1"/>
                          </a:solidFill>
                          <a:effectLst/>
                          <a:latin typeface="Arial Narrow" panose="020B0606020202030204" pitchFamily="34" charset="0"/>
                        </a:rPr>
                        <a:t>Terceiro agente do regime de tratamento </a:t>
                      </a:r>
                      <a:endParaRPr lang="en-GB" sz="120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23184632"/>
                  </a:ext>
                </a:extLst>
              </a:tr>
              <a:tr h="322960">
                <a:tc>
                  <a:txBody>
                    <a:bodyPr/>
                    <a:lstStyle/>
                    <a:p>
                      <a:pPr algn="just">
                        <a:spcAft>
                          <a:spcPts val="0"/>
                        </a:spcAft>
                      </a:pPr>
                      <a:r>
                        <a:rPr lang="pt-PT" sz="900" b="0" spc="-20" dirty="0">
                          <a:solidFill>
                            <a:schemeClr val="tx1"/>
                          </a:solidFill>
                          <a:effectLst/>
                          <a:latin typeface="Arial Narrow" panose="020B0606020202030204" pitchFamily="34" charset="0"/>
                        </a:rPr>
                        <a:t>1 comprimido de </a:t>
                      </a:r>
                      <a:r>
                        <a:rPr lang="pt-PT" sz="900" b="0" spc="-20" dirty="0" err="1">
                          <a:solidFill>
                            <a:schemeClr val="tx1"/>
                          </a:solidFill>
                          <a:effectLst/>
                          <a:latin typeface="Arial Narrow" panose="020B0606020202030204" pitchFamily="34" charset="0"/>
                        </a:rPr>
                        <a:t>Descovy</a:t>
                      </a:r>
                      <a:r>
                        <a:rPr lang="pt-PT" sz="900" b="0" spc="-20" dirty="0">
                          <a:solidFill>
                            <a:schemeClr val="tx1"/>
                          </a:solidFill>
                          <a:effectLst/>
                          <a:latin typeface="Arial Narrow" panose="020B0606020202030204" pitchFamily="34" charset="0"/>
                        </a:rPr>
                        <a:t> 200/10 mg uma vez por dia</a:t>
                      </a:r>
                      <a:endParaRPr lang="en-GB" sz="12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algn="just">
                        <a:spcAft>
                          <a:spcPts val="0"/>
                        </a:spcAft>
                      </a:pPr>
                      <a:r>
                        <a:rPr lang="pt-PT" sz="900" dirty="0" err="1">
                          <a:effectLst/>
                          <a:latin typeface="Arial Narrow" panose="020B0606020202030204" pitchFamily="34" charset="0"/>
                        </a:rPr>
                        <a:t>Atazanavir</a:t>
                      </a:r>
                      <a:r>
                        <a:rPr lang="pt-PT" sz="900" dirty="0">
                          <a:effectLst/>
                          <a:latin typeface="Arial Narrow" panose="020B0606020202030204" pitchFamily="34" charset="0"/>
                        </a:rPr>
                        <a:t> com </a:t>
                      </a:r>
                      <a:r>
                        <a:rPr lang="pt-PT" sz="900" dirty="0" err="1">
                          <a:effectLst/>
                          <a:latin typeface="Arial Narrow" panose="020B0606020202030204" pitchFamily="34" charset="0"/>
                        </a:rPr>
                        <a:t>ritonavir</a:t>
                      </a:r>
                      <a:r>
                        <a:rPr lang="pt-PT" sz="900" dirty="0">
                          <a:effectLst/>
                          <a:latin typeface="Arial Narrow" panose="020B0606020202030204" pitchFamily="34" charset="0"/>
                        </a:rPr>
                        <a:t> ou </a:t>
                      </a:r>
                      <a:r>
                        <a:rPr lang="pt-PT" sz="900" dirty="0" err="1">
                          <a:effectLst/>
                          <a:latin typeface="Arial Narrow" panose="020B0606020202030204" pitchFamily="34" charset="0"/>
                        </a:rPr>
                        <a:t>cobicistate</a:t>
                      </a:r>
                      <a:r>
                        <a:rPr lang="pt-PT" sz="900" dirty="0">
                          <a:effectLst/>
                          <a:latin typeface="Arial Narrow" panose="020B0606020202030204" pitchFamily="34" charset="0"/>
                        </a:rPr>
                        <a:t>; </a:t>
                      </a:r>
                      <a:r>
                        <a:rPr lang="pt-PT" sz="900" dirty="0" err="1">
                          <a:effectLst/>
                          <a:latin typeface="Arial Narrow" panose="020B0606020202030204" pitchFamily="34" charset="0"/>
                        </a:rPr>
                        <a:t>Darunavir</a:t>
                      </a:r>
                      <a:r>
                        <a:rPr lang="pt-PT" sz="900" dirty="0">
                          <a:effectLst/>
                          <a:latin typeface="Arial Narrow" panose="020B0606020202030204" pitchFamily="34" charset="0"/>
                        </a:rPr>
                        <a:t> com </a:t>
                      </a:r>
                      <a:r>
                        <a:rPr lang="pt-PT" sz="900" dirty="0" err="1">
                          <a:effectLst/>
                          <a:latin typeface="Arial Narrow" panose="020B0606020202030204" pitchFamily="34" charset="0"/>
                        </a:rPr>
                        <a:t>ritonavir</a:t>
                      </a:r>
                      <a:r>
                        <a:rPr lang="pt-PT" sz="900" dirty="0">
                          <a:effectLst/>
                          <a:latin typeface="Arial Narrow" panose="020B0606020202030204" pitchFamily="34" charset="0"/>
                        </a:rPr>
                        <a:t> ou </a:t>
                      </a:r>
                      <a:r>
                        <a:rPr lang="pt-PT" sz="900" dirty="0" err="1">
                          <a:effectLst/>
                          <a:latin typeface="Arial Narrow" panose="020B0606020202030204" pitchFamily="34" charset="0"/>
                        </a:rPr>
                        <a:t>cobicistate</a:t>
                      </a:r>
                      <a:r>
                        <a:rPr lang="pt-PT" sz="900" dirty="0">
                          <a:effectLst/>
                          <a:latin typeface="Arial Narrow" panose="020B0606020202030204" pitchFamily="34" charset="0"/>
                        </a:rPr>
                        <a:t>; </a:t>
                      </a:r>
                      <a:r>
                        <a:rPr lang="pt-PT" sz="900" dirty="0" err="1">
                          <a:effectLst/>
                          <a:latin typeface="Arial Narrow" panose="020B0606020202030204" pitchFamily="34" charset="0"/>
                        </a:rPr>
                        <a:t>Lopinavir</a:t>
                      </a:r>
                      <a:r>
                        <a:rPr lang="pt-PT" sz="900" dirty="0">
                          <a:effectLst/>
                          <a:latin typeface="Arial Narrow" panose="020B0606020202030204" pitchFamily="34" charset="0"/>
                        </a:rPr>
                        <a:t> com </a:t>
                      </a:r>
                      <a:r>
                        <a:rPr lang="pt-PT" sz="900" dirty="0" err="1">
                          <a:effectLst/>
                          <a:latin typeface="Arial Narrow" panose="020B0606020202030204" pitchFamily="34" charset="0"/>
                        </a:rPr>
                        <a:t>ritonavir</a:t>
                      </a:r>
                      <a:endParaRPr lang="en-GB" sz="120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73964180"/>
                  </a:ext>
                </a:extLst>
              </a:tr>
              <a:tr h="161480">
                <a:tc>
                  <a:txBody>
                    <a:bodyPr/>
                    <a:lstStyle/>
                    <a:p>
                      <a:pPr algn="just">
                        <a:spcAft>
                          <a:spcPts val="0"/>
                        </a:spcAft>
                      </a:pPr>
                      <a:r>
                        <a:rPr lang="pt-PT" sz="900" b="0" spc="-20" dirty="0">
                          <a:solidFill>
                            <a:schemeClr val="tx1"/>
                          </a:solidFill>
                          <a:effectLst/>
                          <a:latin typeface="Arial Narrow" panose="020B0606020202030204" pitchFamily="34" charset="0"/>
                        </a:rPr>
                        <a:t>1 comprimido de </a:t>
                      </a:r>
                      <a:r>
                        <a:rPr lang="pt-PT" sz="900" b="0" spc="-20" dirty="0" err="1">
                          <a:solidFill>
                            <a:schemeClr val="tx1"/>
                          </a:solidFill>
                          <a:effectLst/>
                          <a:latin typeface="Arial Narrow" panose="020B0606020202030204" pitchFamily="34" charset="0"/>
                        </a:rPr>
                        <a:t>Descovy</a:t>
                      </a:r>
                      <a:r>
                        <a:rPr lang="pt-PT" sz="900" b="0" spc="-20" dirty="0">
                          <a:solidFill>
                            <a:schemeClr val="tx1"/>
                          </a:solidFill>
                          <a:effectLst/>
                          <a:latin typeface="Arial Narrow" panose="020B0606020202030204" pitchFamily="34" charset="0"/>
                        </a:rPr>
                        <a:t> 200/25 mg uma vez por dia</a:t>
                      </a:r>
                      <a:endParaRPr lang="en-GB" sz="12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algn="just">
                        <a:spcAft>
                          <a:spcPts val="0"/>
                        </a:spcAft>
                      </a:pPr>
                      <a:r>
                        <a:rPr lang="pt-PT" sz="900" dirty="0" err="1">
                          <a:effectLst/>
                          <a:latin typeface="Arial Narrow" panose="020B0606020202030204" pitchFamily="34" charset="0"/>
                        </a:rPr>
                        <a:t>Dolutegravir</a:t>
                      </a:r>
                      <a:r>
                        <a:rPr lang="pt-PT" sz="900" dirty="0">
                          <a:effectLst/>
                          <a:latin typeface="Arial Narrow" panose="020B0606020202030204" pitchFamily="34" charset="0"/>
                        </a:rPr>
                        <a:t>, </a:t>
                      </a:r>
                      <a:r>
                        <a:rPr lang="pt-PT" sz="900" dirty="0" err="1">
                          <a:effectLst/>
                          <a:latin typeface="Arial Narrow" panose="020B0606020202030204" pitchFamily="34" charset="0"/>
                        </a:rPr>
                        <a:t>efavirenz</a:t>
                      </a:r>
                      <a:r>
                        <a:rPr lang="pt-PT" sz="900" dirty="0">
                          <a:effectLst/>
                          <a:latin typeface="Arial Narrow" panose="020B0606020202030204" pitchFamily="34" charset="0"/>
                        </a:rPr>
                        <a:t>, </a:t>
                      </a:r>
                      <a:r>
                        <a:rPr lang="pt-PT" sz="900" dirty="0" err="1">
                          <a:effectLst/>
                          <a:latin typeface="Arial Narrow" panose="020B0606020202030204" pitchFamily="34" charset="0"/>
                        </a:rPr>
                        <a:t>maraviroc</a:t>
                      </a:r>
                      <a:r>
                        <a:rPr lang="pt-PT" sz="900" dirty="0">
                          <a:effectLst/>
                          <a:latin typeface="Arial Narrow" panose="020B0606020202030204" pitchFamily="34" charset="0"/>
                        </a:rPr>
                        <a:t>, </a:t>
                      </a:r>
                      <a:r>
                        <a:rPr lang="pt-PT" sz="900" dirty="0" err="1">
                          <a:effectLst/>
                          <a:latin typeface="Arial Narrow" panose="020B0606020202030204" pitchFamily="34" charset="0"/>
                        </a:rPr>
                        <a:t>nevirapina</a:t>
                      </a:r>
                      <a:r>
                        <a:rPr lang="pt-PT" sz="900" dirty="0">
                          <a:effectLst/>
                          <a:latin typeface="Arial Narrow" panose="020B0606020202030204" pitchFamily="34" charset="0"/>
                        </a:rPr>
                        <a:t>, </a:t>
                      </a:r>
                      <a:r>
                        <a:rPr lang="pt-PT" sz="900" dirty="0" err="1">
                          <a:effectLst/>
                          <a:latin typeface="Arial Narrow" panose="020B0606020202030204" pitchFamily="34" charset="0"/>
                        </a:rPr>
                        <a:t>rilpivirina</a:t>
                      </a:r>
                      <a:r>
                        <a:rPr lang="pt-PT" sz="900" dirty="0">
                          <a:effectLst/>
                          <a:latin typeface="Arial Narrow" panose="020B0606020202030204" pitchFamily="34" charset="0"/>
                        </a:rPr>
                        <a:t>, </a:t>
                      </a:r>
                      <a:r>
                        <a:rPr lang="pt-PT" sz="900" dirty="0" err="1">
                          <a:effectLst/>
                          <a:latin typeface="Arial Narrow" panose="020B0606020202030204" pitchFamily="34" charset="0"/>
                        </a:rPr>
                        <a:t>raltegravir</a:t>
                      </a:r>
                      <a:endParaRPr lang="en-GB" sz="12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082481543"/>
                  </a:ext>
                </a:extLst>
              </a:tr>
            </a:tbl>
          </a:graphicData>
        </a:graphic>
      </p:graphicFrame>
      <p:sp>
        <p:nvSpPr>
          <p:cNvPr id="10" name="TextBox 9"/>
          <p:cNvSpPr txBox="1"/>
          <p:nvPr/>
        </p:nvSpPr>
        <p:spPr>
          <a:xfrm>
            <a:off x="266197" y="1921830"/>
            <a:ext cx="11816694" cy="36317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População pediátrica (idade &lt;12 anos ou peso corporal &lt;35 kg):</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existem dados disponíveis.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Idosos: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Compromisso renal: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em adultos ou adolescentes (≥12 anos e peso corporal ≥ 35 kg) com uma depuração da creatinina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ClCr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 30 ml/min.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descontinuado em doentes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ClCr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que diminui para valores inferiores a 30 ml/min durante o tratamento. Não é necessário um ajuste posológico em adultos com doença renal terminal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ClCr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&lt; 15 ml/min) sujeitos a hemodiálise crónica. No entanto,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geralmente evitado, mas pode ser utilizado nestes doentes, caso se considere que os potenciais benefícios superem os potenciais riscos. Nos dias de hemodiálise,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administrado após a conclusão do tratamento de hemodiálise.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evitado em doentes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ClCr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 15 ml/min e &lt; 30 ml/min, ou &lt; 15 ml/min que não estejam sujeitos a hemodiálise crónica, uma vez que a segurança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foi estabelecida nestas populações.</a:t>
            </a: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Não existem dados disponíveis para fazer recomendações de dose em crianças com menos de 18 anos com doença renal terminal.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Compromisso hepático: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Modo de administração: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Via oral, uma vez por dia, com ou sem alimentos. Devido ao sabor amargo, é recomendado que o comprimido não seja mastigado ou esmagado. No caso de doentes que não sejam capazes de engolir o comprimido inteiro, é possível dividir o comprimido ao meio, ingerindo as duas metades uma após a outra, garantindo que é tomada de imediato a dose completa.</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Contraindicações: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Hipersensibilidade às substâncias ativas ou a qualquer dos excipientes.</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Advertências e precauções especiais de utilização: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 segurança e eficácia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 1 e pelo VHC não foram estabelecidas. 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é ativo contra o vírus da hepatite B (VHB). A descontinuação do tratamento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 e pelo VHB pode estar associada a exacerbações agudas graves de hepatite. Considerar a paragem ou interrupção do tratamento em doentes com disfunção hepática pré-existente, incluindo hepatite crónica ativa se for evidenciado agravamento da doença hepática. Durante a terapêutica antirretroviral pode ocorrer um aumento do peso e dos níveis de lípidos e glucose no sangue. Os análogos dos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nucleótidos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podem, num grau variável, ter um impacto na função mitocondrial. Existem notificações de disfunção mitocondrial em lactentes VIH negativos, expostos </a:t>
            </a:r>
            <a:r>
              <a:rPr kumimoji="0" lang="pt-PT" sz="10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in</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utero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e/ou após o nascimento a análogos dos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Qualquer sintoma de inflamação deve ser avaliado e, quando necessário, instituído o tratamento.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evitado em doentes contendo a mutação K65R previamente tratados com antirretrovirais. Poderá ocorrer falência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virológica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emergência de resistência no caso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ser administrado com um terceiro análogo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Os doentes em tratamento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outra terapêutica antirretroviral (TA) podem continuar a desenvolver infeções oportunistas e outras complicações da infeção pelo VIH. Foram notificados casos de osteonecrose, particularmente em doentes com doença por VIH avançada e/ou exposição prolongada a TA combinada. Foram notificados casos de compromisso renal pós-comercialização, incluindo insuficiência renal aguda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tubulopatia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renal proximal com medicamentos que contêm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se pode excluir um risco potencial de nefrotoxicidade com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Recomenda-se avaliação da função renal em todos os doentes antes ou aquando do início do tratamento, bem como monitorização durante o tratamento. Em caso de diminuição clinicamente significativa da função renal ou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tubulopatia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renal proximal considerar descontinuação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utilizado durante a gravidez apenas se o benefício potencial justificar o risco potencial para o feto. Não existem dados sobre a fertilidade com a utilização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no ser humano.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contém menos do que 1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mmol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(23 mg) de sódio por comprimido, ou seja, é praticamente “isento de sódio”.  </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Interações medicamentosas e outras formas de interação</a:t>
            </a:r>
            <a:r>
              <a:rPr kumimoji="0" lang="pt-PT" sz="1000" b="0"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deve ser administrado com medicamentos contendo</a:t>
            </a:r>
            <a:r>
              <a:rPr kumimoji="0" lang="pt-PT" sz="10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disoproxil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lamivudina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adefovir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dipivoxil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 coadministração com os seguintes medicamentos não é recomendada: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rifabutina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rifampicina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rifapentina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boceprevir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tipranavir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ritonavir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inibidores da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protease</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(excepto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atazanavir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lopinavir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darunavir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oxcarbazepina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fenobarbital</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fenitoína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carbamazepina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hipericão. Consultar o RCM para informação sobre interações entre os componentes individuais de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outros medicamentos. </a:t>
            </a:r>
            <a:r>
              <a:rPr kumimoji="0" lang="pt-PT" sz="10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Efeitos indesejáveis: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 avaliação das reações adversas (RA) baseia-se em dados de segurança de todos os estudos de Fase 2 e 3 realizados com medicamentos contendo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muito frequentes: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náuseas.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frequentes: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sonhos anormais, cefaleias, tonturas, diarreia, vómitos, dor abdominal, flatulência, erupção cutânea e fadiga. </a:t>
            </a:r>
            <a:r>
              <a:rPr kumimoji="0" lang="pt-PT" sz="10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pouco frequentes:</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anemia,</a:t>
            </a:r>
            <a:r>
              <a:rPr kumimoji="0" lang="pt-PT" sz="1000" b="0" i="0" u="none" strike="noStrike" kern="1200" cap="none" spc="-10" normalizeH="0" baseline="30000" noProof="0" dirty="0">
                <a:ln>
                  <a:noFill/>
                </a:ln>
                <a:solidFill>
                  <a:prstClr val="black"/>
                </a:solidFill>
                <a:effectLst/>
                <a:uLnTx/>
                <a:uFillTx/>
                <a:latin typeface="Arial Narrow" panose="020B0606020202030204" pitchFamily="34" charset="0"/>
                <a:ea typeface="Arial Unicode MS"/>
                <a:cs typeface="+mn-cs"/>
              </a:rPr>
              <a:t>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dispepsia,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Arial Unicode MS"/>
                <a:cs typeface="+mn-cs"/>
              </a:rPr>
              <a:t>angioedema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 urticária, prurido e </a:t>
            </a:r>
            <a:r>
              <a:rPr kumimoji="0" lang="pt-PT" sz="1000" b="0" i="0" u="none" strike="noStrike" kern="1200" cap="none" spc="-10" normalizeH="0" baseline="0" noProof="0" dirty="0" err="1">
                <a:ln>
                  <a:noFill/>
                </a:ln>
                <a:solidFill>
                  <a:prstClr val="black"/>
                </a:solidFill>
                <a:effectLst/>
                <a:uLnTx/>
                <a:uFillTx/>
                <a:latin typeface="Arial Narrow" panose="020B0606020202030204" pitchFamily="34" charset="0"/>
                <a:ea typeface="Arial Unicode MS"/>
                <a:cs typeface="+mn-cs"/>
              </a:rPr>
              <a:t>artralgia</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Pode ocorrer o aumento do colesterol total, LDL e HDL e triglicéridos. Para mais informação, consultar o RCM completo disponível em: </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hlinkClick r:id="rId2"/>
              </a:rPr>
              <a:t>https://www.ema.europa.eu/en/medicines/human/EPAR/descovy</a:t>
            </a:r>
            <a:r>
              <a:rPr kumimoji="0" lang="pt-PT" sz="10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Data de aprovação do texto do RCM: fevereiro 2023.</a:t>
            </a: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endParaRPr>
          </a:p>
        </p:txBody>
      </p:sp>
      <p:sp>
        <p:nvSpPr>
          <p:cNvPr id="6" name="TextBox 5">
            <a:extLst>
              <a:ext uri="{FF2B5EF4-FFF2-40B4-BE49-F238E27FC236}">
                <a16:creationId xmlns:a16="http://schemas.microsoft.com/office/drawing/2014/main" id="{23B134AD-918A-452C-A1C8-06CC7B9F45F2}"/>
              </a:ext>
            </a:extLst>
          </p:cNvPr>
          <p:cNvSpPr txBox="1"/>
          <p:nvPr/>
        </p:nvSpPr>
        <p:spPr>
          <a:xfrm>
            <a:off x="262345" y="5824327"/>
            <a:ext cx="119671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336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371" y="-34836"/>
            <a:ext cx="1075714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TRUVADA</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238746" y="213576"/>
            <a:ext cx="11731925" cy="4580624"/>
          </a:xfrm>
        </p:spPr>
        <p:txBody>
          <a:bodyPr>
            <a:noAutofit/>
          </a:bodyPr>
          <a:lstStyle/>
          <a:p>
            <a:pPr algn="just"/>
            <a:r>
              <a:rPr lang="pt-PT" sz="900" b="1" dirty="0">
                <a:effectLst/>
                <a:latin typeface="Times New Roman" panose="02020603050405020304" pitchFamily="18" charset="0"/>
                <a:ea typeface="Times New Roman" panose="02020603050405020304" pitchFamily="18" charset="0"/>
              </a:rPr>
              <a:t>NOME DO MEDICAMENTO E FORMA FARMACÊUTICA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200 mg/245 mg comprimidos revestidos por película. </a:t>
            </a:r>
            <a:r>
              <a:rPr lang="pt-PT" sz="900" b="1" dirty="0">
                <a:effectLst/>
                <a:latin typeface="Times New Roman" panose="02020603050405020304" pitchFamily="18" charset="0"/>
                <a:ea typeface="Times New Roman" panose="02020603050405020304" pitchFamily="18" charset="0"/>
              </a:rPr>
              <a:t>COMPOSIÇÃO QUALITATIVA E QUANTITATIVA</a:t>
            </a:r>
            <a:r>
              <a:rPr lang="pt-PT" sz="900" dirty="0">
                <a:effectLst/>
                <a:latin typeface="Times New Roman" panose="02020603050405020304" pitchFamily="18" charset="0"/>
                <a:ea typeface="Times New Roman" panose="02020603050405020304" pitchFamily="18" charset="0"/>
              </a:rPr>
              <a:t>: Cada comprimido revestido por película contém 200 mg de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e 245 mg de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(TD) [equivalente a 300 mg de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fumarato (TDF) ou 136 mg de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e contém 91 mg de lactose </a:t>
            </a:r>
            <a:r>
              <a:rPr lang="pt-PT" sz="900" dirty="0" err="1">
                <a:effectLst/>
                <a:latin typeface="Times New Roman" panose="02020603050405020304" pitchFamily="18" charset="0"/>
                <a:ea typeface="Times New Roman" panose="02020603050405020304" pitchFamily="18" charset="0"/>
              </a:rPr>
              <a:t>mono‑hidratada</a:t>
            </a:r>
            <a:r>
              <a:rPr lang="pt-PT" sz="900" dirty="0">
                <a:effectLst/>
                <a:latin typeface="Times New Roman" panose="02020603050405020304" pitchFamily="18" charset="0"/>
                <a:ea typeface="Times New Roman" panose="02020603050405020304" pitchFamily="18" charset="0"/>
              </a:rPr>
              <a:t>. </a:t>
            </a:r>
            <a:r>
              <a:rPr lang="pt-PT" sz="900" b="1" cap="all" dirty="0">
                <a:effectLst/>
                <a:latin typeface="Times New Roman" panose="02020603050405020304" pitchFamily="18" charset="0"/>
                <a:ea typeface="Times New Roman" panose="02020603050405020304" pitchFamily="18" charset="0"/>
              </a:rPr>
              <a:t>Indicações terapêuticas</a:t>
            </a:r>
            <a:r>
              <a:rPr lang="pt-PT" sz="900" dirty="0">
                <a:effectLst/>
                <a:latin typeface="Times New Roman" panose="02020603050405020304" pitchFamily="18" charset="0"/>
                <a:ea typeface="Times New Roman" panose="02020603050405020304" pitchFamily="18" charset="0"/>
              </a:rPr>
              <a:t>: Está indicado em terapêutica de associação de antirretrovirais para o tratamento de adultos infetados por VIH-1 e adolescentes infetados por VIH-1 com resistência aos </a:t>
            </a:r>
            <a:r>
              <a:rPr lang="pt-PT" sz="900" dirty="0" err="1">
                <a:effectLst/>
                <a:latin typeface="Times New Roman" panose="02020603050405020304" pitchFamily="18" charset="0"/>
                <a:ea typeface="Times New Roman" panose="02020603050405020304" pitchFamily="18" charset="0"/>
              </a:rPr>
              <a:t>NRTIs</a:t>
            </a:r>
            <a:r>
              <a:rPr lang="pt-PT" sz="900" dirty="0">
                <a:effectLst/>
                <a:latin typeface="Times New Roman" panose="02020603050405020304" pitchFamily="18" charset="0"/>
                <a:ea typeface="Times New Roman" panose="02020603050405020304" pitchFamily="18" charset="0"/>
              </a:rPr>
              <a:t> ou toxicidades que impossibilitem o uso de agentes de primeira linha. Está também indicado em associação com práticas de sexo seguro como profilaxia pré-exposição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para reduzir o risco de aquisição da infeção por VIH-1 por via sexual em adultos e adolescentes de elevado risco. </a:t>
            </a:r>
            <a:r>
              <a:rPr lang="pt-PT" sz="900" b="1" dirty="0">
                <a:effectLst/>
                <a:latin typeface="Times New Roman" panose="02020603050405020304" pitchFamily="18" charset="0"/>
                <a:ea typeface="Times New Roman" panose="02020603050405020304" pitchFamily="18" charset="0"/>
              </a:rPr>
              <a:t>P</a:t>
            </a:r>
            <a:r>
              <a:rPr lang="pt-PT" sz="900" b="1" cap="all" dirty="0">
                <a:effectLst/>
                <a:latin typeface="Times New Roman" panose="02020603050405020304" pitchFamily="18" charset="0"/>
                <a:ea typeface="Times New Roman" panose="02020603050405020304" pitchFamily="18" charset="0"/>
              </a:rPr>
              <a:t>osologia e modo de administração:</a:t>
            </a:r>
            <a:r>
              <a:rPr lang="pt-PT" sz="900"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Tratamento da infeção em</a:t>
            </a:r>
            <a:r>
              <a:rPr lang="pt-PT" sz="900"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adultos e adolescentes com idade ≥ 12 anos e peso ≥ 35 kg</a:t>
            </a:r>
            <a:r>
              <a:rPr lang="pt-PT" sz="900" dirty="0">
                <a:effectLst/>
                <a:latin typeface="Times New Roman" panose="02020603050405020304" pitchFamily="18" charset="0"/>
                <a:ea typeface="Times New Roman" panose="02020603050405020304" pitchFamily="18" charset="0"/>
              </a:rPr>
              <a:t>: Um comprimido uma vez por dia. </a:t>
            </a:r>
            <a:r>
              <a:rPr lang="pt-PT" sz="900" u="sng" dirty="0">
                <a:effectLst/>
                <a:latin typeface="Times New Roman" panose="02020603050405020304" pitchFamily="18" charset="0"/>
                <a:ea typeface="Times New Roman" panose="02020603050405020304" pitchFamily="18" charset="0"/>
              </a:rPr>
              <a:t>Prevenção da infeção em adultos e adolescentes com idade igual ou superior a 12 anos e peso ≥ 35 kg:</a:t>
            </a:r>
            <a:r>
              <a:rPr lang="pt-PT" sz="900" dirty="0">
                <a:effectLst/>
                <a:latin typeface="Times New Roman" panose="02020603050405020304" pitchFamily="18" charset="0"/>
                <a:ea typeface="Times New Roman" panose="02020603050405020304" pitchFamily="18" charset="0"/>
              </a:rPr>
              <a:t> Um comprimido, uma vez por dia. </a:t>
            </a:r>
            <a:r>
              <a:rPr lang="pt-PT" sz="900" u="sng" dirty="0">
                <a:effectLst/>
                <a:latin typeface="Times New Roman" panose="02020603050405020304" pitchFamily="18" charset="0"/>
                <a:ea typeface="Times New Roman" panose="02020603050405020304" pitchFamily="18" charset="0"/>
              </a:rPr>
              <a:t>Modo de administração:</a:t>
            </a:r>
            <a:r>
              <a:rPr lang="pt-PT" sz="900" dirty="0">
                <a:effectLst/>
                <a:latin typeface="Times New Roman" panose="02020603050405020304" pitchFamily="18" charset="0"/>
                <a:ea typeface="Times New Roman" panose="02020603050405020304" pitchFamily="18" charset="0"/>
              </a:rPr>
              <a:t> Por via oral, preferencialmente com alimentos. </a:t>
            </a:r>
            <a:r>
              <a:rPr lang="pt-PT" sz="900" u="sng" dirty="0">
                <a:effectLst/>
                <a:latin typeface="Times New Roman" panose="02020603050405020304" pitchFamily="18" charset="0"/>
                <a:ea typeface="Times New Roman" panose="02020603050405020304" pitchFamily="18" charset="0"/>
              </a:rPr>
              <a:t>Adultos com compromisso renal</a:t>
            </a:r>
            <a:r>
              <a:rPr lang="pt-PT" sz="900" dirty="0">
                <a:effectLst/>
                <a:latin typeface="Times New Roman" panose="02020603050405020304" pitchFamily="18" charset="0"/>
                <a:ea typeface="Times New Roman" panose="02020603050405020304" pitchFamily="18" charset="0"/>
              </a:rPr>
              <a:t>: só deve ser utilizado em indivíduos com depuração da creatinina (</a:t>
            </a:r>
            <a:r>
              <a:rPr lang="pt-PT" sz="900" dirty="0" err="1">
                <a:effectLst/>
                <a:latin typeface="Times New Roman" panose="02020603050405020304" pitchFamily="18" charset="0"/>
                <a:ea typeface="Times New Roman" panose="02020603050405020304" pitchFamily="18" charset="0"/>
              </a:rPr>
              <a:t>ClCr</a:t>
            </a:r>
            <a:r>
              <a:rPr lang="pt-PT" sz="900" dirty="0">
                <a:effectLst/>
                <a:latin typeface="Times New Roman" panose="02020603050405020304" pitchFamily="18" charset="0"/>
                <a:ea typeface="Times New Roman" panose="02020603050405020304" pitchFamily="18" charset="0"/>
              </a:rPr>
              <a:t>) &lt;80 ml/min se os benefícios potenciais superarem os riscos potenciais. Consultar o RCM para ajustes de dose em doentes com compromisso renal. </a:t>
            </a:r>
            <a:r>
              <a:rPr lang="pt-PT" sz="900" u="sng" dirty="0">
                <a:effectLst/>
                <a:latin typeface="Times New Roman" panose="02020603050405020304" pitchFamily="18" charset="0"/>
                <a:ea typeface="Times New Roman" panose="02020603050405020304" pitchFamily="18" charset="0"/>
              </a:rPr>
              <a:t>Indivíduos pediátricos com compromisso renal:</a:t>
            </a:r>
            <a:r>
              <a:rPr lang="pt-PT" sz="900" dirty="0">
                <a:effectLst/>
                <a:latin typeface="Times New Roman" panose="02020603050405020304" pitchFamily="18" charset="0"/>
                <a:ea typeface="Times New Roman" panose="02020603050405020304" pitchFamily="18" charset="0"/>
              </a:rPr>
              <a:t> utilização não recomendada em indivíduos com idade inferior a 18 anos e compromisso renal. </a:t>
            </a:r>
            <a:r>
              <a:rPr lang="pt-PT" sz="900" u="sng" dirty="0">
                <a:effectLst/>
                <a:latin typeface="Times New Roman" panose="02020603050405020304" pitchFamily="18" charset="0"/>
                <a:ea typeface="Times New Roman" panose="02020603050405020304" pitchFamily="18" charset="0"/>
              </a:rPr>
              <a:t>População pediátrica</a:t>
            </a:r>
            <a:r>
              <a:rPr lang="pt-PT" sz="900" dirty="0">
                <a:effectLst/>
                <a:latin typeface="Times New Roman" panose="02020603050405020304" pitchFamily="18" charset="0"/>
                <a:ea typeface="Times New Roman" panose="02020603050405020304" pitchFamily="18" charset="0"/>
              </a:rPr>
              <a:t>: A segurança e eficácia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em crianças com idade inferior a 12 anos de idade não foram estabelecidas. </a:t>
            </a:r>
            <a:r>
              <a:rPr lang="pt-PT" sz="900" u="sng" dirty="0">
                <a:effectLst/>
                <a:latin typeface="Times New Roman" panose="02020603050405020304" pitchFamily="18" charset="0"/>
                <a:ea typeface="Times New Roman" panose="02020603050405020304" pitchFamily="18" charset="0"/>
              </a:rPr>
              <a:t>Idosos</a:t>
            </a:r>
            <a:r>
              <a:rPr lang="pt-PT" sz="900" dirty="0">
                <a:effectLst/>
                <a:latin typeface="Times New Roman" panose="02020603050405020304" pitchFamily="18" charset="0"/>
                <a:ea typeface="Times New Roman" panose="02020603050405020304" pitchFamily="18" charset="0"/>
              </a:rPr>
              <a:t>: não é necessário um ajuste posológico. </a:t>
            </a:r>
            <a:r>
              <a:rPr lang="pt-PT" sz="900" b="1" cap="all" dirty="0">
                <a:effectLst/>
                <a:latin typeface="Times New Roman" panose="02020603050405020304" pitchFamily="18" charset="0"/>
                <a:ea typeface="Times New Roman" panose="02020603050405020304" pitchFamily="18" charset="0"/>
              </a:rPr>
              <a:t>Contraindicações</a:t>
            </a:r>
            <a:r>
              <a:rPr lang="pt-PT" sz="900" dirty="0">
                <a:effectLst/>
                <a:latin typeface="Times New Roman" panose="02020603050405020304" pitchFamily="18" charset="0"/>
                <a:ea typeface="Times New Roman" panose="02020603050405020304" pitchFamily="18" charset="0"/>
              </a:rPr>
              <a:t>: Hipersensibilidade às substâncias ativas ou a qualquer um dos excipientes e utilização como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em indivíduos com estatuto serológico para o VIH-1 desconhecido ou positivo. </a:t>
            </a:r>
            <a:r>
              <a:rPr lang="pt-PT" sz="900" b="1" cap="all" dirty="0">
                <a:effectLst/>
                <a:latin typeface="Times New Roman" panose="02020603050405020304" pitchFamily="18" charset="0"/>
                <a:ea typeface="Times New Roman" panose="02020603050405020304" pitchFamily="18" charset="0"/>
              </a:rPr>
              <a:t>Advertências e precauções especiais de utilização</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deve ser evitado em doentes previamente tratados com antirretrovirais que apresentem estirpes do VIH 1 com a mutação K65R.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só deve ser utilizado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como parte de uma estratégia global para prevenção da infeção por VIH‑1, incluindo a utilização de outras medidas de prevenção contra o VIH‑1 (p. ex., uso consistente e correto de preservativo, conhecimento do estatuto serológico para o VIH‑1, testes regulares para outras infeções sexualmente transmissíveis).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só deve ser utilizado para redução do risco de aquisição do VIH‑1 em indivíduos cujo estatuto serológico para o VIH seja negativo. O estatuto serológico negativo para o VIH do indivíduo deve ser reconfirmado a intervalos regulares (por exemplo, pelo menos, a cada 3 meses), utilizando um teste combinado de antigénio/anticorpo enquanto decorrer a administração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como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Para mais informações consultar o RCM. Os indivíduos não infetados por VIH‑1 devem ser aconselhados a cumprir rigorosamente o esquema posológico recomendado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a:t>
            </a:r>
            <a:r>
              <a:rPr lang="pt-PT" sz="900" i="1" dirty="0">
                <a:effectLst/>
                <a:latin typeface="Times New Roman" panose="02020603050405020304" pitchFamily="18" charset="0"/>
                <a:ea typeface="Times New Roman" panose="02020603050405020304" pitchFamily="18" charset="0"/>
              </a:rPr>
              <a:t>Doentes infetados pelo vírus da hepatite B ou C</a:t>
            </a:r>
            <a:r>
              <a:rPr lang="pt-PT" sz="900" dirty="0">
                <a:effectLst/>
                <a:latin typeface="Times New Roman" panose="02020603050405020304" pitchFamily="18" charset="0"/>
                <a:ea typeface="Times New Roman" panose="02020603050405020304" pitchFamily="18" charset="0"/>
              </a:rPr>
              <a:t>: A segurança e a eficácia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para 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em doentes com infeção por VHB ou VHC não foram estabelecidas.</a:t>
            </a:r>
            <a:r>
              <a:rPr lang="pt-PT" sz="1200" dirty="0">
                <a:effectLst/>
                <a:latin typeface="Times New Roman" panose="02020603050405020304" pitchFamily="18" charset="0"/>
                <a:ea typeface="Times New Roman" panose="02020603050405020304" pitchFamily="18" charset="0"/>
              </a:rPr>
              <a:t> </a:t>
            </a:r>
            <a:r>
              <a:rPr lang="pt-PT" sz="900" dirty="0">
                <a:effectLst/>
                <a:latin typeface="Times New Roman" panose="02020603050405020304" pitchFamily="18" charset="0"/>
                <a:ea typeface="Times New Roman" panose="02020603050405020304" pitchFamily="18" charset="0"/>
              </a:rPr>
              <a:t>A descontinuação do tratamento com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em doentes infetados por VHB pode estar associada a exacerbações agudas graves de hepatite. Ver RCM. </a:t>
            </a:r>
            <a:r>
              <a:rPr lang="pt-PT" sz="900" i="1" dirty="0">
                <a:effectLst/>
                <a:latin typeface="Times New Roman" panose="02020603050405020304" pitchFamily="18" charset="0"/>
                <a:ea typeface="Times New Roman" panose="02020603050405020304" pitchFamily="18" charset="0"/>
              </a:rPr>
              <a:t>Doença hepática</a:t>
            </a:r>
            <a:r>
              <a:rPr lang="pt-PT" sz="900" dirty="0">
                <a:effectLst/>
                <a:latin typeface="Times New Roman" panose="02020603050405020304" pitchFamily="18" charset="0"/>
                <a:ea typeface="Times New Roman" panose="02020603050405020304" pitchFamily="18" charset="0"/>
              </a:rPr>
              <a:t>: A segurança e a eficácia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não foram estabelecidas em doentes com doenças hepáticas significativas subjacentes.</a:t>
            </a:r>
            <a:r>
              <a:rPr lang="pt-PT" sz="1200" dirty="0">
                <a:effectLst/>
                <a:latin typeface="Times New Roman" panose="02020603050405020304" pitchFamily="18" charset="0"/>
                <a:ea typeface="Times New Roman" panose="02020603050405020304" pitchFamily="18" charset="0"/>
              </a:rPr>
              <a:t> </a:t>
            </a:r>
            <a:r>
              <a:rPr lang="pt-PT" sz="900" i="1" dirty="0">
                <a:effectLst/>
                <a:latin typeface="Times New Roman" panose="02020603050405020304" pitchFamily="18" charset="0"/>
                <a:ea typeface="Times New Roman" panose="02020603050405020304" pitchFamily="18" charset="0"/>
              </a:rPr>
              <a:t>Efeitos renais em adultos</a:t>
            </a:r>
            <a:r>
              <a:rPr lang="pt-PT" sz="900" dirty="0">
                <a:effectLst/>
                <a:latin typeface="Times New Roman" panose="02020603050405020304" pitchFamily="18" charset="0"/>
                <a:ea typeface="Times New Roman" panose="02020603050405020304" pitchFamily="18" charset="0"/>
              </a:rPr>
              <a:t>:</a:t>
            </a:r>
            <a:r>
              <a:rPr lang="pt-PT" sz="1200" dirty="0">
                <a:effectLst/>
                <a:latin typeface="Times New Roman" panose="02020603050405020304" pitchFamily="18" charset="0"/>
                <a:ea typeface="Times New Roman" panose="02020603050405020304" pitchFamily="18" charset="0"/>
              </a:rPr>
              <a:t> </a:t>
            </a:r>
            <a:r>
              <a:rPr lang="pt-PT" sz="900" dirty="0">
                <a:effectLst/>
                <a:latin typeface="Times New Roman" panose="02020603050405020304" pitchFamily="18" charset="0"/>
                <a:ea typeface="Times New Roman" panose="02020603050405020304" pitchFamily="18" charset="0"/>
              </a:rPr>
              <a:t>Antes de iniciar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para o tratamento da infeção por VIH‑1 ou como profilaxia pré-exposição, recomenda-se que a depuração da creatinina seja calculada em todos os indivíduos. Ver RCM para mais informações sobre Efeitos Renais. </a:t>
            </a:r>
            <a:r>
              <a:rPr lang="pt-PT" sz="900" i="1" dirty="0">
                <a:effectLst/>
                <a:latin typeface="Times New Roman" panose="02020603050405020304" pitchFamily="18" charset="0"/>
                <a:ea typeface="Times New Roman" panose="02020603050405020304" pitchFamily="18" charset="0"/>
              </a:rPr>
              <a:t>Efeitos ósseos em adultos</a:t>
            </a:r>
            <a:r>
              <a:rPr lang="pt-PT" sz="900" dirty="0">
                <a:effectLst/>
                <a:latin typeface="Times New Roman" panose="02020603050405020304" pitchFamily="18" charset="0"/>
                <a:ea typeface="Times New Roman" panose="02020603050405020304" pitchFamily="18" charset="0"/>
              </a:rPr>
              <a:t>: As anomalias ósseas, tais como osteomalacia, que podem manifestar-se como dor óssea persistente ou agravada e que podem contribuir infrequentemente para fraturas, podem ser associadas a </a:t>
            </a:r>
            <a:r>
              <a:rPr lang="pt-PT" sz="900" dirty="0" err="1">
                <a:effectLst/>
                <a:latin typeface="Times New Roman" panose="02020603050405020304" pitchFamily="18" charset="0"/>
                <a:ea typeface="Times New Roman" panose="02020603050405020304" pitchFamily="18" charset="0"/>
              </a:rPr>
              <a:t>tubulopatia</a:t>
            </a:r>
            <a:r>
              <a:rPr lang="pt-PT" sz="900" dirty="0">
                <a:effectLst/>
                <a:latin typeface="Times New Roman" panose="02020603050405020304" pitchFamily="18" charset="0"/>
                <a:ea typeface="Times New Roman" panose="02020603050405020304" pitchFamily="18" charset="0"/>
              </a:rPr>
              <a:t> renal proximal induzida por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O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também pode causar uma diminuição na densidade mineral óssea. Se se suspeitar de anomalias ósseas, ou caso estas sejam detetadas, deve recorrer-se a consulta apropriada. Ver RCM. </a:t>
            </a:r>
            <a:r>
              <a:rPr lang="pt-PT" sz="900" i="1" dirty="0">
                <a:effectLst/>
                <a:latin typeface="Times New Roman" panose="02020603050405020304" pitchFamily="18" charset="0"/>
                <a:ea typeface="Times New Roman" panose="02020603050405020304" pitchFamily="18" charset="0"/>
              </a:rPr>
              <a:t>Efeitos renais e ósseos na população pediátrica:</a:t>
            </a:r>
            <a:r>
              <a:rPr lang="pt-PT" sz="900" dirty="0">
                <a:effectLst/>
                <a:latin typeface="Times New Roman" panose="02020603050405020304" pitchFamily="18" charset="0"/>
                <a:ea typeface="Times New Roman" panose="02020603050405020304" pitchFamily="18" charset="0"/>
              </a:rPr>
              <a:t> Existem incertezas associadas aos efeitos a longo prazo da toxicidade óssea e renal do TD</a:t>
            </a:r>
            <a:r>
              <a:rPr lang="pt-PT" sz="1200" dirty="0">
                <a:effectLst/>
                <a:latin typeface="Times New Roman" panose="02020603050405020304" pitchFamily="18" charset="0"/>
                <a:ea typeface="Times New Roman" panose="02020603050405020304" pitchFamily="18" charset="0"/>
              </a:rPr>
              <a:t> </a:t>
            </a:r>
            <a:r>
              <a:rPr lang="pt-PT" sz="900" dirty="0">
                <a:effectLst/>
                <a:latin typeface="Times New Roman" panose="02020603050405020304" pitchFamily="18" charset="0"/>
                <a:ea typeface="Times New Roman" panose="02020603050405020304" pitchFamily="18" charset="0"/>
              </a:rPr>
              <a:t>durante o tratamento da infeção por VIH-1e aos efeitos renais e ósseos a longo prazo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quando usado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em adolescentes não infetados A reversibilidade da toxicidade renal não pode ser completamente verificada. Por conseguinte, recomenda-se uma abordagem multidisciplinar para ponderar adequadamente, caso a caso, o equilíbrio benefício/risco do tratamento da infeção por VIH-1 ou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decidir acerca da monitorização apropriada durante o tratamento (incluindo a decisão de suspender o tratamento) e considerar a necessidade de suplementação. Ao usar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para </a:t>
            </a:r>
            <a:r>
              <a:rPr lang="pt-PT" sz="900" dirty="0" err="1">
                <a:effectLst/>
                <a:latin typeface="Times New Roman" panose="02020603050405020304" pitchFamily="18" charset="0"/>
                <a:ea typeface="Times New Roman" panose="02020603050405020304" pitchFamily="18" charset="0"/>
              </a:rPr>
              <a:t>PrEP</a:t>
            </a:r>
            <a:r>
              <a:rPr lang="pt-PT" sz="900" dirty="0">
                <a:effectLst/>
                <a:latin typeface="Times New Roman" panose="02020603050405020304" pitchFamily="18" charset="0"/>
                <a:ea typeface="Times New Roman" panose="02020603050405020304" pitchFamily="18" charset="0"/>
              </a:rPr>
              <a:t>, é necessário reavaliar os indivíduos em cada consulta para verificar se continuam a apresentar elevado risco de infeção por VIH-1. Ver RCM sobre recomendações de monitorização e controlo renal. Se se detetar ou suspeitar de anomalias ósseas, deve recorrer-se a consulta com um endocrinologista e/ou nefrologista. </a:t>
            </a:r>
            <a:r>
              <a:rPr lang="pt-PT" sz="900" i="1" dirty="0">
                <a:effectLst/>
                <a:latin typeface="Times New Roman" panose="02020603050405020304" pitchFamily="18" charset="0"/>
                <a:ea typeface="Times New Roman" panose="02020603050405020304" pitchFamily="18" charset="0"/>
              </a:rPr>
              <a:t>Peso e parâmetros metabólicos</a:t>
            </a:r>
            <a:r>
              <a:rPr lang="pt-PT" sz="900" dirty="0">
                <a:effectLst/>
                <a:latin typeface="Times New Roman" panose="02020603050405020304" pitchFamily="18" charset="0"/>
                <a:ea typeface="Times New Roman" panose="02020603050405020304" pitchFamily="18" charset="0"/>
              </a:rPr>
              <a:t>: Durante a terapêutica antirretroviral pode ocorrer um aumento do peso e dos níveis de lípidos e glucose no sangue. </a:t>
            </a:r>
            <a:r>
              <a:rPr lang="pt-PT" sz="900" i="1" dirty="0">
                <a:effectLst/>
                <a:latin typeface="Times New Roman" panose="02020603050405020304" pitchFamily="18" charset="0"/>
                <a:ea typeface="Times New Roman" panose="02020603050405020304" pitchFamily="18" charset="0"/>
              </a:rPr>
              <a:t>Disfunção mitocondrial após exposição in útero</a:t>
            </a:r>
            <a:r>
              <a:rPr lang="pt-PT" sz="900" dirty="0">
                <a:effectLst/>
                <a:latin typeface="Times New Roman" panose="02020603050405020304" pitchFamily="18" charset="0"/>
                <a:ea typeface="Times New Roman" panose="02020603050405020304" pitchFamily="18" charset="0"/>
              </a:rPr>
              <a:t>: os análogos dos nucleosídeos e nucleótidos podem, num grau variável, ter um impacto na função mitocondrial, o qual é mais pronunciado com a </a:t>
            </a:r>
            <a:r>
              <a:rPr lang="pt-PT" sz="900" dirty="0" err="1">
                <a:effectLst/>
                <a:latin typeface="Times New Roman" panose="02020603050405020304" pitchFamily="18" charset="0"/>
                <a:ea typeface="Times New Roman" panose="02020603050405020304" pitchFamily="18" charset="0"/>
              </a:rPr>
              <a:t>estavudina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didanosina</a:t>
            </a:r>
            <a:r>
              <a:rPr lang="pt-PT" sz="900" dirty="0">
                <a:effectLst/>
                <a:latin typeface="Times New Roman" panose="02020603050405020304" pitchFamily="18" charset="0"/>
                <a:ea typeface="Times New Roman" panose="02020603050405020304" pitchFamily="18" charset="0"/>
              </a:rPr>
              <a:t> e </a:t>
            </a:r>
            <a:r>
              <a:rPr lang="pt-PT" sz="900" dirty="0" err="1">
                <a:effectLst/>
                <a:latin typeface="Times New Roman" panose="02020603050405020304" pitchFamily="18" charset="0"/>
                <a:ea typeface="Times New Roman" panose="02020603050405020304" pitchFamily="18" charset="0"/>
              </a:rPr>
              <a:t>zidovudina</a:t>
            </a:r>
            <a:r>
              <a:rPr lang="pt-PT" sz="900" dirty="0">
                <a:effectLst/>
                <a:latin typeface="Times New Roman" panose="02020603050405020304" pitchFamily="18" charset="0"/>
                <a:ea typeface="Times New Roman" panose="02020603050405020304" pitchFamily="18" charset="0"/>
              </a:rPr>
              <a:t>. </a:t>
            </a:r>
            <a:r>
              <a:rPr lang="pt-PT" sz="900" i="1" dirty="0">
                <a:effectLst/>
                <a:latin typeface="Times New Roman" panose="02020603050405020304" pitchFamily="18" charset="0"/>
                <a:ea typeface="Times New Roman" panose="02020603050405020304" pitchFamily="18" charset="0"/>
              </a:rPr>
              <a:t>Síndrome de Reativação Imunológica</a:t>
            </a:r>
            <a:r>
              <a:rPr lang="pt-PT" sz="900" dirty="0">
                <a:effectLst/>
                <a:latin typeface="Times New Roman" panose="02020603050405020304" pitchFamily="18" charset="0"/>
                <a:ea typeface="Times New Roman" panose="02020603050405020304" pitchFamily="18" charset="0"/>
              </a:rPr>
              <a:t>: Em doentes infetados por VIH com deficiência imunológica grave à data da instituição da TARC, pode ocorrer uma reação inflamatória a infeções oportunistas assintomáticas ou residuais e causar várias situações clínicas graves, ou o agravamento dos sintomas. </a:t>
            </a:r>
            <a:r>
              <a:rPr lang="pt-PT" sz="900" i="1" dirty="0">
                <a:effectLst/>
                <a:latin typeface="Times New Roman" panose="02020603050405020304" pitchFamily="18" charset="0"/>
                <a:ea typeface="Times New Roman" panose="02020603050405020304" pitchFamily="18" charset="0"/>
              </a:rPr>
              <a:t>Doenças autoimunes</a:t>
            </a:r>
            <a:r>
              <a:rPr lang="pt-PT" sz="900" dirty="0">
                <a:effectLst/>
                <a:latin typeface="Times New Roman" panose="02020603050405020304" pitchFamily="18" charset="0"/>
                <a:ea typeface="Times New Roman" panose="02020603050405020304" pitchFamily="18" charset="0"/>
              </a:rPr>
              <a:t> (tal como a Doença de Graves e a hepatite autoimune), também têm sido descritas como tendo ocorrido no contexto de reativação imunitária. </a:t>
            </a:r>
            <a:r>
              <a:rPr lang="pt-PT" sz="900" i="1" dirty="0">
                <a:effectLst/>
                <a:latin typeface="Times New Roman" panose="02020603050405020304" pitchFamily="18" charset="0"/>
                <a:ea typeface="Times New Roman" panose="02020603050405020304" pitchFamily="18" charset="0"/>
              </a:rPr>
              <a:t>Infeções oportunistas</a:t>
            </a:r>
            <a:r>
              <a:rPr lang="pt-PT" sz="900" dirty="0">
                <a:effectLst/>
                <a:latin typeface="Times New Roman" panose="02020603050405020304" pitchFamily="18" charset="0"/>
                <a:ea typeface="Times New Roman" panose="02020603050405020304" pitchFamily="18" charset="0"/>
              </a:rPr>
              <a:t>: os doentes infetados por VIH‑1 em tratamento com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ou qualquer outra terapêutica antirretroviral podem continuar a desenvolver infeções oportunistas e outras complicações da infeção por VIH devendo permanecer sob observação clínica cuidadosa de médicos com experiência no tratamento de doentes com doenças associadas ao VIH. </a:t>
            </a:r>
            <a:r>
              <a:rPr lang="pt-PT" sz="900" i="1" dirty="0">
                <a:effectLst/>
                <a:latin typeface="Times New Roman" panose="02020603050405020304" pitchFamily="18" charset="0"/>
                <a:ea typeface="Times New Roman" panose="02020603050405020304" pitchFamily="18" charset="0"/>
              </a:rPr>
              <a:t>Osteonecrose</a:t>
            </a:r>
            <a:r>
              <a:rPr lang="pt-PT" sz="900" dirty="0">
                <a:effectLst/>
                <a:latin typeface="Times New Roman" panose="02020603050405020304" pitchFamily="18" charset="0"/>
                <a:ea typeface="Times New Roman" panose="02020603050405020304" pitchFamily="18" charset="0"/>
              </a:rPr>
              <a:t>: Os doentes devem ser instruídos a procurar aconselhamento médico caso sintam mal-estar e dor articular, rigidez articular ou dificuldade de movimentos. </a:t>
            </a:r>
            <a:r>
              <a:rPr lang="pt-PT" sz="900" i="1" dirty="0">
                <a:effectLst/>
                <a:latin typeface="Times New Roman" panose="02020603050405020304" pitchFamily="18" charset="0"/>
                <a:ea typeface="Times New Roman" panose="02020603050405020304" pitchFamily="18" charset="0"/>
              </a:rPr>
              <a:t>Coadministração com outros medicamentos</a:t>
            </a:r>
            <a:r>
              <a:rPr lang="pt-PT" sz="900" dirty="0">
                <a:effectLst/>
                <a:latin typeface="Times New Roman" panose="02020603050405020304" pitchFamily="18" charset="0"/>
                <a:ea typeface="Times New Roman" panose="02020603050405020304" pitchFamily="18" charset="0"/>
              </a:rPr>
              <a:t>: A utilização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deve ser evitada concomitantemente ou pouco tempo após a utilização de medicamentos nefrotóxicos. Se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for coadministrado com um AINE, a função renal deve ser devidamente monitorizada. Em doentes infetados por VIH‑1 com fatores de risco renal, a coadministração de TD com um inibidor da </a:t>
            </a:r>
            <a:r>
              <a:rPr lang="pt-PT" sz="900" dirty="0" err="1">
                <a:effectLst/>
                <a:latin typeface="Times New Roman" panose="02020603050405020304" pitchFamily="18" charset="0"/>
                <a:ea typeface="Times New Roman" panose="02020603050405020304" pitchFamily="18" charset="0"/>
              </a:rPr>
              <a:t>protease</a:t>
            </a:r>
            <a:r>
              <a:rPr lang="pt-PT" sz="900" dirty="0">
                <a:effectLst/>
                <a:latin typeface="Times New Roman" panose="02020603050405020304" pitchFamily="18" charset="0"/>
                <a:ea typeface="Times New Roman" panose="02020603050405020304" pitchFamily="18" charset="0"/>
              </a:rPr>
              <a:t> potenciado deve ser cuidadosamente avaliada.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não deve ser administrado concomitantemente com outros medicamentos que contêm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(fumarato),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alafenamida</a:t>
            </a:r>
            <a:r>
              <a:rPr lang="pt-PT" sz="900" dirty="0">
                <a:effectLst/>
                <a:latin typeface="Times New Roman" panose="02020603050405020304" pitchFamily="18" charset="0"/>
                <a:ea typeface="Times New Roman" panose="02020603050405020304" pitchFamily="18" charset="0"/>
              </a:rPr>
              <a:t>, outros análogos da </a:t>
            </a:r>
            <a:r>
              <a:rPr lang="pt-PT" sz="900" dirty="0" err="1">
                <a:effectLst/>
                <a:latin typeface="Times New Roman" panose="02020603050405020304" pitchFamily="18" charset="0"/>
                <a:ea typeface="Times New Roman" panose="02020603050405020304" pitchFamily="18" charset="0"/>
              </a:rPr>
              <a:t>citidina</a:t>
            </a:r>
            <a:r>
              <a:rPr lang="pt-PT" sz="900" dirty="0">
                <a:effectLst/>
                <a:latin typeface="Times New Roman" panose="02020603050405020304" pitchFamily="18" charset="0"/>
                <a:ea typeface="Times New Roman" panose="02020603050405020304" pitchFamily="18" charset="0"/>
              </a:rPr>
              <a:t>, como a </a:t>
            </a:r>
            <a:r>
              <a:rPr lang="pt-PT" sz="900" dirty="0" err="1">
                <a:effectLst/>
                <a:latin typeface="Times New Roman" panose="02020603050405020304" pitchFamily="18" charset="0"/>
                <a:ea typeface="Times New Roman" panose="02020603050405020304" pitchFamily="18" charset="0"/>
              </a:rPr>
              <a:t>lamivudina</a:t>
            </a:r>
            <a:r>
              <a:rPr lang="pt-PT" sz="900" dirty="0">
                <a:effectLst/>
                <a:latin typeface="Times New Roman" panose="02020603050405020304" pitchFamily="18" charset="0"/>
                <a:ea typeface="Times New Roman" panose="02020603050405020304" pitchFamily="18" charset="0"/>
              </a:rPr>
              <a:t>, com </a:t>
            </a:r>
            <a:r>
              <a:rPr lang="pt-PT" sz="900" dirty="0" err="1">
                <a:effectLst/>
                <a:latin typeface="Times New Roman" panose="02020603050405020304" pitchFamily="18" charset="0"/>
                <a:ea typeface="Times New Roman" panose="02020603050405020304" pitchFamily="18" charset="0"/>
              </a:rPr>
              <a:t>adefovir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dipivoxil</a:t>
            </a:r>
            <a:r>
              <a:rPr lang="pt-PT" sz="900" dirty="0">
                <a:effectLst/>
                <a:latin typeface="Times New Roman" panose="02020603050405020304" pitchFamily="18" charset="0"/>
                <a:ea typeface="Times New Roman" panose="02020603050405020304" pitchFamily="18" charset="0"/>
              </a:rPr>
              <a:t> ou com </a:t>
            </a:r>
            <a:r>
              <a:rPr lang="pt-PT" sz="900" dirty="0" err="1">
                <a:effectLst/>
                <a:latin typeface="Times New Roman" panose="02020603050405020304" pitchFamily="18" charset="0"/>
                <a:ea typeface="Times New Roman" panose="02020603050405020304" pitchFamily="18" charset="0"/>
              </a:rPr>
              <a:t>didanosina</a:t>
            </a:r>
            <a:r>
              <a:rPr lang="pt-PT" sz="900" dirty="0">
                <a:effectLst/>
                <a:latin typeface="Times New Roman" panose="02020603050405020304" pitchFamily="18" charset="0"/>
                <a:ea typeface="Times New Roman" panose="02020603050405020304" pitchFamily="18" charset="0"/>
              </a:rPr>
              <a:t>. A segurança de TD quando coadministrado com </a:t>
            </a:r>
            <a:r>
              <a:rPr lang="pt-PT" sz="900" dirty="0" err="1">
                <a:effectLst/>
                <a:latin typeface="Times New Roman" panose="02020603050405020304" pitchFamily="18" charset="0"/>
                <a:ea typeface="Times New Roman" panose="02020603050405020304" pitchFamily="18" charset="0"/>
              </a:rPr>
              <a:t>ledipasvir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 ou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voxilaprevir</a:t>
            </a:r>
            <a:r>
              <a:rPr lang="pt-PT" sz="900" dirty="0">
                <a:effectLst/>
                <a:latin typeface="Times New Roman" panose="02020603050405020304" pitchFamily="18" charset="0"/>
                <a:ea typeface="Times New Roman" panose="02020603050405020304" pitchFamily="18" charset="0"/>
              </a:rPr>
              <a:t> e um potenciador farmacocinético não foi estabelecida. Para mais informações ver RCM. </a:t>
            </a:r>
            <a:r>
              <a:rPr lang="pt-PT" sz="900" i="1" dirty="0">
                <a:effectLst/>
                <a:latin typeface="Times New Roman" panose="02020603050405020304" pitchFamily="18" charset="0"/>
                <a:ea typeface="Times New Roman" panose="02020603050405020304" pitchFamily="18" charset="0"/>
              </a:rPr>
              <a:t>Idosos</a:t>
            </a:r>
            <a:r>
              <a:rPr lang="pt-PT" sz="900" dirty="0">
                <a:effectLst/>
                <a:latin typeface="Times New Roman" panose="02020603050405020304" pitchFamily="18" charset="0"/>
                <a:ea typeface="Times New Roman" panose="02020603050405020304" pitchFamily="18" charset="0"/>
              </a:rPr>
              <a:t>: a administração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em indivíduos idosos deve ser efetuada com precaução. </a:t>
            </a:r>
            <a:r>
              <a:rPr lang="pt-PT" sz="900" i="1" dirty="0">
                <a:effectLst/>
                <a:latin typeface="Times New Roman" panose="02020603050405020304" pitchFamily="18" charset="0"/>
                <a:ea typeface="Times New Roman" panose="02020603050405020304" pitchFamily="18" charset="0"/>
              </a:rPr>
              <a:t>Excipientes</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contém lactose </a:t>
            </a:r>
            <a:r>
              <a:rPr lang="pt-PT" sz="900" dirty="0" err="1">
                <a:effectLst/>
                <a:latin typeface="Times New Roman" panose="02020603050405020304" pitchFamily="18" charset="0"/>
                <a:ea typeface="Times New Roman" panose="02020603050405020304" pitchFamily="18" charset="0"/>
              </a:rPr>
              <a:t>mono‑hidratada</a:t>
            </a:r>
            <a:r>
              <a:rPr lang="pt-PT" sz="900" dirty="0">
                <a:effectLst/>
                <a:latin typeface="Times New Roman" panose="02020603050405020304" pitchFamily="18" charset="0"/>
                <a:ea typeface="Times New Roman" panose="02020603050405020304" pitchFamily="18" charset="0"/>
              </a:rPr>
              <a:t>. Doentes com problemas hereditários raros de intolerância à galactose, deficiência em </a:t>
            </a:r>
            <a:r>
              <a:rPr lang="pt-PT" sz="900" dirty="0" err="1">
                <a:effectLst/>
                <a:latin typeface="Times New Roman" panose="02020603050405020304" pitchFamily="18" charset="0"/>
                <a:ea typeface="Times New Roman" panose="02020603050405020304" pitchFamily="18" charset="0"/>
              </a:rPr>
              <a:t>lactase</a:t>
            </a:r>
            <a:r>
              <a:rPr lang="pt-PT" sz="900" dirty="0">
                <a:effectLst/>
                <a:latin typeface="Times New Roman" panose="02020603050405020304" pitchFamily="18" charset="0"/>
                <a:ea typeface="Times New Roman" panose="02020603050405020304" pitchFamily="18" charset="0"/>
              </a:rPr>
              <a:t> de </a:t>
            </a:r>
            <a:r>
              <a:rPr lang="pt-PT" sz="900" dirty="0" err="1">
                <a:effectLst/>
                <a:latin typeface="Times New Roman" panose="02020603050405020304" pitchFamily="18" charset="0"/>
                <a:ea typeface="Times New Roman" panose="02020603050405020304" pitchFamily="18" charset="0"/>
              </a:rPr>
              <a:t>Lapp</a:t>
            </a:r>
            <a:r>
              <a:rPr lang="pt-PT" sz="900" dirty="0">
                <a:effectLst/>
                <a:latin typeface="Times New Roman" panose="02020603050405020304" pitchFamily="18" charset="0"/>
                <a:ea typeface="Times New Roman" panose="02020603050405020304" pitchFamily="18" charset="0"/>
              </a:rPr>
              <a:t>, ou má absorção de glucose galactose não devem tomar este medicamento. Este medicamento contém menos do que 1 </a:t>
            </a:r>
            <a:r>
              <a:rPr lang="pt-PT" sz="900" dirty="0" err="1">
                <a:effectLst/>
                <a:latin typeface="Times New Roman" panose="02020603050405020304" pitchFamily="18" charset="0"/>
                <a:ea typeface="Times New Roman" panose="02020603050405020304" pitchFamily="18" charset="0"/>
              </a:rPr>
              <a:t>mmol</a:t>
            </a:r>
            <a:r>
              <a:rPr lang="pt-PT" sz="900" dirty="0">
                <a:effectLst/>
                <a:latin typeface="Times New Roman" panose="02020603050405020304" pitchFamily="18" charset="0"/>
                <a:ea typeface="Times New Roman" panose="02020603050405020304" pitchFamily="18" charset="0"/>
              </a:rPr>
              <a:t> (23 mg) de sódio por comprimido ou seja, é praticamente “isento de sódio”. </a:t>
            </a:r>
            <a:r>
              <a:rPr lang="pt-PT" sz="900" b="1" cap="all" dirty="0">
                <a:effectLst/>
                <a:latin typeface="Times New Roman" panose="02020603050405020304" pitchFamily="18" charset="0"/>
                <a:ea typeface="Times New Roman" panose="02020603050405020304" pitchFamily="18" charset="0"/>
              </a:rPr>
              <a:t>Interações medicamentosas e outras formas de interação: </a:t>
            </a:r>
            <a:r>
              <a:rPr lang="pt-PT" sz="900" dirty="0">
                <a:effectLst/>
                <a:latin typeface="Times New Roman" panose="02020603050405020304" pitchFamily="18" charset="0"/>
                <a:ea typeface="Times New Roman" panose="02020603050405020304" pitchFamily="18" charset="0"/>
              </a:rPr>
              <a:t>Os estudos de interação só foram realizados em adultos. O potencial para interações mediadas pelo CYP450 com outros medicamentos é baixo. </a:t>
            </a:r>
            <a:r>
              <a:rPr lang="pt-PT" sz="900" i="1" dirty="0">
                <a:effectLst/>
                <a:latin typeface="Times New Roman" panose="02020603050405020304" pitchFamily="18" charset="0"/>
                <a:ea typeface="Times New Roman" panose="02020603050405020304" pitchFamily="18" charset="0"/>
              </a:rPr>
              <a:t>Utilização concomitante não recomendada: </a:t>
            </a:r>
            <a:r>
              <a:rPr lang="pt-PT" sz="900" dirty="0">
                <a:effectLst/>
                <a:latin typeface="Times New Roman" panose="02020603050405020304" pitchFamily="18" charset="0"/>
                <a:ea typeface="Times New Roman" panose="02020603050405020304" pitchFamily="18" charset="0"/>
              </a:rPr>
              <a:t>medicamentos que contenham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disoproxil</a:t>
            </a:r>
            <a:r>
              <a:rPr lang="pt-PT" sz="900" dirty="0">
                <a:effectLst/>
                <a:latin typeface="Times New Roman" panose="02020603050405020304" pitchFamily="18" charset="0"/>
                <a:ea typeface="Times New Roman" panose="02020603050405020304" pitchFamily="18" charset="0"/>
              </a:rPr>
              <a:t> (fumarato), </a:t>
            </a:r>
            <a:r>
              <a:rPr lang="pt-PT" sz="900" dirty="0" err="1">
                <a:effectLst/>
                <a:latin typeface="Times New Roman" panose="02020603050405020304" pitchFamily="18" charset="0"/>
                <a:ea typeface="Times New Roman" panose="02020603050405020304" pitchFamily="18" charset="0"/>
              </a:rPr>
              <a:t>tenofovir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alafenamida</a:t>
            </a:r>
            <a:r>
              <a:rPr lang="pt-PT" sz="900" dirty="0">
                <a:effectLst/>
                <a:latin typeface="Times New Roman" panose="02020603050405020304" pitchFamily="18" charset="0"/>
                <a:ea typeface="Times New Roman" panose="02020603050405020304" pitchFamily="18" charset="0"/>
              </a:rPr>
              <a:t> ou outros análogos da </a:t>
            </a:r>
            <a:r>
              <a:rPr lang="pt-PT" sz="900" dirty="0" err="1">
                <a:effectLst/>
                <a:latin typeface="Times New Roman" panose="02020603050405020304" pitchFamily="18" charset="0"/>
                <a:ea typeface="Times New Roman" panose="02020603050405020304" pitchFamily="18" charset="0"/>
              </a:rPr>
              <a:t>citidina</a:t>
            </a:r>
            <a:r>
              <a:rPr lang="pt-PT" sz="900" dirty="0">
                <a:effectLst/>
                <a:latin typeface="Times New Roman" panose="02020603050405020304" pitchFamily="18" charset="0"/>
                <a:ea typeface="Times New Roman" panose="02020603050405020304" pitchFamily="18" charset="0"/>
              </a:rPr>
              <a:t>, tais como a </a:t>
            </a:r>
            <a:r>
              <a:rPr lang="pt-PT" sz="900" dirty="0" err="1">
                <a:effectLst/>
                <a:latin typeface="Times New Roman" panose="02020603050405020304" pitchFamily="18" charset="0"/>
                <a:ea typeface="Times New Roman" panose="02020603050405020304" pitchFamily="18" charset="0"/>
              </a:rPr>
              <a:t>lamivudina</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adefovir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dipivoxil</a:t>
            </a:r>
            <a:r>
              <a:rPr lang="pt-PT" sz="900" dirty="0">
                <a:effectLst/>
                <a:latin typeface="Times New Roman" panose="02020603050405020304" pitchFamily="18" charset="0"/>
                <a:ea typeface="Times New Roman" panose="02020603050405020304" pitchFamily="18" charset="0"/>
              </a:rPr>
              <a:t> ou </a:t>
            </a:r>
            <a:r>
              <a:rPr lang="pt-PT" sz="900" dirty="0" err="1">
                <a:effectLst/>
                <a:latin typeface="Times New Roman" panose="02020603050405020304" pitchFamily="18" charset="0"/>
                <a:ea typeface="Times New Roman" panose="02020603050405020304" pitchFamily="18" charset="0"/>
              </a:rPr>
              <a:t>didanosina</a:t>
            </a:r>
            <a:r>
              <a:rPr lang="pt-PT" sz="900" dirty="0">
                <a:effectLst/>
                <a:latin typeface="Times New Roman" panose="02020603050405020304" pitchFamily="18" charset="0"/>
                <a:ea typeface="Times New Roman" panose="02020603050405020304" pitchFamily="18" charset="0"/>
              </a:rPr>
              <a:t>. A utilização de </a:t>
            </a:r>
            <a:r>
              <a:rPr lang="pt-PT" sz="900" dirty="0" err="1">
                <a:effectLst/>
                <a:latin typeface="Times New Roman" panose="02020603050405020304" pitchFamily="18" charset="0"/>
                <a:ea typeface="Times New Roman" panose="02020603050405020304" pitchFamily="18" charset="0"/>
              </a:rPr>
              <a:t>Truvada</a:t>
            </a:r>
            <a:r>
              <a:rPr lang="pt-PT" sz="900" dirty="0">
                <a:effectLst/>
                <a:latin typeface="Times New Roman" panose="02020603050405020304" pitchFamily="18" charset="0"/>
                <a:ea typeface="Times New Roman" panose="02020603050405020304" pitchFamily="18" charset="0"/>
              </a:rPr>
              <a:t> deve ser evitada concomitantemente ou pouco tempo após a utilização de medicamentos nefrotóxicos. </a:t>
            </a:r>
            <a:r>
              <a:rPr lang="pt-PT" sz="900" i="1" dirty="0">
                <a:effectLst/>
                <a:latin typeface="Times New Roman" panose="02020603050405020304" pitchFamily="18" charset="0"/>
                <a:ea typeface="Times New Roman" panose="02020603050405020304" pitchFamily="18" charset="0"/>
              </a:rPr>
              <a:t>Outras interações</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atazanavir</a:t>
            </a:r>
            <a:r>
              <a:rPr lang="pt-PT" sz="900" dirty="0">
                <a:effectLst/>
                <a:latin typeface="Times New Roman" panose="02020603050405020304" pitchFamily="18" charset="0"/>
                <a:ea typeface="Times New Roman" panose="02020603050405020304" pitchFamily="18" charset="0"/>
              </a:rPr>
              <a:t>/ritonavir/TD; </a:t>
            </a:r>
            <a:r>
              <a:rPr lang="pt-PT" sz="900" dirty="0" err="1">
                <a:effectLst/>
                <a:latin typeface="Times New Roman" panose="02020603050405020304" pitchFamily="18" charset="0"/>
                <a:ea typeface="Times New Roman" panose="02020603050405020304" pitchFamily="18" charset="0"/>
              </a:rPr>
              <a:t>darunavir</a:t>
            </a:r>
            <a:r>
              <a:rPr lang="pt-PT" sz="900" dirty="0">
                <a:effectLst/>
                <a:latin typeface="Times New Roman" panose="02020603050405020304" pitchFamily="18" charset="0"/>
                <a:ea typeface="Times New Roman" panose="02020603050405020304" pitchFamily="18" charset="0"/>
              </a:rPr>
              <a:t>/ritonavir/TD; lopinavir/ritonavir/TD;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 ou </a:t>
            </a:r>
            <a:r>
              <a:rPr lang="pt-PT" sz="900" dirty="0" err="1">
                <a:effectLst/>
                <a:latin typeface="Times New Roman" panose="02020603050405020304" pitchFamily="18" charset="0"/>
                <a:ea typeface="Times New Roman" panose="02020603050405020304" pitchFamily="18" charset="0"/>
              </a:rPr>
              <a:t>sofosbuvir</a:t>
            </a:r>
            <a:r>
              <a:rPr lang="pt-PT" sz="900" dirty="0">
                <a:effectLst/>
                <a:latin typeface="Times New Roman" panose="02020603050405020304" pitchFamily="18" charset="0"/>
                <a:ea typeface="Times New Roman" panose="02020603050405020304" pitchFamily="18" charset="0"/>
              </a:rPr>
              <a:t>/</a:t>
            </a:r>
            <a:r>
              <a:rPr lang="pt-PT" sz="900" dirty="0" err="1">
                <a:effectLst/>
                <a:latin typeface="Times New Roman" panose="02020603050405020304" pitchFamily="18" charset="0"/>
                <a:ea typeface="Times New Roman" panose="02020603050405020304" pitchFamily="18" charset="0"/>
              </a:rPr>
              <a:t>velpatasvir</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voxilaprevir</a:t>
            </a:r>
            <a:r>
              <a:rPr lang="pt-PT" sz="900" dirty="0">
                <a:effectLst/>
                <a:latin typeface="Times New Roman" panose="02020603050405020304" pitchFamily="18" charset="0"/>
                <a:ea typeface="Times New Roman" panose="02020603050405020304" pitchFamily="18" charset="0"/>
              </a:rPr>
              <a:t>. Para mais informações ver RCM. </a:t>
            </a:r>
            <a:r>
              <a:rPr lang="pt-PT" sz="900" b="1" cap="all" dirty="0">
                <a:effectLst/>
                <a:latin typeface="Times New Roman" panose="02020603050405020304" pitchFamily="18" charset="0"/>
                <a:ea typeface="Times New Roman" panose="02020603050405020304" pitchFamily="18" charset="0"/>
              </a:rPr>
              <a:t>Efeitos indesejáveis:</a:t>
            </a:r>
            <a:r>
              <a:rPr lang="pt-PT" sz="900" b="1"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Muito frequentes (</a:t>
            </a:r>
            <a:r>
              <a:rPr lang="pt-PT" sz="900" u="sng" dirty="0">
                <a:solidFill>
                  <a:srgbClr val="000000"/>
                </a:solidFill>
                <a:effectLst/>
                <a:latin typeface="Times New Roman" panose="02020603050405020304" pitchFamily="18" charset="0"/>
                <a:ea typeface="Times New Roman" panose="02020603050405020304" pitchFamily="18" charset="0"/>
              </a:rPr>
              <a:t>≥</a:t>
            </a:r>
            <a:r>
              <a:rPr lang="pt-PT" sz="900" u="sng" dirty="0">
                <a:effectLst/>
                <a:latin typeface="Times New Roman" panose="02020603050405020304" pitchFamily="18" charset="0"/>
                <a:ea typeface="Times New Roman" panose="02020603050405020304" pitchFamily="18" charset="0"/>
              </a:rPr>
              <a:t> 1/10)</a:t>
            </a:r>
            <a:r>
              <a:rPr lang="pt-PT" sz="900" dirty="0">
                <a:effectLst/>
                <a:latin typeface="Times New Roman" panose="02020603050405020304" pitchFamily="18" charset="0"/>
                <a:ea typeface="Times New Roman" panose="02020603050405020304" pitchFamily="18" charset="0"/>
              </a:rPr>
              <a:t>: </a:t>
            </a:r>
            <a:r>
              <a:rPr lang="pt-PT" sz="900" dirty="0" err="1">
                <a:effectLst/>
                <a:latin typeface="Times New Roman" panose="02020603050405020304" pitchFamily="18" charset="0"/>
                <a:ea typeface="Times New Roman" panose="02020603050405020304" pitchFamily="18" charset="0"/>
              </a:rPr>
              <a:t>hipofosfatemia</a:t>
            </a:r>
            <a:r>
              <a:rPr lang="pt-PT" sz="900" dirty="0">
                <a:effectLst/>
                <a:latin typeface="Times New Roman" panose="02020603050405020304" pitchFamily="18" charset="0"/>
                <a:ea typeface="Times New Roman" panose="02020603050405020304" pitchFamily="18" charset="0"/>
              </a:rPr>
              <a:t>*; cefaleias, tonturas, diarreia, náuseas, vómitos, erupção cutânea, elevação da creatina </a:t>
            </a:r>
            <a:r>
              <a:rPr lang="pt-PT" sz="900" dirty="0" err="1">
                <a:effectLst/>
                <a:latin typeface="Times New Roman" panose="02020603050405020304" pitchFamily="18" charset="0"/>
                <a:ea typeface="Times New Roman" panose="02020603050405020304" pitchFamily="18" charset="0"/>
              </a:rPr>
              <a:t>cinase</a:t>
            </a:r>
            <a:r>
              <a:rPr lang="pt-PT" sz="900" dirty="0">
                <a:effectLst/>
                <a:latin typeface="Times New Roman" panose="02020603050405020304" pitchFamily="18" charset="0"/>
                <a:ea typeface="Times New Roman" panose="02020603050405020304" pitchFamily="18" charset="0"/>
              </a:rPr>
              <a:t>, astenia; </a:t>
            </a:r>
            <a:r>
              <a:rPr lang="pt-PT" sz="900" u="sng" dirty="0">
                <a:effectLst/>
                <a:latin typeface="Times New Roman" panose="02020603050405020304" pitchFamily="18" charset="0"/>
                <a:ea typeface="Times New Roman" panose="02020603050405020304" pitchFamily="18" charset="0"/>
              </a:rPr>
              <a:t>Frequentes (</a:t>
            </a:r>
            <a:r>
              <a:rPr lang="pt-PT" sz="900" u="sng" dirty="0">
                <a:solidFill>
                  <a:srgbClr val="000000"/>
                </a:solidFill>
                <a:effectLst/>
                <a:latin typeface="Times New Roman" panose="02020603050405020304" pitchFamily="18" charset="0"/>
                <a:ea typeface="Times New Roman" panose="02020603050405020304" pitchFamily="18" charset="0"/>
              </a:rPr>
              <a:t>≥</a:t>
            </a:r>
            <a:r>
              <a:rPr lang="pt-PT" sz="900" u="sng" dirty="0">
                <a:effectLst/>
                <a:latin typeface="Times New Roman" panose="02020603050405020304" pitchFamily="18" charset="0"/>
                <a:ea typeface="Times New Roman" panose="02020603050405020304" pitchFamily="18" charset="0"/>
              </a:rPr>
              <a:t> 1/100, &lt; 1/10)</a:t>
            </a:r>
            <a:r>
              <a:rPr lang="pt-PT" sz="900" dirty="0">
                <a:effectLst/>
                <a:latin typeface="Times New Roman" panose="02020603050405020304" pitchFamily="18" charset="0"/>
                <a:ea typeface="Times New Roman" panose="02020603050405020304" pitchFamily="18" charset="0"/>
              </a:rPr>
              <a:t>: neutropenia, reação alérgica, hiperglicemia, </a:t>
            </a:r>
            <a:r>
              <a:rPr lang="pt-PT" sz="900" dirty="0" err="1">
                <a:effectLst/>
                <a:latin typeface="Times New Roman" panose="02020603050405020304" pitchFamily="18" charset="0"/>
                <a:ea typeface="Times New Roman" panose="02020603050405020304" pitchFamily="18" charset="0"/>
              </a:rPr>
              <a:t>hipertrigliceridemia</a:t>
            </a:r>
            <a:r>
              <a:rPr lang="pt-PT" sz="900" dirty="0">
                <a:effectLst/>
                <a:latin typeface="Times New Roman" panose="02020603050405020304" pitchFamily="18" charset="0"/>
                <a:ea typeface="Times New Roman" panose="02020603050405020304" pitchFamily="18" charset="0"/>
              </a:rPr>
              <a:t>, insónia, sonhos anormais, tonturas, cefaleias, elevação da amílase incluindo elevação da amílase pancreática, elevação da lípase sérica, vómitos, dor abdominal, dispepsia, distensão abdominal, flatulência, erupção cutânea vesicular, erupção cutânea postular, erupção cutânea maculopapular, prurido, urticária, alterações da pigmentação cutânea (</a:t>
            </a:r>
            <a:r>
              <a:rPr lang="pt-PT" sz="900" dirty="0" err="1">
                <a:effectLst/>
                <a:latin typeface="Times New Roman" panose="02020603050405020304" pitchFamily="18" charset="0"/>
                <a:ea typeface="Times New Roman" panose="02020603050405020304" pitchFamily="18" charset="0"/>
              </a:rPr>
              <a:t>hiperpigmentação</a:t>
            </a:r>
            <a:r>
              <a:rPr lang="pt-PT" sz="900" dirty="0">
                <a:effectLst/>
                <a:latin typeface="Times New Roman" panose="02020603050405020304" pitchFamily="18" charset="0"/>
                <a:ea typeface="Times New Roman" panose="02020603050405020304" pitchFamily="18" charset="0"/>
              </a:rPr>
              <a:t>), dor, astenia; </a:t>
            </a:r>
            <a:r>
              <a:rPr lang="pt-PT" sz="900" u="sng" dirty="0">
                <a:effectLst/>
                <a:latin typeface="Times New Roman" panose="02020603050405020304" pitchFamily="18" charset="0"/>
                <a:ea typeface="Times New Roman" panose="02020603050405020304" pitchFamily="18" charset="0"/>
              </a:rPr>
              <a:t>Pouco frequentes (</a:t>
            </a:r>
            <a:r>
              <a:rPr lang="pt-PT" sz="900" u="sng" dirty="0">
                <a:solidFill>
                  <a:srgbClr val="000000"/>
                </a:solidFill>
                <a:effectLst/>
                <a:latin typeface="Times New Roman" panose="02020603050405020304" pitchFamily="18" charset="0"/>
                <a:ea typeface="Times New Roman" panose="02020603050405020304" pitchFamily="18" charset="0"/>
              </a:rPr>
              <a:t>≥</a:t>
            </a:r>
            <a:r>
              <a:rPr lang="pt-PT" sz="900" u="sng" dirty="0">
                <a:effectLst/>
                <a:latin typeface="Times New Roman" panose="02020603050405020304" pitchFamily="18" charset="0"/>
                <a:ea typeface="Times New Roman" panose="02020603050405020304" pitchFamily="18" charset="0"/>
              </a:rPr>
              <a:t> 1/1.000,&lt; 1/100)</a:t>
            </a:r>
            <a:r>
              <a:rPr lang="pt-PT" sz="900" dirty="0">
                <a:effectLst/>
                <a:latin typeface="Times New Roman" panose="02020603050405020304" pitchFamily="18" charset="0"/>
                <a:ea typeface="Times New Roman" panose="02020603050405020304" pitchFamily="18" charset="0"/>
              </a:rPr>
              <a:t>: anemia, hipocaliemia*, pancreatite, angioedema, </a:t>
            </a:r>
            <a:r>
              <a:rPr lang="pt-PT" sz="900" dirty="0" err="1">
                <a:effectLst/>
                <a:latin typeface="Times New Roman" panose="02020603050405020304" pitchFamily="18" charset="0"/>
                <a:ea typeface="Times New Roman" panose="02020603050405020304" pitchFamily="18" charset="0"/>
              </a:rPr>
              <a:t>rabdomiólise</a:t>
            </a:r>
            <a:r>
              <a:rPr lang="pt-PT" sz="900" dirty="0">
                <a:effectLst/>
                <a:latin typeface="Times New Roman" panose="02020603050405020304" pitchFamily="18" charset="0"/>
                <a:ea typeface="Times New Roman" panose="02020603050405020304" pitchFamily="18" charset="0"/>
              </a:rPr>
              <a:t>*, fraqueza muscular*, elevação da creatinina, proteinúria, </a:t>
            </a:r>
            <a:r>
              <a:rPr lang="pt-PT" sz="900" dirty="0" err="1">
                <a:effectLst/>
                <a:latin typeface="Times New Roman" panose="02020603050405020304" pitchFamily="18" charset="0"/>
                <a:ea typeface="Times New Roman" panose="02020603050405020304" pitchFamily="18" charset="0"/>
              </a:rPr>
              <a:t>tubulopatia</a:t>
            </a:r>
            <a:r>
              <a:rPr lang="pt-PT" sz="900" dirty="0">
                <a:effectLst/>
                <a:latin typeface="Times New Roman" panose="02020603050405020304" pitchFamily="18" charset="0"/>
                <a:ea typeface="Times New Roman" panose="02020603050405020304" pitchFamily="18" charset="0"/>
              </a:rPr>
              <a:t> renal proximal incluindo síndrome de </a:t>
            </a:r>
            <a:r>
              <a:rPr lang="pt-PT" sz="900" dirty="0" err="1">
                <a:effectLst/>
                <a:latin typeface="Times New Roman" panose="02020603050405020304" pitchFamily="18" charset="0"/>
                <a:ea typeface="Times New Roman" panose="02020603050405020304" pitchFamily="18" charset="0"/>
              </a:rPr>
              <a:t>Fanconi</a:t>
            </a:r>
            <a:r>
              <a:rPr lang="pt-PT" sz="900" dirty="0">
                <a:effectLst/>
                <a:latin typeface="Times New Roman" panose="02020603050405020304" pitchFamily="18" charset="0"/>
                <a:ea typeface="Times New Roman" panose="02020603050405020304" pitchFamily="18" charset="0"/>
              </a:rPr>
              <a:t>; </a:t>
            </a:r>
            <a:r>
              <a:rPr lang="pt-PT" sz="900" u="sng" dirty="0">
                <a:effectLst/>
                <a:latin typeface="Times New Roman" panose="02020603050405020304" pitchFamily="18" charset="0"/>
                <a:ea typeface="Times New Roman" panose="02020603050405020304" pitchFamily="18" charset="0"/>
              </a:rPr>
              <a:t>Raros (1/10.000,&lt; 1/1.000)</a:t>
            </a:r>
            <a:r>
              <a:rPr lang="pt-PT" sz="900" dirty="0">
                <a:effectLst/>
                <a:latin typeface="Times New Roman" panose="02020603050405020304" pitchFamily="18" charset="0"/>
                <a:ea typeface="Times New Roman" panose="02020603050405020304" pitchFamily="18" charset="0"/>
              </a:rPr>
              <a:t>: acidose láctica, esteatose hepática, hepatite, angioedema, </a:t>
            </a:r>
            <a:r>
              <a:rPr lang="pt-PT" sz="900" dirty="0" err="1">
                <a:effectLst/>
                <a:latin typeface="Times New Roman" panose="02020603050405020304" pitchFamily="18" charset="0"/>
                <a:ea typeface="Times New Roman" panose="02020603050405020304" pitchFamily="18" charset="0"/>
              </a:rPr>
              <a:t>osteomalácia</a:t>
            </a:r>
            <a:r>
              <a:rPr lang="pt-PT" sz="900" dirty="0">
                <a:effectLst/>
                <a:latin typeface="Times New Roman" panose="02020603050405020304" pitchFamily="18" charset="0"/>
                <a:ea typeface="Times New Roman" panose="02020603050405020304" pitchFamily="18" charset="0"/>
              </a:rPr>
              <a:t> (manifestada como dores ósseas e contribuindo infrequentemente para fraturas)*, miopatia*, insuficiência renal (aguda e crónica), necrose tubular aguda, nefrite (incluindo nefrite intersticial aguda), diabetes insípida </a:t>
            </a:r>
            <a:r>
              <a:rPr lang="pt-PT" sz="900" dirty="0" err="1">
                <a:effectLst/>
                <a:latin typeface="Times New Roman" panose="02020603050405020304" pitchFamily="18" charset="0"/>
                <a:ea typeface="Times New Roman" panose="02020603050405020304" pitchFamily="18" charset="0"/>
              </a:rPr>
              <a:t>nefrogénica</a:t>
            </a:r>
            <a:r>
              <a:rPr lang="pt-PT" sz="900" dirty="0">
                <a:effectLst/>
                <a:latin typeface="Times New Roman" panose="02020603050405020304" pitchFamily="18" charset="0"/>
                <a:ea typeface="Times New Roman" panose="02020603050405020304" pitchFamily="18" charset="0"/>
              </a:rPr>
              <a:t>. *Na ausência de </a:t>
            </a:r>
            <a:r>
              <a:rPr lang="pt-PT" sz="900" dirty="0" err="1">
                <a:effectLst/>
                <a:latin typeface="Times New Roman" panose="02020603050405020304" pitchFamily="18" charset="0"/>
                <a:ea typeface="Times New Roman" panose="02020603050405020304" pitchFamily="18" charset="0"/>
              </a:rPr>
              <a:t>tubulopatia</a:t>
            </a:r>
            <a:r>
              <a:rPr lang="pt-PT" sz="900" dirty="0">
                <a:effectLst/>
                <a:latin typeface="Times New Roman" panose="02020603050405020304" pitchFamily="18" charset="0"/>
                <a:ea typeface="Times New Roman" panose="02020603050405020304" pitchFamily="18" charset="0"/>
              </a:rPr>
              <a:t> renal proximal, não se considera que estes acontecimentos tenham uma relação causal com o TD. População pediátrica: Em adição às reações adversas da </a:t>
            </a:r>
            <a:r>
              <a:rPr lang="pt-PT" sz="900" dirty="0" err="1">
                <a:effectLst/>
                <a:latin typeface="Times New Roman" panose="02020603050405020304" pitchFamily="18" charset="0"/>
                <a:ea typeface="Times New Roman" panose="02020603050405020304" pitchFamily="18" charset="0"/>
              </a:rPr>
              <a:t>emtricitabina</a:t>
            </a:r>
            <a:r>
              <a:rPr lang="pt-PT" sz="900" dirty="0">
                <a:effectLst/>
                <a:latin typeface="Times New Roman" panose="02020603050405020304" pitchFamily="18" charset="0"/>
                <a:ea typeface="Times New Roman" panose="02020603050405020304" pitchFamily="18" charset="0"/>
              </a:rPr>
              <a:t> notificadas nos adultos, ocorreram mais frequentemente anemia e alterações da pigmentação cutânea. Os efeitos indesejáveis com TD foram consistentes com os observados em adultos, tendo sido notificado diminuições da DMO em doentes pediátricos. Consultar o RCM para mais informações. Data de aprovação do texto do RCM: janeiro 2023. </a:t>
            </a:r>
          </a:p>
          <a:p>
            <a:pPr algn="just">
              <a:lnSpc>
                <a:spcPct val="100000"/>
              </a:lnSpc>
              <a:spcBef>
                <a:spcPts val="0"/>
              </a:spcBef>
            </a:pPr>
            <a:r>
              <a:rPr lang="pt-PT" sz="900" cap="all" dirty="0" err="1">
                <a:latin typeface="Times New Roman" panose="02020603050405020304" pitchFamily="18" charset="0"/>
                <a:ea typeface="Times New Roman" panose="02020603050405020304" pitchFamily="18" charset="0"/>
              </a:rPr>
              <a:t>PAR</a:t>
            </a:r>
            <a:r>
              <a:rPr lang="pt-PT" sz="900" cap="all" dirty="0" err="1">
                <a:effectLst/>
                <a:latin typeface="Times New Roman" panose="02020603050405020304" pitchFamily="18" charset="0"/>
                <a:ea typeface="Times New Roman" panose="02020603050405020304" pitchFamily="18" charset="0"/>
              </a:rPr>
              <a:t>a</a:t>
            </a:r>
            <a:r>
              <a:rPr lang="pt-PT" sz="900" cap="all" dirty="0">
                <a:effectLst/>
                <a:latin typeface="Times New Roman" panose="02020603050405020304" pitchFamily="18" charset="0"/>
                <a:ea typeface="Times New Roman" panose="02020603050405020304" pitchFamily="18" charset="0"/>
              </a:rPr>
              <a:t> mais informações deverá contactar o titular da autorização de introdução no mercado. MEDICAMENTO DE RECEITA MÉDICA RESTRITA, DE UTILIZAÇÃO RESERVADA A CERTOS MEIOS ESPECIALIZADOS.</a:t>
            </a:r>
            <a:endParaRPr lang="pt-PT"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8551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 y="26575"/>
            <a:ext cx="1077971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GENVOYA</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236220" y="362075"/>
            <a:ext cx="11659606" cy="5019952"/>
          </a:xfrm>
        </p:spPr>
        <p:txBody>
          <a:bodyPr>
            <a:noAutofit/>
          </a:bodyPr>
          <a:lstStyle/>
          <a:p>
            <a:pPr algn="just"/>
            <a:r>
              <a:rPr lang="pt-PT" sz="1000" b="1" dirty="0">
                <a:effectLst/>
                <a:latin typeface="Times New Roman" panose="02020603050405020304" pitchFamily="18" charset="0"/>
                <a:ea typeface="Times New Roman" panose="02020603050405020304" pitchFamily="18" charset="0"/>
              </a:rPr>
              <a:t>NOME DO MEDICAMENTO E FORMA FARMACÊUTICA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150 mg/150 mg/200 mg/10 mg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rev</a:t>
            </a:r>
            <a:r>
              <a:rPr lang="pt-PT" sz="1000" dirty="0">
                <a:effectLst/>
                <a:latin typeface="Times New Roman" panose="02020603050405020304" pitchFamily="18" charset="0"/>
                <a:ea typeface="Times New Roman" panose="02020603050405020304" pitchFamily="18" charset="0"/>
              </a:rPr>
              <a:t> por película | 90 mg/90 mg/120 mg/6 mg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rev</a:t>
            </a:r>
            <a:r>
              <a:rPr lang="pt-PT" sz="1000" dirty="0">
                <a:effectLst/>
                <a:latin typeface="Times New Roman" panose="02020603050405020304" pitchFamily="18" charset="0"/>
                <a:ea typeface="Times New Roman" panose="02020603050405020304" pitchFamily="18" charset="0"/>
              </a:rPr>
              <a:t> por película</a:t>
            </a:r>
            <a:r>
              <a:rPr lang="pt-PT" sz="1000" b="1" dirty="0">
                <a:effectLst/>
                <a:latin typeface="Times New Roman" panose="02020603050405020304" pitchFamily="18" charset="0"/>
                <a:ea typeface="Times New Roman" panose="02020603050405020304" pitchFamily="18" charset="0"/>
              </a:rPr>
              <a:t> COMPOSIÇÃO QUALITATIVA E QUANTITATIVA</a:t>
            </a:r>
            <a:r>
              <a:rPr lang="pt-PT" sz="1000" dirty="0">
                <a:effectLst/>
                <a:latin typeface="Times New Roman" panose="02020603050405020304" pitchFamily="18" charset="0"/>
                <a:ea typeface="Times New Roman" panose="02020603050405020304" pitchFamily="18" charset="0"/>
              </a:rPr>
              <a:t>: Cada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contém 150 mg  </a:t>
            </a:r>
            <a:r>
              <a:rPr lang="pt-PT" sz="1000" dirty="0" err="1">
                <a:effectLst/>
                <a:latin typeface="Times New Roman" panose="02020603050405020304" pitchFamily="18" charset="0"/>
                <a:ea typeface="Times New Roman" panose="02020603050405020304" pitchFamily="18" charset="0"/>
              </a:rPr>
              <a:t>elvitegravir</a:t>
            </a:r>
            <a:r>
              <a:rPr lang="pt-PT" sz="1000" dirty="0">
                <a:effectLst/>
                <a:latin typeface="Times New Roman" panose="02020603050405020304" pitchFamily="18" charset="0"/>
                <a:ea typeface="Times New Roman" panose="02020603050405020304" pitchFamily="18" charset="0"/>
              </a:rPr>
              <a:t>, 150 mg </a:t>
            </a:r>
            <a:r>
              <a:rPr lang="pt-PT" sz="1000" dirty="0" err="1">
                <a:effectLst/>
                <a:latin typeface="Times New Roman" panose="02020603050405020304" pitchFamily="18" charset="0"/>
                <a:ea typeface="Times New Roman" panose="02020603050405020304" pitchFamily="18" charset="0"/>
              </a:rPr>
              <a:t>cobicistate</a:t>
            </a:r>
            <a:r>
              <a:rPr lang="pt-PT" sz="1000" dirty="0">
                <a:effectLst/>
                <a:latin typeface="Times New Roman" panose="02020603050405020304" pitchFamily="18" charset="0"/>
                <a:ea typeface="Times New Roman" panose="02020603050405020304" pitchFamily="18" charset="0"/>
              </a:rPr>
              <a:t>, 200 mg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TAF &lt; &gt; a 10 mg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e 58 mg lactose. | Cada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contém 90 mg </a:t>
            </a:r>
            <a:r>
              <a:rPr lang="pt-PT" sz="1000" dirty="0" err="1">
                <a:effectLst/>
                <a:latin typeface="Times New Roman" panose="02020603050405020304" pitchFamily="18" charset="0"/>
                <a:ea typeface="Times New Roman" panose="02020603050405020304" pitchFamily="18" charset="0"/>
              </a:rPr>
              <a:t>elvitegravir</a:t>
            </a:r>
            <a:r>
              <a:rPr lang="pt-PT" sz="1000" dirty="0">
                <a:effectLst/>
                <a:latin typeface="Times New Roman" panose="02020603050405020304" pitchFamily="18" charset="0"/>
                <a:ea typeface="Times New Roman" panose="02020603050405020304" pitchFamily="18" charset="0"/>
              </a:rPr>
              <a:t>, 90 mg </a:t>
            </a:r>
            <a:r>
              <a:rPr lang="pt-PT" sz="1000" dirty="0" err="1">
                <a:effectLst/>
                <a:latin typeface="Times New Roman" panose="02020603050405020304" pitchFamily="18" charset="0"/>
                <a:ea typeface="Times New Roman" panose="02020603050405020304" pitchFamily="18" charset="0"/>
              </a:rPr>
              <a:t>cobicistate</a:t>
            </a:r>
            <a:r>
              <a:rPr lang="pt-PT" sz="1000" dirty="0">
                <a:effectLst/>
                <a:latin typeface="Times New Roman" panose="02020603050405020304" pitchFamily="18" charset="0"/>
                <a:ea typeface="Times New Roman" panose="02020603050405020304" pitchFamily="18" charset="0"/>
              </a:rPr>
              <a:t>, 120 mg </a:t>
            </a:r>
            <a:r>
              <a:rPr lang="pt-PT" sz="1000" dirty="0" err="1">
                <a:effectLst/>
                <a:latin typeface="Times New Roman" panose="02020603050405020304" pitchFamily="18" charset="0"/>
                <a:ea typeface="Times New Roman" panose="02020603050405020304" pitchFamily="18" charset="0"/>
              </a:rPr>
              <a:t>emtricitabina</a:t>
            </a:r>
            <a:r>
              <a:rPr lang="pt-PT" sz="1000" dirty="0">
                <a:effectLst/>
                <a:latin typeface="Times New Roman" panose="02020603050405020304" pitchFamily="18" charset="0"/>
                <a:ea typeface="Times New Roman" panose="02020603050405020304" pitchFamily="18" charset="0"/>
              </a:rPr>
              <a:t> e TAF &lt; &gt; a 6 mg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e 35 mg lactose. Consultar o RCM para mais informação sobre excipientes adicionais.</a:t>
            </a:r>
            <a:r>
              <a:rPr lang="pt-PT" sz="1000" b="1" cap="all" dirty="0">
                <a:effectLst/>
                <a:latin typeface="Times New Roman Bold"/>
                <a:ea typeface="Times New Roman" panose="02020603050405020304" pitchFamily="18" charset="0"/>
              </a:rPr>
              <a:t> Indicações terapêuticas:</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Tratamento de doentes adultos e pediátricos com 2 anos de idade ou mais, com um peso corporal de, pelo menos, 14 kg. </a:t>
            </a:r>
            <a:r>
              <a:rPr lang="pt-PT" sz="1000" b="1" cap="all" dirty="0">
                <a:effectLst/>
                <a:latin typeface="Times New Roman Bold"/>
                <a:ea typeface="Times New Roman" panose="02020603050405020304" pitchFamily="18" charset="0"/>
              </a:rPr>
              <a:t>Posologia e modo de administração:</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Doentes adultos e pediátricos com um peso ≥ 25 kg</a:t>
            </a:r>
            <a:r>
              <a:rPr lang="pt-PT" sz="1000" dirty="0">
                <a:effectLst/>
                <a:latin typeface="Times New Roman" panose="02020603050405020304" pitchFamily="18" charset="0"/>
                <a:ea typeface="Times New Roman" panose="02020603050405020304" pitchFamily="18" charset="0"/>
              </a:rPr>
              <a:t>: 1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de 150/150/200/10mg por via oral, 1x/dia, com alimentos. </a:t>
            </a:r>
            <a:r>
              <a:rPr lang="pt-PT" sz="1000" u="sng" dirty="0">
                <a:effectLst/>
                <a:latin typeface="Times New Roman" panose="02020603050405020304" pitchFamily="18" charset="0"/>
                <a:ea typeface="Times New Roman" panose="02020603050405020304" pitchFamily="18" charset="0"/>
              </a:rPr>
              <a:t>Doentes pediátricos com ≥2 anos, com peso ≥ 14kg mas &lt; 25kg</a:t>
            </a:r>
            <a:r>
              <a:rPr lang="pt-PT" sz="1000" dirty="0">
                <a:effectLst/>
                <a:latin typeface="Times New Roman" panose="02020603050405020304" pitchFamily="18" charset="0"/>
                <a:ea typeface="Times New Roman" panose="02020603050405020304" pitchFamily="18" charset="0"/>
              </a:rPr>
              <a:t>: 1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de 90 mg/90 mg/120 mg/6 mg tomado 1x/dia, com alimentos. </a:t>
            </a:r>
            <a:r>
              <a:rPr lang="pt-PT" sz="1000" u="sng" dirty="0">
                <a:effectLst/>
                <a:latin typeface="Times New Roman" panose="02020603050405020304" pitchFamily="18" charset="0"/>
                <a:ea typeface="Times New Roman" panose="02020603050405020304" pitchFamily="18" charset="0"/>
              </a:rPr>
              <a:t>Idosos</a:t>
            </a:r>
            <a:r>
              <a:rPr lang="pt-PT" sz="1000" dirty="0">
                <a:effectLst/>
                <a:latin typeface="Times New Roman" panose="02020603050405020304" pitchFamily="18" charset="0"/>
                <a:ea typeface="Times New Roman" panose="02020603050405020304" pitchFamily="18" charset="0"/>
              </a:rPr>
              <a:t>: Não é necessário um ajuste posológico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em doentes idosos. </a:t>
            </a:r>
            <a:r>
              <a:rPr lang="pt-PT" sz="1000" u="sng" dirty="0">
                <a:effectLst/>
                <a:latin typeface="Times New Roman" panose="02020603050405020304" pitchFamily="18" charset="0"/>
                <a:ea typeface="Times New Roman" panose="02020603050405020304" pitchFamily="18" charset="0"/>
              </a:rPr>
              <a:t>Compromisso renal</a:t>
            </a:r>
            <a:r>
              <a:rPr lang="pt-PT" sz="1000" dirty="0">
                <a:effectLst/>
                <a:latin typeface="Times New Roman" panose="02020603050405020304" pitchFamily="18" charset="0"/>
                <a:ea typeface="Times New Roman" panose="02020603050405020304" pitchFamily="18" charset="0"/>
              </a:rPr>
              <a:t>: Não é necessário um ajuste posológico em adultos ou adolescentes (com ≥ 12 anos de idade, com um peso corporal ≥ 35 kg) com uma depuração da creatinina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 30 ml/min.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deve ser descontinuado em doentes com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que diminui para valores inferiores a 30 ml/min durante o tratamento. Não é necessário um ajuste posológico em adultos com doença renal terminal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&lt; 15 ml/min) sujeitos a hemodiálise crónica. No entanto,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deve ser geralmente evitado, mas pode ser utilizado nestes doentes caso se considere que os potenciais benefícios superem os potenciais riscos. Nos dias de hemodiálise,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deve ser administrado após a conclusão do tratamento de hemodiálise.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deve ser evitado em doentes com </a:t>
            </a:r>
            <a:r>
              <a:rPr lang="pt-PT" sz="1000" dirty="0" err="1">
                <a:effectLst/>
                <a:latin typeface="Times New Roman" panose="02020603050405020304" pitchFamily="18" charset="0"/>
                <a:ea typeface="Times New Roman" panose="02020603050405020304" pitchFamily="18" charset="0"/>
              </a:rPr>
              <a:t>ClCr</a:t>
            </a:r>
            <a:r>
              <a:rPr lang="pt-PT" sz="1000" dirty="0">
                <a:effectLst/>
                <a:latin typeface="Times New Roman" panose="02020603050405020304" pitchFamily="18" charset="0"/>
                <a:ea typeface="Times New Roman" panose="02020603050405020304" pitchFamily="18" charset="0"/>
              </a:rPr>
              <a:t> estimada ≥ 15 ml/min e &lt; 30 ml/min, ou &lt; 15 ml/min que não estejam sujeitos a hemodiálise crónica, uma vez que a segurança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não foi estabelecida nestas populações. Não existem dados disponíveis para fazer recomendações de dose em crianças com menos de 12 anos de idade com compromisso renal, nem em crianças com menos de 18 anos de idade com doença renal terminal. Devido ao sabor amargo,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não deve ser mastigado ou esmagado. No caso de doentes que não sejam capazes de engolir o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inteiro, é possível dividir o </a:t>
            </a:r>
            <a:r>
              <a:rPr lang="pt-PT" sz="1000" dirty="0" err="1">
                <a:effectLst/>
                <a:latin typeface="Times New Roman" panose="02020603050405020304" pitchFamily="18" charset="0"/>
                <a:ea typeface="Times New Roman" panose="02020603050405020304" pitchFamily="18" charset="0"/>
              </a:rPr>
              <a:t>comp</a:t>
            </a:r>
            <a:r>
              <a:rPr lang="pt-PT" sz="1000" dirty="0">
                <a:effectLst/>
                <a:latin typeface="Times New Roman" panose="02020603050405020304" pitchFamily="18" charset="0"/>
                <a:ea typeface="Times New Roman" panose="02020603050405020304" pitchFamily="18" charset="0"/>
              </a:rPr>
              <a:t> ao meio, ingerindo cada metade uma após a outra, garantindo que é tomada a dose completa.</a:t>
            </a:r>
            <a:r>
              <a:rPr lang="pt-PT" sz="1000" b="1" cap="all" dirty="0">
                <a:effectLst/>
                <a:latin typeface="Times New Roman Bold"/>
                <a:ea typeface="Times New Roman" panose="02020603050405020304" pitchFamily="18" charset="0"/>
              </a:rPr>
              <a:t> Contraindicações: </a:t>
            </a:r>
            <a:r>
              <a:rPr lang="pt-PT" sz="1000" dirty="0">
                <a:effectLst/>
                <a:latin typeface="Times New Roman" panose="02020603050405020304" pitchFamily="18" charset="0"/>
                <a:ea typeface="Times New Roman" panose="02020603050405020304" pitchFamily="18" charset="0"/>
              </a:rPr>
              <a:t>Hipersensibilidade às substâncias ativas ou a qualquer dos excipientes. Coadministração com medicamentos que incluam, mas não se limitam aos seguintes: </a:t>
            </a:r>
            <a:r>
              <a:rPr lang="pt-PT" sz="1000" dirty="0" err="1">
                <a:effectLst/>
                <a:latin typeface="Times New Roman" panose="02020603050405020304" pitchFamily="18" charset="0"/>
                <a:ea typeface="Times New Roman" panose="02020603050405020304" pitchFamily="18" charset="0"/>
              </a:rPr>
              <a:t>alfuzosina</a:t>
            </a:r>
            <a:r>
              <a:rPr lang="pt-PT" sz="1000" dirty="0">
                <a:effectLst/>
                <a:latin typeface="Times New Roman" panose="02020603050405020304" pitchFamily="18" charset="0"/>
                <a:ea typeface="Times New Roman" panose="02020603050405020304" pitchFamily="18" charset="0"/>
              </a:rPr>
              <a:t>, amiodarona, quinidina, carbamazepina, fenobarbital, </a:t>
            </a:r>
            <a:r>
              <a:rPr lang="pt-PT" sz="1000" dirty="0" err="1">
                <a:effectLst/>
                <a:latin typeface="Times New Roman" panose="02020603050405020304" pitchFamily="18" charset="0"/>
                <a:ea typeface="Times New Roman" panose="02020603050405020304" pitchFamily="18" charset="0"/>
              </a:rPr>
              <a:t>fenitoína</a:t>
            </a:r>
            <a:r>
              <a:rPr lang="pt-PT" sz="1000" dirty="0">
                <a:effectLst/>
                <a:latin typeface="Times New Roman" panose="02020603050405020304" pitchFamily="18" charset="0"/>
                <a:ea typeface="Times New Roman" panose="02020603050405020304" pitchFamily="18" charset="0"/>
              </a:rPr>
              <a:t>, rifampicina, </a:t>
            </a:r>
            <a:r>
              <a:rPr lang="pt-PT" sz="1000" dirty="0" err="1">
                <a:effectLst/>
                <a:latin typeface="Times New Roman" panose="02020603050405020304" pitchFamily="18" charset="0"/>
                <a:ea typeface="Times New Roman" panose="02020603050405020304" pitchFamily="18" charset="0"/>
              </a:rPr>
              <a:t>di-hidroergotamina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ergometrina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ergotamina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cisaprida</a:t>
            </a:r>
            <a:r>
              <a:rPr lang="pt-PT" sz="1000" dirty="0">
                <a:effectLst/>
                <a:latin typeface="Times New Roman" panose="02020603050405020304" pitchFamily="18" charset="0"/>
                <a:ea typeface="Times New Roman" panose="02020603050405020304" pitchFamily="18" charset="0"/>
              </a:rPr>
              <a:t>, hipericão (</a:t>
            </a:r>
            <a:r>
              <a:rPr lang="pt-PT" sz="1000" i="1" dirty="0" err="1">
                <a:effectLst/>
                <a:latin typeface="Times New Roman" panose="02020603050405020304" pitchFamily="18" charset="0"/>
                <a:ea typeface="Times New Roman" panose="02020603050405020304" pitchFamily="18" charset="0"/>
              </a:rPr>
              <a:t>Hypericum</a:t>
            </a:r>
            <a:r>
              <a:rPr lang="pt-PT" sz="1000" i="1" dirty="0">
                <a:effectLst/>
                <a:latin typeface="Times New Roman" panose="02020603050405020304" pitchFamily="18" charset="0"/>
                <a:ea typeface="Times New Roman" panose="02020603050405020304" pitchFamily="18" charset="0"/>
              </a:rPr>
              <a:t> </a:t>
            </a:r>
            <a:r>
              <a:rPr lang="pt-PT" sz="1000" i="1" dirty="0" err="1">
                <a:effectLst/>
                <a:latin typeface="Times New Roman" panose="02020603050405020304" pitchFamily="18" charset="0"/>
                <a:ea typeface="Times New Roman" panose="02020603050405020304" pitchFamily="18" charset="0"/>
              </a:rPr>
              <a:t>perforatum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lovastatina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sinvastatina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lomitapida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pimozida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lurasidona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sildenafil</a:t>
            </a:r>
            <a:r>
              <a:rPr lang="pt-PT" sz="1000" dirty="0">
                <a:effectLst/>
                <a:latin typeface="Times New Roman" panose="02020603050405020304" pitchFamily="18" charset="0"/>
                <a:ea typeface="Times New Roman" panose="02020603050405020304" pitchFamily="18" charset="0"/>
              </a:rPr>
              <a:t> para o tratamento da hipertensão arterial pulmonar, </a:t>
            </a:r>
            <a:r>
              <a:rPr lang="pt-PT" sz="1000" dirty="0" err="1">
                <a:effectLst/>
                <a:latin typeface="Times New Roman" panose="02020603050405020304" pitchFamily="18" charset="0"/>
                <a:ea typeface="Times New Roman" panose="02020603050405020304" pitchFamily="18" charset="0"/>
              </a:rPr>
              <a:t>midazolam</a:t>
            </a:r>
            <a:r>
              <a:rPr lang="pt-PT" sz="1000" dirty="0">
                <a:effectLst/>
                <a:latin typeface="Times New Roman" panose="02020603050405020304" pitchFamily="18" charset="0"/>
                <a:ea typeface="Times New Roman" panose="02020603050405020304" pitchFamily="18" charset="0"/>
              </a:rPr>
              <a:t> administrado por via oral, </a:t>
            </a:r>
            <a:r>
              <a:rPr lang="pt-PT" sz="1000" dirty="0" err="1">
                <a:effectLst/>
                <a:latin typeface="Times New Roman" panose="02020603050405020304" pitchFamily="18" charset="0"/>
                <a:ea typeface="Times New Roman" panose="02020603050405020304" pitchFamily="18" charset="0"/>
              </a:rPr>
              <a:t>triazolam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dabigatrano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etexilato</a:t>
            </a:r>
            <a:r>
              <a:rPr lang="pt-PT" sz="1000" dirty="0">
                <a:effectLst/>
                <a:latin typeface="Times New Roman" panose="02020603050405020304" pitchFamily="18" charset="0"/>
                <a:ea typeface="Times New Roman" panose="02020603050405020304" pitchFamily="18" charset="0"/>
              </a:rPr>
              <a:t>. </a:t>
            </a:r>
            <a:r>
              <a:rPr lang="pt-PT" sz="1000" b="1" cap="all" dirty="0">
                <a:effectLst/>
                <a:latin typeface="Times New Roman Bold"/>
                <a:ea typeface="Times New Roman" panose="02020603050405020304" pitchFamily="18" charset="0"/>
              </a:rPr>
              <a:t>Advertências e precauções especiais de utilização: </a:t>
            </a:r>
            <a:r>
              <a:rPr lang="pt-PT" sz="1000" dirty="0">
                <a:effectLst/>
                <a:latin typeface="Times New Roman" panose="02020603050405020304" pitchFamily="18" charset="0"/>
                <a:ea typeface="Times New Roman" panose="02020603050405020304" pitchFamily="18" charset="0"/>
              </a:rPr>
              <a:t>A segurança e eficácia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VIH-1 e pelo VHC não foram estabelecidas. 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é ativo contra o vírus da hepatite B (VHB). A descontinuação do tratamento com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em doentes </a:t>
            </a:r>
            <a:r>
              <a:rPr lang="pt-PT" sz="1000" dirty="0" err="1">
                <a:effectLst/>
                <a:latin typeface="Times New Roman" panose="02020603050405020304" pitchFamily="18" charset="0"/>
                <a:ea typeface="Times New Roman" panose="02020603050405020304" pitchFamily="18" charset="0"/>
              </a:rPr>
              <a:t>coinfetados</a:t>
            </a:r>
            <a:r>
              <a:rPr lang="pt-PT" sz="1000" dirty="0">
                <a:effectLst/>
                <a:latin typeface="Times New Roman" panose="02020603050405020304" pitchFamily="18" charset="0"/>
                <a:ea typeface="Times New Roman" panose="02020603050405020304" pitchFamily="18" charset="0"/>
              </a:rPr>
              <a:t> pelo VIH e pelo VHB pode estar associada a exacerbações agudas graves de hepatite. Não administrar com outros medicamentos contendo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disoproxil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lamivudina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adefovir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dipivoxil</a:t>
            </a:r>
            <a:r>
              <a:rPr lang="pt-PT" sz="1000" dirty="0">
                <a:effectLst/>
                <a:latin typeface="Times New Roman" panose="02020603050405020304" pitchFamily="18" charset="0"/>
                <a:ea typeface="Times New Roman" panose="02020603050405020304" pitchFamily="18" charset="0"/>
              </a:rPr>
              <a:t> utilizados para hepatite B. Considerar a paragem ou descontinuação do tratamento em doentes com disfunção hepática pré-existente, incluindo hepatite crónica ativa se for evidenciado agravamento da doença hepática. Durante a terapêutica antirretroviral pode ocorrer um aumento do peso e dos níveis de lípidos e glucose no sangue. Os análogos dos nucleosídeos e nucleótidos podem, num grau variável, ter um impacto na função mitocondrial.</a:t>
            </a:r>
            <a:r>
              <a:rPr lang="pt-PT" sz="14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Existem notificações de disfunção mitocondrial em lactentes VIH negativos, expostos </a:t>
            </a:r>
            <a:r>
              <a:rPr lang="pt-PT" sz="1000" i="1" dirty="0">
                <a:effectLst/>
                <a:latin typeface="Times New Roman" panose="02020603050405020304" pitchFamily="18" charset="0"/>
                <a:ea typeface="Times New Roman" panose="02020603050405020304" pitchFamily="18" charset="0"/>
              </a:rPr>
              <a:t>in </a:t>
            </a:r>
            <a:r>
              <a:rPr lang="pt-PT" sz="1000" i="1" dirty="0" err="1">
                <a:effectLst/>
                <a:latin typeface="Times New Roman" panose="02020603050405020304" pitchFamily="18" charset="0"/>
                <a:ea typeface="Times New Roman" panose="02020603050405020304" pitchFamily="18" charset="0"/>
              </a:rPr>
              <a:t>utero</a:t>
            </a:r>
            <a:r>
              <a:rPr lang="pt-PT" sz="1000" dirty="0">
                <a:effectLst/>
                <a:latin typeface="Times New Roman" panose="02020603050405020304" pitchFamily="18" charset="0"/>
                <a:ea typeface="Times New Roman" panose="02020603050405020304" pitchFamily="18" charset="0"/>
              </a:rPr>
              <a:t> e/ou após o nascimento a análogos dos nucleosídeos. Qualquer sintoma de inflamação deve ser avaliado e, quando necessário, instituído o tratamento. Os doentes em tratamento com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ou outra TA podem continuar a desenvolver infeções oportunistas e outras complicações da infeção pelo VIH. Foram notificados casos de osteonecrose, particularmente em doentes com doença por VIH avançada e/ou exposição prolongada a TA combinada. Foram notificados casos de compromisso renal pós-comercialização, incluindo insuficiência renal aguda e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com medicamentos que contêm </a:t>
            </a:r>
            <a:r>
              <a:rPr lang="pt-PT" sz="1000" dirty="0" err="1">
                <a:effectLst/>
                <a:latin typeface="Times New Roman" panose="02020603050405020304" pitchFamily="18" charset="0"/>
                <a:ea typeface="Times New Roman" panose="02020603050405020304" pitchFamily="18" charset="0"/>
              </a:rPr>
              <a:t>tenofovir</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alafenamida</a:t>
            </a:r>
            <a:r>
              <a:rPr lang="pt-PT" sz="1000" dirty="0">
                <a:effectLst/>
                <a:latin typeface="Times New Roman" panose="02020603050405020304" pitchFamily="18" charset="0"/>
                <a:ea typeface="Times New Roman" panose="02020603050405020304" pitchFamily="18" charset="0"/>
              </a:rPr>
              <a:t>. Não se pode excluir um risco potencial de nefrotoxicidade com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Recomenda-se avaliação da função renal em todos os doentes antes ou aquando do início do tratamento, bem como monitorização durante o tratamento. Em caso de diminuição clinicamente significativa da função renal ou </a:t>
            </a:r>
            <a:r>
              <a:rPr lang="pt-PT" sz="1000" dirty="0" err="1">
                <a:effectLst/>
                <a:latin typeface="Times New Roman" panose="02020603050405020304" pitchFamily="18" charset="0"/>
                <a:ea typeface="Times New Roman" panose="02020603050405020304" pitchFamily="18" charset="0"/>
              </a:rPr>
              <a:t>tubulopatia</a:t>
            </a:r>
            <a:r>
              <a:rPr lang="pt-PT" sz="1000" dirty="0">
                <a:effectLst/>
                <a:latin typeface="Times New Roman" panose="02020603050405020304" pitchFamily="18" charset="0"/>
                <a:ea typeface="Times New Roman" panose="02020603050405020304" pitchFamily="18" charset="0"/>
              </a:rPr>
              <a:t> renal proximal considerar descontinuação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não deve ser administrado com outros medicamentos antirretrovirais. As doentes do sexo feminino com potencial para engravidar devem utilizar um contracetivo hormonal que contenha, pelo menos, 30 </a:t>
            </a:r>
            <a:r>
              <a:rPr lang="pt-PT" sz="1000" dirty="0" err="1">
                <a:effectLst/>
                <a:latin typeface="Times New Roman" panose="02020603050405020304" pitchFamily="18" charset="0"/>
                <a:ea typeface="Times New Roman" panose="02020603050405020304" pitchFamily="18" charset="0"/>
              </a:rPr>
              <a:t>μg</a:t>
            </a:r>
            <a:r>
              <a:rPr lang="pt-PT" sz="1000" dirty="0">
                <a:effectLst/>
                <a:latin typeface="Times New Roman" panose="02020603050405020304" pitchFamily="18" charset="0"/>
                <a:ea typeface="Times New Roman" panose="02020603050405020304" pitchFamily="18" charset="0"/>
              </a:rPr>
              <a:t> de </a:t>
            </a:r>
            <a:r>
              <a:rPr lang="pt-PT" sz="1000" dirty="0" err="1">
                <a:effectLst/>
                <a:latin typeface="Times New Roman" panose="02020603050405020304" pitchFamily="18" charset="0"/>
                <a:ea typeface="Times New Roman" panose="02020603050405020304" pitchFamily="18" charset="0"/>
              </a:rPr>
              <a:t>etinilestradiol</a:t>
            </a:r>
            <a:r>
              <a:rPr lang="pt-PT" sz="1000" dirty="0">
                <a:effectLst/>
                <a:latin typeface="Times New Roman" panose="02020603050405020304" pitchFamily="18" charset="0"/>
                <a:ea typeface="Times New Roman" panose="02020603050405020304" pitchFamily="18" charset="0"/>
              </a:rPr>
              <a:t> e </a:t>
            </a:r>
            <a:r>
              <a:rPr lang="pt-PT" sz="1000" dirty="0" err="1">
                <a:effectLst/>
                <a:latin typeface="Times New Roman" panose="02020603050405020304" pitchFamily="18" charset="0"/>
                <a:ea typeface="Times New Roman" panose="02020603050405020304" pitchFamily="18" charset="0"/>
              </a:rPr>
              <a:t>drospirenona</a:t>
            </a:r>
            <a:r>
              <a:rPr lang="pt-PT" sz="1000" dirty="0">
                <a:effectLst/>
                <a:latin typeface="Times New Roman" panose="02020603050405020304" pitchFamily="18" charset="0"/>
                <a:ea typeface="Times New Roman" panose="02020603050405020304" pitchFamily="18" charset="0"/>
              </a:rPr>
              <a:t> ou </a:t>
            </a:r>
            <a:r>
              <a:rPr lang="pt-PT" sz="1000" dirty="0" err="1">
                <a:effectLst/>
                <a:latin typeface="Times New Roman" panose="02020603050405020304" pitchFamily="18" charset="0"/>
                <a:ea typeface="Times New Roman" panose="02020603050405020304" pitchFamily="18" charset="0"/>
              </a:rPr>
              <a:t>norgestimato</a:t>
            </a:r>
            <a:r>
              <a:rPr lang="pt-PT" sz="1000" dirty="0">
                <a:effectLst/>
                <a:latin typeface="Times New Roman" panose="02020603050405020304" pitchFamily="18" charset="0"/>
                <a:ea typeface="Times New Roman" panose="02020603050405020304" pitchFamily="18" charset="0"/>
              </a:rPr>
              <a:t> como </a:t>
            </a:r>
            <a:r>
              <a:rPr lang="pt-PT" sz="1000" dirty="0" err="1">
                <a:effectLst/>
                <a:latin typeface="Times New Roman" panose="02020603050405020304" pitchFamily="18" charset="0"/>
                <a:ea typeface="Times New Roman" panose="02020603050405020304" pitchFamily="18" charset="0"/>
              </a:rPr>
              <a:t>progestagénio</a:t>
            </a:r>
            <a:r>
              <a:rPr lang="pt-PT" sz="1000" dirty="0">
                <a:effectLst/>
                <a:latin typeface="Times New Roman" panose="02020603050405020304" pitchFamily="18" charset="0"/>
                <a:ea typeface="Times New Roman" panose="02020603050405020304" pitchFamily="18" charset="0"/>
              </a:rPr>
              <a:t> ou devem utilizar um método de contraceção alternativo fiável. A utilização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com contracetivos orais contendo outros </a:t>
            </a:r>
            <a:r>
              <a:rPr lang="pt-PT" sz="1000" dirty="0" err="1">
                <a:effectLst/>
                <a:latin typeface="Times New Roman" panose="02020603050405020304" pitchFamily="18" charset="0"/>
                <a:ea typeface="Times New Roman" panose="02020603050405020304" pitchFamily="18" charset="0"/>
              </a:rPr>
              <a:t>progestagénios</a:t>
            </a:r>
            <a:r>
              <a:rPr lang="pt-PT" sz="1000" dirty="0">
                <a:effectLst/>
                <a:latin typeface="Times New Roman" panose="02020603050405020304" pitchFamily="18" charset="0"/>
                <a:ea typeface="Times New Roman" panose="02020603050405020304" pitchFamily="18" charset="0"/>
              </a:rPr>
              <a:t> deve ser evitada. Os doentes com problemas hereditários raros de intolerância à galactose, deficiência de </a:t>
            </a:r>
            <a:r>
              <a:rPr lang="pt-PT" sz="1000" dirty="0" err="1">
                <a:effectLst/>
                <a:latin typeface="Times New Roman" panose="02020603050405020304" pitchFamily="18" charset="0"/>
                <a:ea typeface="Times New Roman" panose="02020603050405020304" pitchFamily="18" charset="0"/>
              </a:rPr>
              <a:t>lactase</a:t>
            </a:r>
            <a:r>
              <a:rPr lang="pt-PT" sz="1000" dirty="0">
                <a:effectLst/>
                <a:latin typeface="Times New Roman" panose="02020603050405020304" pitchFamily="18" charset="0"/>
                <a:ea typeface="Times New Roman" panose="02020603050405020304" pitchFamily="18" charset="0"/>
              </a:rPr>
              <a:t> de </a:t>
            </a:r>
            <a:r>
              <a:rPr lang="pt-PT" sz="1000" dirty="0" err="1">
                <a:effectLst/>
                <a:latin typeface="Times New Roman" panose="02020603050405020304" pitchFamily="18" charset="0"/>
                <a:ea typeface="Times New Roman" panose="02020603050405020304" pitchFamily="18" charset="0"/>
              </a:rPr>
              <a:t>Lapp</a:t>
            </a:r>
            <a:r>
              <a:rPr lang="pt-PT" sz="1000" dirty="0">
                <a:effectLst/>
                <a:latin typeface="Times New Roman" panose="02020603050405020304" pitchFamily="18" charset="0"/>
                <a:ea typeface="Times New Roman" panose="02020603050405020304" pitchFamily="18" charset="0"/>
              </a:rPr>
              <a:t>, ou má absorção de glucose galactose não devem tomar este medicamento. Recomenda-se separar a administração de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 de antiácidos e suplementos multivitamínicos em, pelo menos, 4 horas. </a:t>
            </a:r>
            <a:r>
              <a:rPr lang="pt-PT" sz="1000" b="1" cap="all" dirty="0">
                <a:effectLst/>
                <a:latin typeface="Times New Roman" panose="02020603050405020304" pitchFamily="18" charset="0"/>
                <a:ea typeface="Times New Roman" panose="02020603050405020304" pitchFamily="18" charset="0"/>
              </a:rPr>
              <a:t>Interações medicamentosas e outras formas de interação</a:t>
            </a:r>
            <a:r>
              <a:rPr lang="pt-PT" sz="1000" cap="all"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Times New Roman" panose="02020603050405020304" pitchFamily="18" charset="0"/>
              </a:rPr>
              <a:t>Ver utilização concomitante contraindicada na secção “Contraindicações”. Utilização concomitante não recomendada: </a:t>
            </a:r>
            <a:r>
              <a:rPr lang="pt-PT" sz="1000" dirty="0" err="1">
                <a:effectLst/>
                <a:latin typeface="Times New Roman" panose="02020603050405020304" pitchFamily="18" charset="0"/>
                <a:ea typeface="Times New Roman" panose="02020603050405020304" pitchFamily="18" charset="0"/>
              </a:rPr>
              <a:t>clopidogrel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rifabutina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boceprevir</a:t>
            </a:r>
            <a:r>
              <a:rPr lang="pt-PT" sz="1000" dirty="0">
                <a:effectLst/>
                <a:latin typeface="Times New Roman" panose="02020603050405020304" pitchFamily="18" charset="0"/>
                <a:ea typeface="Times New Roman" panose="02020603050405020304" pitchFamily="18" charset="0"/>
              </a:rPr>
              <a:t> e corticosteroides metabolizados pelo CYP3A. Outras interações possíveis: </a:t>
            </a:r>
            <a:r>
              <a:rPr lang="pt-PT" sz="1000" dirty="0" err="1">
                <a:effectLst/>
                <a:latin typeface="Times New Roman" panose="02020603050405020304" pitchFamily="18" charset="0"/>
                <a:ea typeface="Times New Roman" panose="02020603050405020304" pitchFamily="18" charset="0"/>
              </a:rPr>
              <a:t>cetoconazol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itraconazol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voriconazol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posaconazol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fluconazol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claritromicina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telitromicina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fluticasona</a:t>
            </a:r>
            <a:r>
              <a:rPr lang="pt-PT" sz="1000" dirty="0">
                <a:effectLst/>
                <a:latin typeface="Times New Roman" panose="02020603050405020304" pitchFamily="18" charset="0"/>
                <a:ea typeface="Times New Roman" panose="02020603050405020304" pitchFamily="18" charset="0"/>
              </a:rPr>
              <a:t>, metformina, digoxina, </a:t>
            </a:r>
            <a:r>
              <a:rPr lang="pt-PT" sz="1000" dirty="0" err="1">
                <a:effectLst/>
                <a:latin typeface="Times New Roman" panose="02020603050405020304" pitchFamily="18" charset="0"/>
                <a:ea typeface="Times New Roman" panose="02020603050405020304" pitchFamily="18" charset="0"/>
              </a:rPr>
              <a:t>disopiramida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flecainida</a:t>
            </a:r>
            <a:r>
              <a:rPr lang="pt-PT" sz="1000" dirty="0">
                <a:effectLst/>
                <a:latin typeface="Times New Roman" panose="02020603050405020304" pitchFamily="18" charset="0"/>
                <a:ea typeface="Times New Roman" panose="02020603050405020304" pitchFamily="18" charset="0"/>
              </a:rPr>
              <a:t>, lidocaína sistémica, </a:t>
            </a:r>
            <a:r>
              <a:rPr lang="pt-PT" sz="1000" dirty="0" err="1">
                <a:effectLst/>
                <a:latin typeface="Times New Roman" panose="02020603050405020304" pitchFamily="18" charset="0"/>
                <a:ea typeface="Times New Roman" panose="02020603050405020304" pitchFamily="18" charset="0"/>
              </a:rPr>
              <a:t>mexiletina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propafenona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metoprolol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timolol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amlodipina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diltiazem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felodipina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nicardipina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nifedipina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verapamil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bosentano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varfarina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dabigatrano</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salmeterol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rosuvastatina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atorvastatina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pitavastatina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pravastatina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fluvastatina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sildenafil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tadalafil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vardenafil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escitalopram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trazodona</a:t>
            </a:r>
            <a:r>
              <a:rPr lang="pt-PT" sz="1000" dirty="0">
                <a:effectLst/>
                <a:latin typeface="Times New Roman" panose="02020603050405020304" pitchFamily="18" charset="0"/>
                <a:ea typeface="Times New Roman" panose="02020603050405020304" pitchFamily="18" charset="0"/>
              </a:rPr>
              <a:t>, ciclosporina, </a:t>
            </a:r>
            <a:r>
              <a:rPr lang="pt-PT" sz="1000" dirty="0" err="1">
                <a:effectLst/>
                <a:latin typeface="Times New Roman" panose="02020603050405020304" pitchFamily="18" charset="0"/>
                <a:ea typeface="Times New Roman" panose="02020603050405020304" pitchFamily="18" charset="0"/>
              </a:rPr>
              <a:t>sirolimus</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tacrolimus</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buspirona</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clorazepato</a:t>
            </a:r>
            <a:r>
              <a:rPr lang="pt-PT" sz="1000" dirty="0">
                <a:effectLst/>
                <a:latin typeface="Times New Roman" panose="02020603050405020304" pitchFamily="18" charset="0"/>
                <a:ea typeface="Times New Roman" panose="02020603050405020304" pitchFamily="18" charset="0"/>
              </a:rPr>
              <a:t>, diazepam, </a:t>
            </a:r>
            <a:r>
              <a:rPr lang="pt-PT" sz="1000" dirty="0" err="1">
                <a:effectLst/>
                <a:latin typeface="Times New Roman" panose="02020603050405020304" pitchFamily="18" charset="0"/>
                <a:ea typeface="Times New Roman" panose="02020603050405020304" pitchFamily="18" charset="0"/>
              </a:rPr>
              <a:t>estazolam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flurazepam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zolpidem</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prasugrel</a:t>
            </a:r>
            <a:r>
              <a:rPr lang="pt-PT" sz="1000" dirty="0">
                <a:effectLst/>
                <a:latin typeface="Times New Roman" panose="02020603050405020304" pitchFamily="18" charset="0"/>
                <a:ea typeface="Times New Roman" panose="02020603050405020304" pitchFamily="18" charset="0"/>
              </a:rPr>
              <a:t>, </a:t>
            </a:r>
            <a:r>
              <a:rPr lang="pt-PT" sz="1000" dirty="0" err="1">
                <a:effectLst/>
                <a:latin typeface="Times New Roman" panose="02020603050405020304" pitchFamily="18" charset="0"/>
                <a:ea typeface="Times New Roman" panose="02020603050405020304" pitchFamily="18" charset="0"/>
              </a:rPr>
              <a:t>midazolam</a:t>
            </a:r>
            <a:r>
              <a:rPr lang="pt-PT" sz="1000" dirty="0">
                <a:effectLst/>
                <a:latin typeface="Times New Roman" panose="02020603050405020304" pitchFamily="18" charset="0"/>
                <a:ea typeface="Times New Roman" panose="02020603050405020304" pitchFamily="18" charset="0"/>
              </a:rPr>
              <a:t> administrado por via intravenosa, colquicina e medicamentos ou suplementos orais contendo catiões polivalentes. Ver RCM para mais informação. </a:t>
            </a:r>
            <a:r>
              <a:rPr lang="pt-PT" sz="1000" b="1" cap="all" dirty="0">
                <a:effectLst/>
                <a:latin typeface="Times New Roman" panose="02020603050405020304" pitchFamily="18" charset="0"/>
                <a:ea typeface="Times New Roman" panose="02020603050405020304" pitchFamily="18" charset="0"/>
              </a:rPr>
              <a:t>Efeitos indesejáveis: </a:t>
            </a:r>
            <a:r>
              <a:rPr lang="pt-PT" sz="1000" dirty="0">
                <a:effectLst/>
                <a:latin typeface="Times New Roman" panose="02020603050405020304" pitchFamily="18" charset="0"/>
                <a:ea typeface="Times New Roman" panose="02020603050405020304" pitchFamily="18" charset="0"/>
              </a:rPr>
              <a:t>As reações adversas (RA) notificadas mais frequentemente em estudos clínicos com </a:t>
            </a:r>
            <a:r>
              <a:rPr lang="pt-PT" sz="1000" dirty="0" err="1">
                <a:effectLst/>
                <a:latin typeface="Times New Roman" panose="02020603050405020304" pitchFamily="18" charset="0"/>
                <a:ea typeface="Times New Roman" panose="02020603050405020304" pitchFamily="18" charset="0"/>
              </a:rPr>
              <a:t>Genvoya</a:t>
            </a:r>
            <a:r>
              <a:rPr lang="pt-PT" sz="1000" dirty="0">
                <a:effectLst/>
                <a:latin typeface="Times New Roman" panose="02020603050405020304" pitchFamily="18" charset="0"/>
                <a:ea typeface="Times New Roman" panose="02020603050405020304" pitchFamily="18" charset="0"/>
              </a:rPr>
              <a:t> em doentes sem terapêutica prévia foram náuseas (11%), diarreia (7%) e cefaleias (6%). Podem ocorrer alterações na creatinina sérica e nas análises laboratoriais dos lípidos. </a:t>
            </a:r>
            <a:r>
              <a:rPr lang="pt-PT" sz="1000" u="sng" dirty="0">
                <a:effectLst/>
                <a:latin typeface="Times New Roman" panose="02020603050405020304" pitchFamily="18" charset="0"/>
                <a:ea typeface="Times New Roman" panose="02020603050405020304" pitchFamily="18" charset="0"/>
              </a:rPr>
              <a:t>RA muito frequentes</a:t>
            </a:r>
            <a:r>
              <a:rPr lang="pt-PT" sz="1000" dirty="0">
                <a:effectLst/>
                <a:latin typeface="Times New Roman" panose="02020603050405020304" pitchFamily="18" charset="0"/>
                <a:ea typeface="Times New Roman" panose="02020603050405020304" pitchFamily="18" charset="0"/>
              </a:rPr>
              <a:t>: náuseas. </a:t>
            </a:r>
            <a:r>
              <a:rPr lang="pt-PT" sz="1000" u="sng" dirty="0">
                <a:effectLst/>
                <a:latin typeface="Times New Roman" panose="02020603050405020304" pitchFamily="18" charset="0"/>
                <a:ea typeface="Times New Roman" panose="02020603050405020304" pitchFamily="18" charset="0"/>
              </a:rPr>
              <a:t>RA frequentes</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Arial Unicode MS"/>
              </a:rPr>
              <a:t>sonhos anormais, cefaleias, tonturas, diarreia, vómitos, dor abdominal, flatulência, erupção cutânea e fadiga.</a:t>
            </a:r>
            <a:r>
              <a:rPr lang="pt-PT" sz="1000" dirty="0">
                <a:effectLst/>
                <a:latin typeface="Times New Roman" panose="02020603050405020304" pitchFamily="18" charset="0"/>
                <a:ea typeface="Times New Roman" panose="02020603050405020304" pitchFamily="18" charset="0"/>
              </a:rPr>
              <a:t> </a:t>
            </a:r>
            <a:r>
              <a:rPr lang="pt-PT" sz="1000" u="sng" dirty="0">
                <a:effectLst/>
                <a:latin typeface="Times New Roman" panose="02020603050405020304" pitchFamily="18" charset="0"/>
                <a:ea typeface="Times New Roman" panose="02020603050405020304" pitchFamily="18" charset="0"/>
              </a:rPr>
              <a:t>RA pouco frequentes</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Arial Unicode MS"/>
              </a:rPr>
              <a:t>anemia, ideação suicida e tentativa de suicídio (em doentes com uma história preexistente de depressão ou doença psiquiátrica), depressão,</a:t>
            </a:r>
            <a:r>
              <a:rPr lang="pt-PT" sz="1000" baseline="30000" dirty="0">
                <a:effectLst/>
                <a:latin typeface="Times New Roman" panose="02020603050405020304" pitchFamily="18" charset="0"/>
                <a:ea typeface="Arial Unicode MS"/>
              </a:rPr>
              <a:t> </a:t>
            </a:r>
            <a:r>
              <a:rPr lang="pt-PT" sz="1000" dirty="0">
                <a:effectLst/>
                <a:latin typeface="Times New Roman" panose="02020603050405020304" pitchFamily="18" charset="0"/>
                <a:ea typeface="Arial Unicode MS"/>
              </a:rPr>
              <a:t>dispepsia, angioedema, prurido e urticária.</a:t>
            </a:r>
            <a:r>
              <a:rPr lang="pt-PT" sz="1000" dirty="0">
                <a:effectLst/>
                <a:latin typeface="Times New Roman" panose="02020603050405020304" pitchFamily="18" charset="0"/>
                <a:ea typeface="Times New Roman" panose="02020603050405020304" pitchFamily="18" charset="0"/>
              </a:rPr>
              <a:t> </a:t>
            </a:r>
            <a:r>
              <a:rPr lang="pt-PT" sz="1000" dirty="0">
                <a:effectLst/>
                <a:latin typeface="Times New Roman" panose="02020603050405020304" pitchFamily="18" charset="0"/>
                <a:ea typeface="Arial Unicode MS"/>
              </a:rPr>
              <a:t>O perfil de segurança em doentes adolescentes pediátricos que receberam tratamento com </a:t>
            </a:r>
            <a:r>
              <a:rPr lang="pt-PT" sz="1000" dirty="0" err="1">
                <a:effectLst/>
                <a:latin typeface="Times New Roman" panose="02020603050405020304" pitchFamily="18" charset="0"/>
                <a:ea typeface="Arial Unicode MS"/>
              </a:rPr>
              <a:t>Genvoya</a:t>
            </a:r>
            <a:r>
              <a:rPr lang="pt-PT" sz="1000" dirty="0">
                <a:effectLst/>
                <a:latin typeface="Times New Roman" panose="02020603050405020304" pitchFamily="18" charset="0"/>
                <a:ea typeface="Arial Unicode MS"/>
              </a:rPr>
              <a:t> foi semelhante ao observado nos adultos. Para mais informação, consultar o RCM completo disponível em: https://www.ema.europa.eu/en/medicines/human/EPAR/genvoya.</a:t>
            </a:r>
            <a:r>
              <a:rPr lang="pt-PT" sz="1000" dirty="0">
                <a:effectLst/>
                <a:latin typeface="Times New Roman" panose="02020603050405020304" pitchFamily="18" charset="0"/>
                <a:ea typeface="Times New Roman" panose="02020603050405020304" pitchFamily="18" charset="0"/>
              </a:rPr>
              <a:t> Data de aprovação do texto do RCM: outubro 2022.</a:t>
            </a:r>
            <a:endParaRPr lang="pt-PT" sz="1400" dirty="0">
              <a:effectLst/>
              <a:latin typeface="Times New Roman" panose="02020603050405020304" pitchFamily="18" charset="0"/>
              <a:ea typeface="Times New Roman" panose="02020603050405020304" pitchFamily="18" charset="0"/>
            </a:endParaRPr>
          </a:p>
          <a:p>
            <a:pPr algn="just">
              <a:lnSpc>
                <a:spcPts val="1000"/>
              </a:lnSpc>
            </a:pPr>
            <a:r>
              <a:rPr lang="pt-PT" sz="1000" cap="all" dirty="0">
                <a:latin typeface="Arial Narrow" panose="020B0606020202030204" pitchFamily="34" charset="0"/>
              </a:rPr>
              <a:t>Para mais informações deverá contactar o titular da autorização de introdução no mercado. </a:t>
            </a:r>
            <a:r>
              <a:rPr lang="pt-PT" sz="1000" cap="all" dirty="0" err="1">
                <a:latin typeface="Arial Narrow" panose="020B0606020202030204" pitchFamily="34" charset="0"/>
              </a:rPr>
              <a:t>mEDICAMENTO</a:t>
            </a:r>
            <a:r>
              <a:rPr lang="pt-PT" sz="1000" cap="all" dirty="0">
                <a:latin typeface="Arial Narrow" panose="020B0606020202030204" pitchFamily="34" charset="0"/>
              </a:rPr>
              <a:t> DE RECEITA MÉDICA RESTRITA, DE UTILIZAÇÃO RESERVADA A CERTOS MEIOS ESPECIALIZADOS. Medicamento com avaliação prévia concluída ao abrigo do Art.º 25º do Decreto-Lei n.º 97/2015 de 1 de junho</a:t>
            </a:r>
            <a:endParaRPr lang="en-GB" sz="1000" dirty="0">
              <a:latin typeface="Arial Narrow" panose="020B0606020202030204" pitchFamily="34" charset="0"/>
            </a:endParaRPr>
          </a:p>
          <a:p>
            <a:pPr algn="just">
              <a:lnSpc>
                <a:spcPts val="800"/>
              </a:lnSpc>
            </a:pPr>
            <a:endParaRPr lang="en-GB" sz="1000" dirty="0">
              <a:latin typeface="Arial Narrow" panose="020B0606020202030204" pitchFamily="34" charset="0"/>
            </a:endParaRPr>
          </a:p>
        </p:txBody>
      </p:sp>
      <p:sp>
        <p:nvSpPr>
          <p:cNvPr id="6" name="TextBox 5">
            <a:extLst>
              <a:ext uri="{FF2B5EF4-FFF2-40B4-BE49-F238E27FC236}">
                <a16:creationId xmlns:a16="http://schemas.microsoft.com/office/drawing/2014/main" id="{4476B0C0-9BEB-46DF-BD35-5739DA1B12D5}"/>
              </a:ext>
            </a:extLst>
          </p:cNvPr>
          <p:cNvSpPr txBox="1"/>
          <p:nvPr/>
        </p:nvSpPr>
        <p:spPr>
          <a:xfrm>
            <a:off x="236220" y="5942827"/>
            <a:ext cx="116596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p:txBody>
      </p:sp>
    </p:spTree>
    <p:extLst>
      <p:ext uri="{BB962C8B-B14F-4D97-AF65-F5344CB8AC3E}">
        <p14:creationId xmlns:p14="http://schemas.microsoft.com/office/powerpoint/2010/main" val="3393809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88" y="44180"/>
            <a:ext cx="1075714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STRIBILD</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3" name="Subtitle 2"/>
          <p:cNvSpPr>
            <a:spLocks noGrp="1"/>
          </p:cNvSpPr>
          <p:nvPr>
            <p:ph type="subTitle" idx="1"/>
          </p:nvPr>
        </p:nvSpPr>
        <p:spPr>
          <a:xfrm>
            <a:off x="153489" y="437143"/>
            <a:ext cx="11902440" cy="5228640"/>
          </a:xfrm>
        </p:spPr>
        <p:txBody>
          <a:bodyPr>
            <a:noAutofit/>
          </a:bodyPr>
          <a:lstStyle/>
          <a:p>
            <a:pPr algn="just"/>
            <a:r>
              <a:rPr lang="pt-PT" sz="800" b="1" dirty="0">
                <a:effectLst/>
                <a:latin typeface="Times New Roman" panose="02020603050405020304" pitchFamily="18" charset="0"/>
                <a:ea typeface="Times New Roman" panose="02020603050405020304" pitchFamily="18" charset="0"/>
              </a:rPr>
              <a:t>NOME DO MEDICAMENTO E FORMA FARMACÊUTICA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150 mg/150 mg/200 mg/245 mg comprimidos revestidos por película</a:t>
            </a:r>
            <a:r>
              <a:rPr lang="pt-PT" sz="800" b="1" dirty="0">
                <a:effectLst/>
                <a:latin typeface="Times New Roman" panose="02020603050405020304" pitchFamily="18" charset="0"/>
                <a:ea typeface="Times New Roman" panose="02020603050405020304" pitchFamily="18" charset="0"/>
              </a:rPr>
              <a:t> COMPOSIÇÃO QUALITATIVA E QUANTITATIVA</a:t>
            </a:r>
            <a:r>
              <a:rPr lang="pt-PT" sz="800" dirty="0">
                <a:effectLst/>
                <a:latin typeface="Times New Roman" panose="02020603050405020304" pitchFamily="18" charset="0"/>
                <a:ea typeface="Times New Roman" panose="02020603050405020304" pitchFamily="18" charset="0"/>
              </a:rPr>
              <a:t>: Cada comprimido contém 150 mg de </a:t>
            </a:r>
            <a:r>
              <a:rPr lang="pt-PT" sz="800" dirty="0" err="1">
                <a:effectLst/>
                <a:latin typeface="Times New Roman" panose="02020603050405020304" pitchFamily="18" charset="0"/>
                <a:ea typeface="Times New Roman" panose="02020603050405020304" pitchFamily="18" charset="0"/>
              </a:rPr>
              <a:t>elvitegravir</a:t>
            </a:r>
            <a:r>
              <a:rPr lang="pt-PT" sz="800" dirty="0">
                <a:effectLst/>
                <a:latin typeface="Times New Roman" panose="02020603050405020304" pitchFamily="18" charset="0"/>
                <a:ea typeface="Times New Roman" panose="02020603050405020304" pitchFamily="18" charset="0"/>
              </a:rPr>
              <a:t>, 150 mg de </a:t>
            </a:r>
            <a:r>
              <a:rPr lang="pt-PT" sz="800" dirty="0" err="1">
                <a:effectLst/>
                <a:latin typeface="Times New Roman" panose="02020603050405020304" pitchFamily="18" charset="0"/>
                <a:ea typeface="Times New Roman" panose="02020603050405020304" pitchFamily="18" charset="0"/>
              </a:rPr>
              <a:t>cobicistate</a:t>
            </a:r>
            <a:r>
              <a:rPr lang="pt-PT" sz="800" dirty="0">
                <a:effectLst/>
                <a:latin typeface="Times New Roman" panose="02020603050405020304" pitchFamily="18" charset="0"/>
                <a:ea typeface="Times New Roman" panose="02020603050405020304" pitchFamily="18" charset="0"/>
              </a:rPr>
              <a:t>, 200 mg de </a:t>
            </a:r>
            <a:r>
              <a:rPr lang="pt-PT" sz="800" dirty="0" err="1">
                <a:effectLst/>
                <a:latin typeface="Times New Roman" panose="02020603050405020304" pitchFamily="18" charset="0"/>
                <a:ea typeface="Times New Roman" panose="02020603050405020304" pitchFamily="18" charset="0"/>
              </a:rPr>
              <a:t>emtricitabina</a:t>
            </a:r>
            <a:r>
              <a:rPr lang="pt-PT" sz="800" dirty="0">
                <a:effectLst/>
                <a:latin typeface="Times New Roman" panose="02020603050405020304" pitchFamily="18" charset="0"/>
                <a:ea typeface="Times New Roman" panose="02020603050405020304" pitchFamily="18" charset="0"/>
              </a:rPr>
              <a:t> e 245 mg de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disoproxil</a:t>
            </a:r>
            <a:r>
              <a:rPr lang="pt-PT" sz="800" dirty="0">
                <a:effectLst/>
                <a:latin typeface="Times New Roman" panose="02020603050405020304" pitchFamily="18" charset="0"/>
                <a:ea typeface="Times New Roman" panose="02020603050405020304" pitchFamily="18" charset="0"/>
              </a:rPr>
              <a:t> (TD) [equivalente a 300 mg de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disoproxil</a:t>
            </a:r>
            <a:r>
              <a:rPr lang="pt-PT" sz="800" dirty="0">
                <a:effectLst/>
                <a:latin typeface="Times New Roman" panose="02020603050405020304" pitchFamily="18" charset="0"/>
                <a:ea typeface="Times New Roman" panose="02020603050405020304" pitchFamily="18" charset="0"/>
              </a:rPr>
              <a:t> fumarato (TDF) ou 136 mg de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10,4 mg de lactose (sob a forma de </a:t>
            </a:r>
            <a:r>
              <a:rPr lang="pt-PT" sz="800" dirty="0" err="1">
                <a:effectLst/>
                <a:latin typeface="Times New Roman" panose="02020603050405020304" pitchFamily="18" charset="0"/>
                <a:ea typeface="Times New Roman" panose="02020603050405020304" pitchFamily="18" charset="0"/>
              </a:rPr>
              <a:t>mono‑hidrato</a:t>
            </a:r>
            <a:r>
              <a:rPr lang="pt-PT" sz="800" dirty="0">
                <a:effectLst/>
                <a:latin typeface="Times New Roman" panose="02020603050405020304" pitchFamily="18" charset="0"/>
                <a:ea typeface="Times New Roman" panose="02020603050405020304" pitchFamily="18" charset="0"/>
              </a:rPr>
              <a:t>).</a:t>
            </a:r>
            <a:r>
              <a:rPr lang="pt-PT" sz="800" b="1" cap="all" dirty="0">
                <a:effectLst/>
                <a:latin typeface="Times New Roman Bold"/>
                <a:ea typeface="Times New Roman" panose="02020603050405020304" pitchFamily="18" charset="0"/>
                <a:cs typeface="Times New Roman" panose="02020603050405020304" pitchFamily="18" charset="0"/>
              </a:rPr>
              <a:t> Indicações terapêuticas:</a:t>
            </a:r>
            <a:r>
              <a:rPr lang="pt-PT" sz="800" dirty="0">
                <a:effectLst/>
                <a:latin typeface="Times New Roman" panose="02020603050405020304" pitchFamily="18" charset="0"/>
                <a:ea typeface="Times New Roman" panose="02020603050405020304" pitchFamily="18" charset="0"/>
              </a:rPr>
              <a:t> Tratamento da infeção pelo vírus da imunodeficiência humana do tipo 1 (VIH‑1) em adultos com 18 anos ou mais, sem terapêutica antirretroviral prévia ou infeção VIH‑1 sem mutações conhecidas associadas a resistência a qualquer um dos três agentes antirretrovirais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a:t>
            </a:r>
            <a:r>
              <a:rPr lang="pt-PT" sz="1100" dirty="0">
                <a:effectLst/>
                <a:latin typeface="Times New Roman" panose="02020603050405020304" pitchFamily="18" charset="0"/>
                <a:ea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Tratamento da infeção pelo VIH-1 em adolescentes com idade entre 12 e &lt; 18 anos, com peso ≥ 35 kg, com infeção por VIH-1 sem mutações conhecidas associadas a resistência a qualquer um dos três agentes antirretrovirais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e que desenvolveram toxicidades que impossibilitam a utilização de outros regimes que não contêm TD.</a:t>
            </a:r>
            <a:r>
              <a:rPr lang="pt-PT" sz="800" b="1" cap="all" dirty="0">
                <a:effectLst/>
                <a:latin typeface="Times New Roman Bold"/>
                <a:ea typeface="Times New Roman" panose="02020603050405020304" pitchFamily="18" charset="0"/>
                <a:cs typeface="Times New Roman" panose="02020603050405020304" pitchFamily="18" charset="0"/>
              </a:rPr>
              <a:t> Posologia e modo de administração:</a:t>
            </a:r>
            <a:r>
              <a:rPr lang="pt-PT" sz="8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Adultos e adolescentes com idade entre 12 e &lt; 18 anos, com peso ≥ 35 kg:</a:t>
            </a:r>
            <a:r>
              <a:rPr lang="pt-PT" sz="800" dirty="0">
                <a:effectLst/>
                <a:latin typeface="Times New Roman" panose="02020603050405020304" pitchFamily="18" charset="0"/>
                <a:ea typeface="Times New Roman" panose="02020603050405020304" pitchFamily="18" charset="0"/>
              </a:rPr>
              <a:t> 1 comprimido, 1Xdia, com alimentos. </a:t>
            </a:r>
            <a:r>
              <a:rPr lang="pt-PT" sz="800" u="sng" dirty="0">
                <a:effectLst/>
                <a:latin typeface="Times New Roman" panose="02020603050405020304" pitchFamily="18" charset="0"/>
                <a:ea typeface="Times New Roman" panose="02020603050405020304" pitchFamily="18" charset="0"/>
              </a:rPr>
              <a:t>Utilização de </a:t>
            </a:r>
            <a:r>
              <a:rPr lang="pt-PT" sz="800" u="sng" dirty="0" err="1">
                <a:effectLst/>
                <a:latin typeface="Times New Roman" panose="02020603050405020304" pitchFamily="18" charset="0"/>
                <a:ea typeface="Times New Roman" panose="02020603050405020304" pitchFamily="18" charset="0"/>
              </a:rPr>
              <a:t>Stribild</a:t>
            </a:r>
            <a:r>
              <a:rPr lang="pt-PT" sz="800" u="sng" dirty="0">
                <a:effectLst/>
                <a:latin typeface="Times New Roman" panose="02020603050405020304" pitchFamily="18" charset="0"/>
                <a:ea typeface="Times New Roman" panose="02020603050405020304" pitchFamily="18" charset="0"/>
              </a:rPr>
              <a:t> não recomendada em doentes pediátricos com menos de 18 anos com compromisso renal.</a:t>
            </a:r>
            <a:r>
              <a:rPr lang="pt-PT" sz="11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Interromper tratamento nos doentes pediátricos que desenvolvam compromisso renal durante a terapêutica. Crianças com menos de 12 anos de idade:</a:t>
            </a:r>
            <a:r>
              <a:rPr lang="pt-PT" sz="800" dirty="0">
                <a:effectLst/>
                <a:latin typeface="Times New Roman" panose="02020603050405020304" pitchFamily="18" charset="0"/>
                <a:ea typeface="Times New Roman" panose="02020603050405020304" pitchFamily="18" charset="0"/>
              </a:rPr>
              <a:t> Segurança e eficácia não estabelecidas. </a:t>
            </a:r>
            <a:r>
              <a:rPr lang="pt-PT" sz="800" u="sng" dirty="0">
                <a:effectLst/>
                <a:latin typeface="Times New Roman" panose="02020603050405020304" pitchFamily="18" charset="0"/>
                <a:ea typeface="Times New Roman" panose="02020603050405020304" pitchFamily="18" charset="0"/>
              </a:rPr>
              <a:t>Idosos:</a:t>
            </a:r>
            <a:r>
              <a:rPr lang="pt-PT" sz="800" dirty="0">
                <a:effectLst/>
                <a:latin typeface="Times New Roman" panose="02020603050405020304" pitchFamily="18" charset="0"/>
                <a:ea typeface="Times New Roman" panose="02020603050405020304" pitchFamily="18" charset="0"/>
              </a:rPr>
              <a:t> Não há dados que possibilitem recomendar uma dose para doentes de idade &gt; 65 anos. </a:t>
            </a:r>
            <a:r>
              <a:rPr lang="pt-PT" sz="800" u="sng" dirty="0">
                <a:effectLst/>
                <a:latin typeface="Times New Roman" panose="02020603050405020304" pitchFamily="18" charset="0"/>
                <a:ea typeface="Times New Roman" panose="02020603050405020304" pitchFamily="18" charset="0"/>
              </a:rPr>
              <a:t>Compromisso renal</a:t>
            </a:r>
            <a:r>
              <a:rPr lang="pt-PT" sz="800" dirty="0">
                <a:effectLst/>
                <a:latin typeface="Times New Roman" panose="02020603050405020304" pitchFamily="18" charset="0"/>
                <a:ea typeface="Times New Roman" panose="02020603050405020304" pitchFamily="18" charset="0"/>
              </a:rPr>
              <a:t>: não deve ser iniciado em doentes com uma depuração da creatinina &lt; 70 ml/min, deve ser interrompido se a depuração da creatinina diminuir para valores inferiores a 50 ml/min durante o tratamento.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não deve ser iniciado durante a gravidez e as mulheres que engravidem durante a terapêutica com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devem mudar para um regime alternativo.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não deve ser mastigado ou esmagado.</a:t>
            </a:r>
            <a:r>
              <a:rPr lang="pt-PT" sz="800" b="1" cap="all" dirty="0">
                <a:effectLst/>
                <a:latin typeface="Times New Roman Bold"/>
                <a:ea typeface="Times New Roman" panose="02020603050405020304" pitchFamily="18" charset="0"/>
                <a:cs typeface="Times New Roman" panose="02020603050405020304" pitchFamily="18" charset="0"/>
              </a:rPr>
              <a:t> Contraindicações: </a:t>
            </a:r>
            <a:r>
              <a:rPr lang="pt-PT" sz="800" dirty="0">
                <a:effectLst/>
                <a:latin typeface="Times New Roman" panose="02020603050405020304" pitchFamily="18" charset="0"/>
                <a:ea typeface="Times New Roman" panose="02020603050405020304" pitchFamily="18" charset="0"/>
              </a:rPr>
              <a:t>Hipersensibilidade às substâncias ativas ou a qualquer dos excipientes. Doentes que tenham interrompido previamente o tratamento com TD devido a toxicidade renal, com ou sem reversão dos efeitos pós-interrupção. Coadministração com medicamentos que incluam, mas não se limitam aos seguintes: antagonistas dos recetores adrenérgicos alfa‑1: </a:t>
            </a:r>
            <a:r>
              <a:rPr lang="pt-PT" sz="800" dirty="0" err="1">
                <a:effectLst/>
                <a:latin typeface="Times New Roman" panose="02020603050405020304" pitchFamily="18" charset="0"/>
                <a:ea typeface="Times New Roman" panose="02020603050405020304" pitchFamily="18" charset="0"/>
              </a:rPr>
              <a:t>alfuzosina</a:t>
            </a:r>
            <a:r>
              <a:rPr lang="pt-PT" sz="800" dirty="0">
                <a:effectLst/>
                <a:latin typeface="Times New Roman" panose="02020603050405020304" pitchFamily="18" charset="0"/>
                <a:ea typeface="Times New Roman" panose="02020603050405020304" pitchFamily="18" charset="0"/>
              </a:rPr>
              <a:t>, antiarrítmicos: amiodarona, quinidina, anticonvulsivantes: carbamazepina, fenobarbital, </a:t>
            </a:r>
            <a:r>
              <a:rPr lang="pt-PT" sz="800" dirty="0" err="1">
                <a:effectLst/>
                <a:latin typeface="Times New Roman" panose="02020603050405020304" pitchFamily="18" charset="0"/>
                <a:ea typeface="Times New Roman" panose="02020603050405020304" pitchFamily="18" charset="0"/>
              </a:rPr>
              <a:t>fenitoína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antimicobacterianos</a:t>
            </a:r>
            <a:r>
              <a:rPr lang="pt-PT" sz="800" dirty="0">
                <a:effectLst/>
                <a:latin typeface="Times New Roman" panose="02020603050405020304" pitchFamily="18" charset="0"/>
                <a:ea typeface="Times New Roman" panose="02020603050405020304" pitchFamily="18" charset="0"/>
              </a:rPr>
              <a:t>: rifampicina, derivados da cravagem: </a:t>
            </a:r>
            <a:r>
              <a:rPr lang="pt-PT" sz="800" dirty="0" err="1">
                <a:effectLst/>
                <a:latin typeface="Times New Roman" panose="02020603050405020304" pitchFamily="18" charset="0"/>
                <a:ea typeface="Times New Roman" panose="02020603050405020304" pitchFamily="18" charset="0"/>
              </a:rPr>
              <a:t>di-hidroergotamina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ergometrina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ergotamina</a:t>
            </a:r>
            <a:r>
              <a:rPr lang="pt-PT" sz="800" dirty="0">
                <a:effectLst/>
                <a:latin typeface="Times New Roman" panose="02020603050405020304" pitchFamily="18" charset="0"/>
                <a:ea typeface="Times New Roman" panose="02020603050405020304" pitchFamily="18" charset="0"/>
              </a:rPr>
              <a:t>, agentes de motilidade gastrointestinal: </a:t>
            </a:r>
            <a:r>
              <a:rPr lang="pt-PT" sz="800" dirty="0" err="1">
                <a:effectLst/>
                <a:latin typeface="Times New Roman" panose="02020603050405020304" pitchFamily="18" charset="0"/>
                <a:ea typeface="Times New Roman" panose="02020603050405020304" pitchFamily="18" charset="0"/>
              </a:rPr>
              <a:t>cisaprida</a:t>
            </a:r>
            <a:r>
              <a:rPr lang="pt-PT" sz="800" dirty="0">
                <a:effectLst/>
                <a:latin typeface="Times New Roman" panose="02020603050405020304" pitchFamily="18" charset="0"/>
                <a:ea typeface="Times New Roman" panose="02020603050405020304" pitchFamily="18" charset="0"/>
              </a:rPr>
              <a:t>, produtos à base de plantas: hipericão (</a:t>
            </a:r>
            <a:r>
              <a:rPr lang="pt-PT" sz="800" i="1" dirty="0" err="1">
                <a:effectLst/>
                <a:latin typeface="Times New Roman" panose="02020603050405020304" pitchFamily="18" charset="0"/>
                <a:ea typeface="Times New Roman" panose="02020603050405020304" pitchFamily="18" charset="0"/>
              </a:rPr>
              <a:t>Hypericum</a:t>
            </a:r>
            <a:r>
              <a:rPr lang="pt-PT" sz="800" i="1" dirty="0">
                <a:effectLst/>
                <a:latin typeface="Times New Roman" panose="02020603050405020304" pitchFamily="18" charset="0"/>
                <a:ea typeface="Times New Roman" panose="02020603050405020304" pitchFamily="18" charset="0"/>
              </a:rPr>
              <a:t> </a:t>
            </a:r>
            <a:r>
              <a:rPr lang="pt-PT" sz="800" i="1" dirty="0" err="1">
                <a:effectLst/>
                <a:latin typeface="Times New Roman" panose="02020603050405020304" pitchFamily="18" charset="0"/>
                <a:ea typeface="Times New Roman" panose="02020603050405020304" pitchFamily="18" charset="0"/>
              </a:rPr>
              <a:t>perforatum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lovastatina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sinvastatina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neuroléticos</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pimozida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lurasidona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sildenafil</a:t>
            </a:r>
            <a:r>
              <a:rPr lang="pt-PT" sz="800" dirty="0">
                <a:effectLst/>
                <a:latin typeface="Times New Roman" panose="02020603050405020304" pitchFamily="18" charset="0"/>
                <a:ea typeface="Times New Roman" panose="02020603050405020304" pitchFamily="18" charset="0"/>
              </a:rPr>
              <a:t> para o tratamento da hipertensão arterial pulmonar, sedativos/hipnóticos: </a:t>
            </a:r>
            <a:r>
              <a:rPr lang="pt-PT" sz="800" dirty="0" err="1">
                <a:effectLst/>
                <a:latin typeface="Times New Roman" panose="02020603050405020304" pitchFamily="18" charset="0"/>
                <a:ea typeface="Times New Roman" panose="02020603050405020304" pitchFamily="18" charset="0"/>
              </a:rPr>
              <a:t>midazolam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triazolam</a:t>
            </a:r>
            <a:r>
              <a:rPr lang="pt-PT" sz="800" dirty="0">
                <a:effectLst/>
                <a:latin typeface="Times New Roman" panose="02020603050405020304" pitchFamily="18" charset="0"/>
                <a:ea typeface="Times New Roman" panose="02020603050405020304" pitchFamily="18" charset="0"/>
              </a:rPr>
              <a:t>.</a:t>
            </a:r>
            <a:r>
              <a:rPr lang="pt-PT" sz="800" b="1" cap="all" dirty="0">
                <a:effectLst/>
                <a:latin typeface="Times New Roman Bold"/>
                <a:ea typeface="Times New Roman" panose="02020603050405020304" pitchFamily="18" charset="0"/>
                <a:cs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A coadministração com </a:t>
            </a:r>
            <a:r>
              <a:rPr lang="pt-PT" sz="800" dirty="0" err="1">
                <a:effectLst/>
                <a:latin typeface="Times New Roman" panose="02020603050405020304" pitchFamily="18" charset="0"/>
                <a:ea typeface="Times New Roman" panose="02020603050405020304" pitchFamily="18" charset="0"/>
              </a:rPr>
              <a:t>dabigatrano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etexilato</a:t>
            </a:r>
            <a:r>
              <a:rPr lang="pt-PT" sz="800" dirty="0">
                <a:effectLst/>
                <a:latin typeface="Times New Roman" panose="02020603050405020304" pitchFamily="18" charset="0"/>
                <a:ea typeface="Times New Roman" panose="02020603050405020304" pitchFamily="18" charset="0"/>
              </a:rPr>
              <a:t>, um substrato da glicoproteína-P (P-</a:t>
            </a:r>
            <a:r>
              <a:rPr lang="pt-PT" sz="800" dirty="0" err="1">
                <a:effectLst/>
                <a:latin typeface="Times New Roman" panose="02020603050405020304" pitchFamily="18" charset="0"/>
                <a:ea typeface="Times New Roman" panose="02020603050405020304" pitchFamily="18" charset="0"/>
              </a:rPr>
              <a:t>gp</a:t>
            </a:r>
            <a:r>
              <a:rPr lang="pt-PT" sz="800" dirty="0">
                <a:effectLst/>
                <a:latin typeface="Times New Roman" panose="02020603050405020304" pitchFamily="18" charset="0"/>
                <a:ea typeface="Times New Roman" panose="02020603050405020304" pitchFamily="18" charset="0"/>
              </a:rPr>
              <a:t>), é contraindicada. </a:t>
            </a:r>
            <a:r>
              <a:rPr lang="pt-PT" sz="800" b="1" cap="all" dirty="0">
                <a:effectLst/>
                <a:latin typeface="Times New Roman Bold"/>
                <a:ea typeface="Times New Roman" panose="02020603050405020304" pitchFamily="18" charset="0"/>
                <a:cs typeface="Times New Roman" panose="02020603050405020304" pitchFamily="18" charset="0"/>
              </a:rPr>
              <a:t>Advertências e precauções especiais de utilização: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não deve ser administrado com outros medicamentos antirretrovirais. Não administrar com outros medicamentos contendo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tenofovir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alafenamida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lamivudina</a:t>
            </a:r>
            <a:r>
              <a:rPr lang="pt-PT" sz="800" dirty="0">
                <a:effectLst/>
                <a:latin typeface="Times New Roman" panose="02020603050405020304" pitchFamily="18" charset="0"/>
                <a:ea typeface="Times New Roman" panose="02020603050405020304" pitchFamily="18" charset="0"/>
              </a:rPr>
              <a:t> ou </a:t>
            </a:r>
            <a:r>
              <a:rPr lang="pt-PT" sz="800" dirty="0" err="1">
                <a:effectLst/>
                <a:latin typeface="Times New Roman" panose="02020603050405020304" pitchFamily="18" charset="0"/>
                <a:ea typeface="Times New Roman" panose="02020603050405020304" pitchFamily="18" charset="0"/>
              </a:rPr>
              <a:t>adefovir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dipivoxil</a:t>
            </a:r>
            <a:r>
              <a:rPr lang="pt-PT" sz="800" dirty="0">
                <a:effectLst/>
                <a:latin typeface="Times New Roman" panose="02020603050405020304" pitchFamily="18" charset="0"/>
                <a:ea typeface="Times New Roman" panose="02020603050405020304" pitchFamily="18" charset="0"/>
              </a:rPr>
              <a:t> utilizados para hepatite B. As doentes do sexo feminino com potencial para engravidar devem utilizar um contracetivo hormonal que contenha pelo menos 30 </a:t>
            </a:r>
            <a:r>
              <a:rPr lang="pt-PT" sz="800" dirty="0" err="1">
                <a:effectLst/>
                <a:latin typeface="Times New Roman" panose="02020603050405020304" pitchFamily="18" charset="0"/>
                <a:ea typeface="Times New Roman" panose="02020603050405020304" pitchFamily="18" charset="0"/>
              </a:rPr>
              <a:t>μg</a:t>
            </a:r>
            <a:r>
              <a:rPr lang="pt-PT" sz="800" dirty="0">
                <a:effectLst/>
                <a:latin typeface="Times New Roman" panose="02020603050405020304" pitchFamily="18" charset="0"/>
                <a:ea typeface="Times New Roman" panose="02020603050405020304" pitchFamily="18" charset="0"/>
              </a:rPr>
              <a:t> de </a:t>
            </a:r>
            <a:r>
              <a:rPr lang="pt-PT" sz="800" dirty="0" err="1">
                <a:effectLst/>
                <a:latin typeface="Times New Roman" panose="02020603050405020304" pitchFamily="18" charset="0"/>
                <a:ea typeface="Times New Roman" panose="02020603050405020304" pitchFamily="18" charset="0"/>
              </a:rPr>
              <a:t>etinilestradiol</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drospirenona</a:t>
            </a:r>
            <a:r>
              <a:rPr lang="pt-PT" sz="800" dirty="0">
                <a:effectLst/>
                <a:latin typeface="Times New Roman" panose="02020603050405020304" pitchFamily="18" charset="0"/>
                <a:ea typeface="Times New Roman" panose="02020603050405020304" pitchFamily="18" charset="0"/>
              </a:rPr>
              <a:t> ou </a:t>
            </a:r>
            <a:r>
              <a:rPr lang="pt-PT" sz="800" dirty="0" err="1">
                <a:effectLst/>
                <a:latin typeface="Times New Roman" panose="02020603050405020304" pitchFamily="18" charset="0"/>
                <a:ea typeface="Times New Roman" panose="02020603050405020304" pitchFamily="18" charset="0"/>
              </a:rPr>
              <a:t>norgestimato</a:t>
            </a:r>
            <a:r>
              <a:rPr lang="pt-PT" sz="800" dirty="0">
                <a:effectLst/>
                <a:latin typeface="Times New Roman" panose="02020603050405020304" pitchFamily="18" charset="0"/>
                <a:ea typeface="Times New Roman" panose="02020603050405020304" pitchFamily="18" charset="0"/>
              </a:rPr>
              <a:t> como </a:t>
            </a:r>
            <a:r>
              <a:rPr lang="pt-PT" sz="800" dirty="0" err="1">
                <a:effectLst/>
                <a:latin typeface="Times New Roman" panose="02020603050405020304" pitchFamily="18" charset="0"/>
                <a:ea typeface="Times New Roman" panose="02020603050405020304" pitchFamily="18" charset="0"/>
              </a:rPr>
              <a:t>progestagénio</a:t>
            </a:r>
            <a:r>
              <a:rPr lang="pt-PT" sz="800" dirty="0">
                <a:effectLst/>
                <a:latin typeface="Times New Roman" panose="02020603050405020304" pitchFamily="18" charset="0"/>
                <a:ea typeface="Times New Roman" panose="02020603050405020304" pitchFamily="18" charset="0"/>
              </a:rPr>
              <a:t> ou devem utilizar um método de contraceção alternativo fiável. A utilização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com contracetivos orais contendo outros </a:t>
            </a:r>
            <a:r>
              <a:rPr lang="pt-PT" sz="800" dirty="0" err="1">
                <a:effectLst/>
                <a:latin typeface="Times New Roman" panose="02020603050405020304" pitchFamily="18" charset="0"/>
                <a:ea typeface="Times New Roman" panose="02020603050405020304" pitchFamily="18" charset="0"/>
              </a:rPr>
              <a:t>progestagénios</a:t>
            </a:r>
            <a:r>
              <a:rPr lang="pt-PT" sz="800" dirty="0">
                <a:effectLst/>
                <a:latin typeface="Times New Roman" panose="02020603050405020304" pitchFamily="18" charset="0"/>
                <a:ea typeface="Times New Roman" panose="02020603050405020304" pitchFamily="18" charset="0"/>
              </a:rPr>
              <a:t> deve ser evitada. Doentes em tratamento com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ou outra terapêutica antirretroviral podem continuar a desenvolver infeções oportunistas e outras complicações da infeção pelo VIH. Têm sido notificados casos de insuficiência renal, compromisso renal, creatinina elevada, </a:t>
            </a:r>
            <a:r>
              <a:rPr lang="pt-PT" sz="800" dirty="0" err="1">
                <a:effectLst/>
                <a:latin typeface="Times New Roman" panose="02020603050405020304" pitchFamily="18" charset="0"/>
                <a:ea typeface="Times New Roman" panose="02020603050405020304" pitchFamily="18" charset="0"/>
              </a:rPr>
              <a:t>hipofosfatemia</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tubulopatia</a:t>
            </a:r>
            <a:r>
              <a:rPr lang="pt-PT" sz="800" dirty="0">
                <a:effectLst/>
                <a:latin typeface="Times New Roman" panose="02020603050405020304" pitchFamily="18" charset="0"/>
                <a:ea typeface="Times New Roman" panose="02020603050405020304" pitchFamily="18" charset="0"/>
              </a:rPr>
              <a:t> proximal (incluindo síndrome de </a:t>
            </a:r>
            <a:r>
              <a:rPr lang="pt-PT" sz="800" dirty="0" err="1">
                <a:effectLst/>
                <a:latin typeface="Times New Roman" panose="02020603050405020304" pitchFamily="18" charset="0"/>
                <a:ea typeface="Times New Roman" panose="02020603050405020304" pitchFamily="18" charset="0"/>
              </a:rPr>
              <a:t>Fanconi</a:t>
            </a:r>
            <a:r>
              <a:rPr lang="pt-PT" sz="800" dirty="0">
                <a:effectLst/>
                <a:latin typeface="Times New Roman" panose="02020603050405020304" pitchFamily="18" charset="0"/>
                <a:ea typeface="Times New Roman" panose="02020603050405020304" pitchFamily="18" charset="0"/>
              </a:rPr>
              <a:t>). Depuração da creatinina deve ser calculada e a glucose e proteínas na urina devem ser determinadas em todos os doentes. Não iniciar em doentes com uma depuração da creatinina &lt; 70 ml/min. Interromper em doentes com uma depuração da creatinina confirmada que diminua para &lt; 50 ml/min ou diminuição do fosfato sérico para &lt; 0,32 </a:t>
            </a:r>
            <a:r>
              <a:rPr lang="pt-PT" sz="800" dirty="0" err="1">
                <a:effectLst/>
                <a:latin typeface="Times New Roman" panose="02020603050405020304" pitchFamily="18" charset="0"/>
                <a:ea typeface="Times New Roman" panose="02020603050405020304" pitchFamily="18" charset="0"/>
              </a:rPr>
              <a:t>mmol</a:t>
            </a:r>
            <a:r>
              <a:rPr lang="pt-PT" sz="800" dirty="0">
                <a:effectLst/>
                <a:latin typeface="Times New Roman" panose="02020603050405020304" pitchFamily="18" charset="0"/>
                <a:ea typeface="Times New Roman" panose="02020603050405020304" pitchFamily="18" charset="0"/>
              </a:rPr>
              <a:t>/l (1,0 mg/dl). A utilização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deve ser evitada concomitantemente ou pouco tempo após a utilização de medicamentos nefrotóxicos. Se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for coadministrado com um AINE, a função renal deve ser devidamente monitorizada. </a:t>
            </a:r>
            <a:r>
              <a:rPr lang="pt-PT" sz="800" u="sng" dirty="0">
                <a:effectLst/>
                <a:latin typeface="Times New Roman" panose="02020603050405020304" pitchFamily="18" charset="0"/>
                <a:ea typeface="Times New Roman" panose="02020603050405020304" pitchFamily="18" charset="0"/>
              </a:rPr>
              <a:t>Mudança de tratamento</a:t>
            </a:r>
            <a:r>
              <a:rPr lang="pt-PT" sz="800" dirty="0">
                <a:effectLst/>
                <a:latin typeface="Times New Roman" panose="02020603050405020304" pitchFamily="18" charset="0"/>
                <a:ea typeface="Times New Roman" panose="02020603050405020304" pitchFamily="18" charset="0"/>
              </a:rPr>
              <a:t>: recomenda-se a monitorização da carga viral nestes doentes, durante o 1º mês após a mudança do tratamento para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Efeitos ósseos</a:t>
            </a:r>
            <a:r>
              <a:rPr lang="pt-PT" sz="800" dirty="0">
                <a:effectLst/>
                <a:latin typeface="Times New Roman" panose="02020603050405020304" pitchFamily="18" charset="0"/>
                <a:ea typeface="Times New Roman" panose="02020603050405020304" pitchFamily="18" charset="0"/>
              </a:rPr>
              <a:t>: as anomalias ósseas que podem manifestar-se como dor óssea persistente ou agravada e contribuir infrequentemente para fraturas, podem ser associadas a </a:t>
            </a:r>
            <a:r>
              <a:rPr lang="pt-PT" sz="800" dirty="0" err="1">
                <a:effectLst/>
                <a:latin typeface="Times New Roman" panose="02020603050405020304" pitchFamily="18" charset="0"/>
                <a:ea typeface="Times New Roman" panose="02020603050405020304" pitchFamily="18" charset="0"/>
              </a:rPr>
              <a:t>tubulopatia</a:t>
            </a:r>
            <a:r>
              <a:rPr lang="pt-PT" sz="800" dirty="0">
                <a:effectLst/>
                <a:latin typeface="Times New Roman" panose="02020603050405020304" pitchFamily="18" charset="0"/>
                <a:ea typeface="Times New Roman" panose="02020603050405020304" pitchFamily="18" charset="0"/>
              </a:rPr>
              <a:t> renal proximal. Podem também ocorrer diminuições da DMO devido ao TD. </a:t>
            </a:r>
            <a:r>
              <a:rPr lang="pt-PT" sz="800" u="sng" dirty="0">
                <a:effectLst/>
                <a:latin typeface="Times New Roman" panose="02020603050405020304" pitchFamily="18" charset="0"/>
                <a:ea typeface="Times New Roman" panose="02020603050405020304" pitchFamily="18" charset="0"/>
              </a:rPr>
              <a:t>Doentes </a:t>
            </a:r>
            <a:r>
              <a:rPr lang="pt-PT" sz="800" u="sng" dirty="0" err="1">
                <a:effectLst/>
                <a:latin typeface="Times New Roman" panose="02020603050405020304" pitchFamily="18" charset="0"/>
                <a:ea typeface="Times New Roman" panose="02020603050405020304" pitchFamily="18" charset="0"/>
              </a:rPr>
              <a:t>coinfetados</a:t>
            </a:r>
            <a:r>
              <a:rPr lang="pt-PT" sz="800" u="sng" dirty="0">
                <a:effectLst/>
                <a:latin typeface="Times New Roman" panose="02020603050405020304" pitchFamily="18" charset="0"/>
                <a:ea typeface="Times New Roman" panose="02020603050405020304" pitchFamily="18" charset="0"/>
              </a:rPr>
              <a:t>:</a:t>
            </a:r>
            <a:r>
              <a:rPr lang="pt-PT" sz="800" dirty="0">
                <a:effectLst/>
                <a:latin typeface="Times New Roman" panose="02020603050405020304" pitchFamily="18" charset="0"/>
                <a:ea typeface="Times New Roman" panose="02020603050405020304" pitchFamily="18" charset="0"/>
              </a:rPr>
              <a:t> Os doentes com hepatite crónica B ou C em tratamento com terapêutica antirretroviral têm um risco acrescido de sofrerem reações adversas hepáticas graves e potencialmente fatais. </a:t>
            </a:r>
            <a:r>
              <a:rPr lang="pt-PT" sz="800" u="sng" dirty="0">
                <a:effectLst/>
                <a:latin typeface="Times New Roman" panose="02020603050405020304" pitchFamily="18" charset="0"/>
                <a:ea typeface="Times New Roman" panose="02020603050405020304" pitchFamily="18" charset="0"/>
              </a:rPr>
              <a:t>Antivirais contra o VHC:</a:t>
            </a:r>
            <a:r>
              <a:rPr lang="pt-PT" sz="800" dirty="0">
                <a:effectLst/>
                <a:latin typeface="Times New Roman" panose="02020603050405020304" pitchFamily="18" charset="0"/>
                <a:ea typeface="Times New Roman" panose="02020603050405020304" pitchFamily="18" charset="0"/>
              </a:rPr>
              <a:t> Os doentes tratados concomitantemente com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ledipasvir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velpatasvir</a:t>
            </a:r>
            <a:r>
              <a:rPr lang="pt-PT" sz="800" dirty="0">
                <a:effectLst/>
                <a:latin typeface="Times New Roman" panose="02020603050405020304" pitchFamily="18" charset="0"/>
                <a:ea typeface="Times New Roman" panose="02020603050405020304" pitchFamily="18" charset="0"/>
              </a:rPr>
              <a:t> ou </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velpatasvir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voxilaprevir</a:t>
            </a:r>
            <a:r>
              <a:rPr lang="pt-PT" sz="800" dirty="0">
                <a:effectLst/>
                <a:latin typeface="Times New Roman" panose="02020603050405020304" pitchFamily="18" charset="0"/>
                <a:ea typeface="Times New Roman" panose="02020603050405020304" pitchFamily="18" charset="0"/>
              </a:rPr>
              <a:t> devem ser monitorizados no que respeita às </a:t>
            </a:r>
            <a:r>
              <a:rPr lang="pt-PT" sz="800" dirty="0" err="1">
                <a:effectLst/>
                <a:latin typeface="Times New Roman" panose="02020603050405020304" pitchFamily="18" charset="0"/>
                <a:ea typeface="Times New Roman" panose="02020603050405020304" pitchFamily="18" charset="0"/>
              </a:rPr>
              <a:t>reacções</a:t>
            </a:r>
            <a:r>
              <a:rPr lang="pt-PT" sz="800" dirty="0">
                <a:effectLst/>
                <a:latin typeface="Times New Roman" panose="02020603050405020304" pitchFamily="18" charset="0"/>
                <a:ea typeface="Times New Roman" panose="02020603050405020304" pitchFamily="18" charset="0"/>
              </a:rPr>
              <a:t> adversas associadas ao TD. </a:t>
            </a:r>
            <a:r>
              <a:rPr lang="pt-PT" sz="800" u="sng" dirty="0">
                <a:effectLst/>
                <a:latin typeface="Times New Roman" panose="02020603050405020304" pitchFamily="18" charset="0"/>
                <a:ea typeface="Times New Roman" panose="02020603050405020304" pitchFamily="18" charset="0"/>
              </a:rPr>
              <a:t>Doença hepática. Peso e parâmetros metabólicos. Disfunção mitocondrial após exposição </a:t>
            </a:r>
            <a:r>
              <a:rPr lang="pt-PT" sz="800" i="1" u="sng" dirty="0">
                <a:effectLst/>
                <a:latin typeface="Times New Roman" panose="02020603050405020304" pitchFamily="18" charset="0"/>
                <a:ea typeface="Times New Roman" panose="02020603050405020304" pitchFamily="18" charset="0"/>
              </a:rPr>
              <a:t>in </a:t>
            </a:r>
            <a:r>
              <a:rPr lang="pt-PT" sz="800" i="1" u="sng" dirty="0" err="1">
                <a:effectLst/>
                <a:latin typeface="Times New Roman" panose="02020603050405020304" pitchFamily="18" charset="0"/>
                <a:ea typeface="Times New Roman" panose="02020603050405020304" pitchFamily="18" charset="0"/>
              </a:rPr>
              <a:t>utero</a:t>
            </a:r>
            <a:r>
              <a:rPr lang="pt-PT" sz="800" u="sng" dirty="0">
                <a:effectLst/>
                <a:latin typeface="Times New Roman" panose="02020603050405020304" pitchFamily="18" charset="0"/>
                <a:ea typeface="Times New Roman" panose="02020603050405020304" pitchFamily="18" charset="0"/>
              </a:rPr>
              <a:t>. Síndrome de Reativação Imunológica, Osteonecrose</a:t>
            </a:r>
            <a:r>
              <a:rPr lang="pt-PT" sz="800" dirty="0">
                <a:effectLst/>
                <a:latin typeface="Times New Roman" panose="02020603050405020304" pitchFamily="18" charset="0"/>
                <a:ea typeface="Times New Roman" panose="02020603050405020304" pitchFamily="18" charset="0"/>
              </a:rPr>
              <a:t>.</a:t>
            </a:r>
            <a:r>
              <a:rPr lang="pt-PT" sz="11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Efeitos renais e ósseos na população pediátrica:</a:t>
            </a:r>
            <a:r>
              <a:rPr lang="pt-PT" sz="800" dirty="0">
                <a:effectLst/>
                <a:latin typeface="Times New Roman" panose="02020603050405020304" pitchFamily="18" charset="0"/>
                <a:ea typeface="Times New Roman" panose="02020603050405020304" pitchFamily="18" charset="0"/>
              </a:rPr>
              <a:t> São incertos os efeitos a longo prazo da toxicidade óssea e renal do TD. A reversibilidade da toxicidade renal não pode ser completamente verificada. Recomenda-se uma abordagem multidisciplinar para ponderar, caso a caso, o benefício/risco do tratamento, decidir acerca da monitorização apropriada durante o tratamento e considerar a necessidade de suplementação. Este medicamento contém menos do que 1 </a:t>
            </a:r>
            <a:r>
              <a:rPr lang="pt-PT" sz="800" dirty="0" err="1">
                <a:effectLst/>
                <a:latin typeface="Times New Roman" panose="02020603050405020304" pitchFamily="18" charset="0"/>
                <a:ea typeface="Times New Roman" panose="02020603050405020304" pitchFamily="18" charset="0"/>
              </a:rPr>
              <a:t>mmol</a:t>
            </a:r>
            <a:r>
              <a:rPr lang="pt-PT" sz="800" dirty="0">
                <a:effectLst/>
                <a:latin typeface="Times New Roman" panose="02020603050405020304" pitchFamily="18" charset="0"/>
                <a:ea typeface="Times New Roman" panose="02020603050405020304" pitchFamily="18" charset="0"/>
              </a:rPr>
              <a:t> (23 mg) de sódio por comprimido ou seja, é praticamente “isento de sódio”. </a:t>
            </a:r>
            <a:r>
              <a:rPr lang="pt-PT" sz="800" b="1" cap="all" dirty="0">
                <a:effectLst/>
                <a:latin typeface="Times New Roman Bold"/>
                <a:ea typeface="Times New Roman" panose="02020603050405020304" pitchFamily="18" charset="0"/>
                <a:cs typeface="Times New Roman" panose="02020603050405020304" pitchFamily="18" charset="0"/>
              </a:rPr>
              <a:t>Interações medicamentosas e outras formas de interação</a:t>
            </a:r>
            <a:r>
              <a:rPr lang="pt-PT" sz="800" cap="all" dirty="0">
                <a:effectLst/>
                <a:latin typeface="Times New Roman Bold"/>
                <a:ea typeface="Times New Roman" panose="02020603050405020304" pitchFamily="18" charset="0"/>
                <a:cs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Não administrar com antirretrovirais. Coadministração com: amiodarona, quinidina, </a:t>
            </a:r>
            <a:r>
              <a:rPr lang="pt-PT" sz="800" dirty="0" err="1">
                <a:effectLst/>
                <a:latin typeface="Times New Roman" panose="02020603050405020304" pitchFamily="18" charset="0"/>
                <a:ea typeface="Times New Roman" panose="02020603050405020304" pitchFamily="18" charset="0"/>
              </a:rPr>
              <a:t>cisaprida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pimozida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lurasidona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alfuzosina</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sildenafil</a:t>
            </a:r>
            <a:r>
              <a:rPr lang="pt-PT" sz="800" dirty="0">
                <a:effectLst/>
                <a:latin typeface="Times New Roman" panose="02020603050405020304" pitchFamily="18" charset="0"/>
                <a:ea typeface="Times New Roman" panose="02020603050405020304" pitchFamily="18" charset="0"/>
              </a:rPr>
              <a:t> para hipertensão arterial pulmonar é contraindicada. Coadministração com: hipericão, rifampicina, carbamazepina, fenobarbital e </a:t>
            </a:r>
            <a:r>
              <a:rPr lang="pt-PT" sz="800" dirty="0" err="1">
                <a:effectLst/>
                <a:latin typeface="Times New Roman" panose="02020603050405020304" pitchFamily="18" charset="0"/>
                <a:ea typeface="Times New Roman" panose="02020603050405020304" pitchFamily="18" charset="0"/>
              </a:rPr>
              <a:t>fenitoína</a:t>
            </a:r>
            <a:r>
              <a:rPr lang="pt-PT" sz="800" dirty="0">
                <a:effectLst/>
                <a:latin typeface="Times New Roman" panose="02020603050405020304" pitchFamily="18" charset="0"/>
                <a:ea typeface="Times New Roman" panose="02020603050405020304" pitchFamily="18" charset="0"/>
              </a:rPr>
              <a:t> pode resultar na diminuição das concentrações plasmáticas de </a:t>
            </a:r>
            <a:r>
              <a:rPr lang="pt-PT" sz="800" dirty="0" err="1">
                <a:effectLst/>
                <a:latin typeface="Times New Roman" panose="02020603050405020304" pitchFamily="18" charset="0"/>
                <a:ea typeface="Times New Roman" panose="02020603050405020304" pitchFamily="18" charset="0"/>
              </a:rPr>
              <a:t>cobicistate</a:t>
            </a:r>
            <a:r>
              <a:rPr lang="pt-PT" sz="800" dirty="0">
                <a:effectLst/>
                <a:latin typeface="Times New Roman" panose="02020603050405020304" pitchFamily="18" charset="0"/>
                <a:ea typeface="Times New Roman" panose="02020603050405020304" pitchFamily="18" charset="0"/>
              </a:rPr>
              <a:t> e </a:t>
            </a:r>
            <a:r>
              <a:rPr lang="pt-PT" sz="800" dirty="0" err="1">
                <a:effectLst/>
                <a:latin typeface="Times New Roman" panose="02020603050405020304" pitchFamily="18" charset="0"/>
                <a:ea typeface="Times New Roman" panose="02020603050405020304" pitchFamily="18" charset="0"/>
              </a:rPr>
              <a:t>elvitegravir</a:t>
            </a:r>
            <a:r>
              <a:rPr lang="pt-PT" sz="800" dirty="0">
                <a:effectLst/>
                <a:latin typeface="Times New Roman" panose="02020603050405020304" pitchFamily="18" charset="0"/>
                <a:ea typeface="Times New Roman" panose="02020603050405020304" pitchFamily="18" charset="0"/>
              </a:rPr>
              <a:t>, Utilização concomitante não recomendada: </a:t>
            </a:r>
            <a:r>
              <a:rPr lang="pt-PT" sz="800" dirty="0" err="1">
                <a:effectLst/>
                <a:latin typeface="Times New Roman" panose="02020603050405020304" pitchFamily="18" charset="0"/>
                <a:ea typeface="Times New Roman" panose="02020603050405020304" pitchFamily="18" charset="0"/>
              </a:rPr>
              <a:t>rifabutina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didanosina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boceprevir</a:t>
            </a:r>
            <a:r>
              <a:rPr lang="pt-PT" sz="800" dirty="0">
                <a:effectLst/>
                <a:latin typeface="Times New Roman" panose="02020603050405020304" pitchFamily="18" charset="0"/>
                <a:ea typeface="Times New Roman" panose="02020603050405020304" pitchFamily="18" charset="0"/>
              </a:rPr>
              <a:t>, corticosteroides metabolizados pelo CYP3A, </a:t>
            </a:r>
            <a:r>
              <a:rPr lang="pt-PT" sz="800" dirty="0" err="1">
                <a:effectLst/>
                <a:latin typeface="Times New Roman" panose="02020603050405020304" pitchFamily="18" charset="0"/>
                <a:ea typeface="Times New Roman" panose="02020603050405020304" pitchFamily="18" charset="0"/>
              </a:rPr>
              <a:t>cidofovir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aminoglicosidos</a:t>
            </a:r>
            <a:r>
              <a:rPr lang="pt-PT" sz="800" dirty="0">
                <a:effectLst/>
                <a:latin typeface="Times New Roman" panose="02020603050405020304" pitchFamily="18" charset="0"/>
                <a:ea typeface="Times New Roman" panose="02020603050405020304" pitchFamily="18" charset="0"/>
              </a:rPr>
              <a:t>, anfotericina B, </a:t>
            </a:r>
            <a:r>
              <a:rPr lang="pt-PT" sz="800" dirty="0" err="1">
                <a:effectLst/>
                <a:latin typeface="Times New Roman" panose="02020603050405020304" pitchFamily="18" charset="0"/>
                <a:ea typeface="Times New Roman" panose="02020603050405020304" pitchFamily="18" charset="0"/>
              </a:rPr>
              <a:t>foscarneto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ganciclovir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pentamidina</a:t>
            </a:r>
            <a:r>
              <a:rPr lang="pt-PT" sz="800" dirty="0">
                <a:effectLst/>
                <a:latin typeface="Times New Roman" panose="02020603050405020304" pitchFamily="18" charset="0"/>
                <a:ea typeface="Times New Roman" panose="02020603050405020304" pitchFamily="18" charset="0"/>
              </a:rPr>
              <a:t>, vancomicina, interleucina-2, </a:t>
            </a:r>
            <a:r>
              <a:rPr lang="pt-PT" sz="800" dirty="0" err="1">
                <a:effectLst/>
                <a:latin typeface="Times New Roman" panose="02020603050405020304" pitchFamily="18" charset="0"/>
                <a:ea typeface="Times New Roman" panose="02020603050405020304" pitchFamily="18" charset="0"/>
              </a:rPr>
              <a:t>clopidogrel</a:t>
            </a:r>
            <a:r>
              <a:rPr lang="pt-PT" sz="800" dirty="0">
                <a:effectLst/>
                <a:latin typeface="Times New Roman" panose="02020603050405020304" pitchFamily="18" charset="0"/>
                <a:ea typeface="Times New Roman" panose="02020603050405020304" pitchFamily="18" charset="0"/>
              </a:rPr>
              <a:t>. Outras interações possíveis: </a:t>
            </a:r>
            <a:r>
              <a:rPr lang="pt-PT" sz="800" dirty="0" err="1">
                <a:effectLst/>
                <a:latin typeface="Times New Roman" panose="02020603050405020304" pitchFamily="18" charset="0"/>
                <a:ea typeface="Times New Roman" panose="02020603050405020304" pitchFamily="18" charset="0"/>
              </a:rPr>
              <a:t>cetoconazol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itraconazol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voriconazol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posaconazol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fluconazol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ledipasvir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velpatasvir</a:t>
            </a:r>
            <a:r>
              <a:rPr lang="pt-PT" sz="800" dirty="0">
                <a:effectLst/>
                <a:latin typeface="Times New Roman" panose="02020603050405020304" pitchFamily="18" charset="0"/>
                <a:ea typeface="Times New Roman" panose="02020603050405020304" pitchFamily="18" charset="0"/>
              </a:rPr>
              <a:t> ou </a:t>
            </a:r>
            <a:r>
              <a:rPr lang="pt-PT" sz="800" dirty="0" err="1">
                <a:effectLst/>
                <a:latin typeface="Times New Roman" panose="02020603050405020304" pitchFamily="18" charset="0"/>
                <a:ea typeface="Times New Roman" panose="02020603050405020304" pitchFamily="18" charset="0"/>
              </a:rPr>
              <a:t>sofosbuvir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velpatasvir</a:t>
            </a:r>
            <a:r>
              <a:rPr lang="pt-PT" sz="800" dirty="0">
                <a:effectLst/>
                <a:latin typeface="Times New Roman" panose="02020603050405020304" pitchFamily="18" charset="0"/>
                <a:ea typeface="Times New Roman" panose="02020603050405020304" pitchFamily="18" charset="0"/>
              </a:rPr>
              <a:t>/</a:t>
            </a:r>
            <a:r>
              <a:rPr lang="pt-PT" sz="800" dirty="0" err="1">
                <a:effectLst/>
                <a:latin typeface="Times New Roman" panose="02020603050405020304" pitchFamily="18" charset="0"/>
                <a:ea typeface="Times New Roman" panose="02020603050405020304" pitchFamily="18" charset="0"/>
              </a:rPr>
              <a:t>voxilaprevir</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claritromicina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telitromicina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fluticasona</a:t>
            </a:r>
            <a:r>
              <a:rPr lang="pt-PT" sz="800" dirty="0">
                <a:effectLst/>
                <a:latin typeface="Times New Roman" panose="02020603050405020304" pitchFamily="18" charset="0"/>
                <a:ea typeface="Times New Roman" panose="02020603050405020304" pitchFamily="18" charset="0"/>
              </a:rPr>
              <a:t>, metformina, alguns contracetivos orais, antiarrítmicos, </a:t>
            </a:r>
            <a:r>
              <a:rPr lang="pt-PT" sz="800" dirty="0" err="1">
                <a:effectLst/>
                <a:latin typeface="Times New Roman" panose="02020603050405020304" pitchFamily="18" charset="0"/>
                <a:ea typeface="Times New Roman" panose="02020603050405020304" pitchFamily="18" charset="0"/>
              </a:rPr>
              <a:t>metoprolol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timolol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amlodipina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diltiazem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verapamil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bosentano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dabigatrano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apixabano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rivaroxabano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edoxabano</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varfarina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salmeterol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rosuvastatina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atorvastatina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pitavastatina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lovastatina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simvastatina</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sildenafil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tadalafil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vardenafil</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Escitalopram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trazodona</a:t>
            </a:r>
            <a:r>
              <a:rPr lang="pt-PT" sz="800" dirty="0">
                <a:effectLst/>
                <a:latin typeface="Times New Roman" panose="02020603050405020304" pitchFamily="18" charset="0"/>
                <a:ea typeface="Times New Roman" panose="02020603050405020304" pitchFamily="18" charset="0"/>
              </a:rPr>
              <a:t>, ciclosporina, </a:t>
            </a:r>
            <a:r>
              <a:rPr lang="pt-PT" sz="800" dirty="0" err="1">
                <a:effectLst/>
                <a:latin typeface="Times New Roman" panose="02020603050405020304" pitchFamily="18" charset="0"/>
                <a:ea typeface="Times New Roman" panose="02020603050405020304" pitchFamily="18" charset="0"/>
              </a:rPr>
              <a:t>sirolimus</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tacrolimus</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midazolam</a:t>
            </a:r>
            <a:r>
              <a:rPr lang="pt-PT" sz="800" dirty="0">
                <a:effectLst/>
                <a:latin typeface="Times New Roman" panose="02020603050405020304" pitchFamily="18" charset="0"/>
                <a:ea typeface="Times New Roman" panose="02020603050405020304" pitchFamily="18" charset="0"/>
              </a:rPr>
              <a:t>, </a:t>
            </a:r>
            <a:r>
              <a:rPr lang="pt-PT" sz="800" dirty="0" err="1">
                <a:effectLst/>
                <a:latin typeface="Times New Roman" panose="02020603050405020304" pitchFamily="18" charset="0"/>
                <a:ea typeface="Times New Roman" panose="02020603050405020304" pitchFamily="18" charset="0"/>
              </a:rPr>
              <a:t>triazolam</a:t>
            </a:r>
            <a:r>
              <a:rPr lang="pt-PT" sz="800" dirty="0">
                <a:effectLst/>
                <a:latin typeface="Times New Roman" panose="02020603050405020304" pitchFamily="18" charset="0"/>
                <a:ea typeface="Times New Roman" panose="02020603050405020304" pitchFamily="18" charset="0"/>
              </a:rPr>
              <a:t>, colquicina. Recomenda-se separar a administração de antiácidos, medicamentos ou suplementos orais contendo catiões polivalentes em, pelo menos, 4 horas. </a:t>
            </a:r>
            <a:r>
              <a:rPr lang="pt-PT" sz="800" b="1" cap="all" dirty="0">
                <a:effectLst/>
                <a:latin typeface="Times New Roman Bold"/>
                <a:ea typeface="Times New Roman" panose="02020603050405020304" pitchFamily="18" charset="0"/>
                <a:cs typeface="Times New Roman" panose="02020603050405020304" pitchFamily="18" charset="0"/>
              </a:rPr>
              <a:t>Efeitos indesejáveis: </a:t>
            </a:r>
            <a:r>
              <a:rPr lang="pt-PT" sz="800" dirty="0">
                <a:effectLst/>
                <a:latin typeface="Times New Roman" panose="02020603050405020304" pitchFamily="18" charset="0"/>
                <a:ea typeface="Times New Roman" panose="02020603050405020304" pitchFamily="18" charset="0"/>
              </a:rPr>
              <a:t>Reações adversas mais frequentemente notificadas em adultos sem terapêutica prévia: náuseas e diarreia. Acontecimentos raros de compromisso renal, insuficiência renal e </a:t>
            </a:r>
            <a:r>
              <a:rPr lang="pt-PT" sz="800" dirty="0" err="1">
                <a:effectLst/>
                <a:latin typeface="Times New Roman" panose="02020603050405020304" pitchFamily="18" charset="0"/>
                <a:ea typeface="Times New Roman" panose="02020603050405020304" pitchFamily="18" charset="0"/>
              </a:rPr>
              <a:t>tubulopatia</a:t>
            </a:r>
            <a:r>
              <a:rPr lang="pt-PT" sz="800" dirty="0">
                <a:effectLst/>
                <a:latin typeface="Times New Roman" panose="02020603050405020304" pitchFamily="18" charset="0"/>
                <a:ea typeface="Times New Roman" panose="02020603050405020304" pitchFamily="18" charset="0"/>
              </a:rPr>
              <a:t> renal proximal (incluindo síndrome de </a:t>
            </a:r>
            <a:r>
              <a:rPr lang="pt-PT" sz="800" dirty="0" err="1">
                <a:effectLst/>
                <a:latin typeface="Times New Roman" panose="02020603050405020304" pitchFamily="18" charset="0"/>
                <a:ea typeface="Times New Roman" panose="02020603050405020304" pitchFamily="18" charset="0"/>
              </a:rPr>
              <a:t>Fanconi</a:t>
            </a:r>
            <a:r>
              <a:rPr lang="pt-PT" sz="800" dirty="0">
                <a:effectLst/>
                <a:latin typeface="Times New Roman" panose="02020603050405020304" pitchFamily="18" charset="0"/>
                <a:ea typeface="Times New Roman" panose="02020603050405020304" pitchFamily="18" charset="0"/>
              </a:rPr>
              <a:t>), por vezes conduzindo a anomalias ósseas.</a:t>
            </a:r>
            <a:r>
              <a:rPr lang="pt-PT" sz="11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Muito frequentes:</a:t>
            </a:r>
            <a:r>
              <a:rPr lang="pt-PT" sz="800" dirty="0">
                <a:effectLst/>
                <a:latin typeface="Times New Roman" panose="02020603050405020304" pitchFamily="18" charset="0"/>
                <a:ea typeface="Times New Roman" panose="02020603050405020304" pitchFamily="18" charset="0"/>
              </a:rPr>
              <a:t> tonturas, náuseas, erupção cutânea, cefaleias, diarreia, elevação da creatina </a:t>
            </a:r>
            <a:r>
              <a:rPr lang="pt-PT" sz="800" dirty="0" err="1">
                <a:effectLst/>
                <a:latin typeface="Times New Roman" panose="02020603050405020304" pitchFamily="18" charset="0"/>
                <a:ea typeface="Times New Roman" panose="02020603050405020304" pitchFamily="18" charset="0"/>
              </a:rPr>
              <a:t>cinase</a:t>
            </a:r>
            <a:r>
              <a:rPr lang="pt-PT" sz="800" dirty="0">
                <a:effectLst/>
                <a:latin typeface="Times New Roman" panose="02020603050405020304" pitchFamily="18" charset="0"/>
                <a:ea typeface="Times New Roman" panose="02020603050405020304" pitchFamily="18" charset="0"/>
              </a:rPr>
              <a:t>, vómitos, </a:t>
            </a:r>
            <a:r>
              <a:rPr lang="pt-PT" sz="800" dirty="0" err="1">
                <a:effectLst/>
                <a:latin typeface="Times New Roman" panose="02020603050405020304" pitchFamily="18" charset="0"/>
                <a:ea typeface="Times New Roman" panose="02020603050405020304" pitchFamily="18" charset="0"/>
              </a:rPr>
              <a:t>hipofosfatemia</a:t>
            </a:r>
            <a:r>
              <a:rPr lang="pt-PT" sz="800" dirty="0">
                <a:effectLst/>
                <a:latin typeface="Times New Roman" panose="02020603050405020304" pitchFamily="18" charset="0"/>
                <a:ea typeface="Times New Roman" panose="02020603050405020304" pitchFamily="18" charset="0"/>
              </a:rPr>
              <a:t>, astenia. </a:t>
            </a:r>
            <a:r>
              <a:rPr lang="pt-PT" sz="800" u="sng" dirty="0">
                <a:effectLst/>
                <a:latin typeface="Times New Roman" panose="02020603050405020304" pitchFamily="18" charset="0"/>
                <a:ea typeface="Times New Roman" panose="02020603050405020304" pitchFamily="18" charset="0"/>
              </a:rPr>
              <a:t>Frequentes:</a:t>
            </a:r>
            <a:r>
              <a:rPr lang="pt-PT" sz="800" dirty="0">
                <a:effectLst/>
                <a:latin typeface="Times New Roman" panose="02020603050405020304" pitchFamily="18" charset="0"/>
                <a:ea typeface="Times New Roman" panose="02020603050405020304" pitchFamily="18" charset="0"/>
              </a:rPr>
              <a:t> neutropenia, reação alérgica, hiperglicemia, </a:t>
            </a:r>
            <a:r>
              <a:rPr lang="pt-PT" sz="800" dirty="0" err="1">
                <a:effectLst/>
                <a:latin typeface="Times New Roman" panose="02020603050405020304" pitchFamily="18" charset="0"/>
                <a:ea typeface="Times New Roman" panose="02020603050405020304" pitchFamily="18" charset="0"/>
              </a:rPr>
              <a:t>hipertrigliceridemia</a:t>
            </a:r>
            <a:r>
              <a:rPr lang="pt-PT" sz="800" dirty="0">
                <a:effectLst/>
                <a:latin typeface="Times New Roman" panose="02020603050405020304" pitchFamily="18" charset="0"/>
                <a:ea typeface="Times New Roman" panose="02020603050405020304" pitchFamily="18" charset="0"/>
              </a:rPr>
              <a:t>, diminuição do apetite, insónia, sonhos anormais, elevação da </a:t>
            </a:r>
            <a:r>
              <a:rPr lang="pt-PT" sz="800" dirty="0" err="1">
                <a:effectLst/>
                <a:latin typeface="Times New Roman" panose="02020603050405020304" pitchFamily="18" charset="0"/>
                <a:ea typeface="Times New Roman" panose="02020603050405020304" pitchFamily="18" charset="0"/>
              </a:rPr>
              <a:t>amilase</a:t>
            </a:r>
            <a:r>
              <a:rPr lang="pt-PT" sz="800" dirty="0">
                <a:effectLst/>
                <a:latin typeface="Times New Roman" panose="02020603050405020304" pitchFamily="18" charset="0"/>
                <a:ea typeface="Times New Roman" panose="02020603050405020304" pitchFamily="18" charset="0"/>
              </a:rPr>
              <a:t> incluindo elevação da </a:t>
            </a:r>
            <a:r>
              <a:rPr lang="pt-PT" sz="800" dirty="0" err="1">
                <a:effectLst/>
                <a:latin typeface="Times New Roman" panose="02020603050405020304" pitchFamily="18" charset="0"/>
                <a:ea typeface="Times New Roman" panose="02020603050405020304" pitchFamily="18" charset="0"/>
              </a:rPr>
              <a:t>amilase</a:t>
            </a:r>
            <a:r>
              <a:rPr lang="pt-PT" sz="800" dirty="0">
                <a:effectLst/>
                <a:latin typeface="Times New Roman" panose="02020603050405020304" pitchFamily="18" charset="0"/>
                <a:ea typeface="Times New Roman" panose="02020603050405020304" pitchFamily="18" charset="0"/>
              </a:rPr>
              <a:t> pancreática, elevação da </a:t>
            </a:r>
            <a:r>
              <a:rPr lang="pt-PT" sz="800" dirty="0" err="1">
                <a:effectLst/>
                <a:latin typeface="Times New Roman" panose="02020603050405020304" pitchFamily="18" charset="0"/>
                <a:ea typeface="Times New Roman" panose="02020603050405020304" pitchFamily="18" charset="0"/>
              </a:rPr>
              <a:t>lipase</a:t>
            </a:r>
            <a:r>
              <a:rPr lang="pt-PT" sz="800" dirty="0">
                <a:effectLst/>
                <a:latin typeface="Times New Roman" panose="02020603050405020304" pitchFamily="18" charset="0"/>
                <a:ea typeface="Times New Roman" panose="02020603050405020304" pitchFamily="18" charset="0"/>
              </a:rPr>
              <a:t> sérica, dor abdominal, dispepsia, obstipação, distensão abdominal, flatulência, elevação das </a:t>
            </a:r>
            <a:r>
              <a:rPr lang="pt-PT" sz="800" dirty="0" err="1">
                <a:effectLst/>
                <a:latin typeface="Times New Roman" panose="02020603050405020304" pitchFamily="18" charset="0"/>
                <a:ea typeface="Times New Roman" panose="02020603050405020304" pitchFamily="18" charset="0"/>
              </a:rPr>
              <a:t>transaminases</a:t>
            </a:r>
            <a:r>
              <a:rPr lang="pt-PT" sz="800" dirty="0">
                <a:effectLst/>
                <a:latin typeface="Times New Roman" panose="02020603050405020304" pitchFamily="18" charset="0"/>
                <a:ea typeface="Times New Roman" panose="02020603050405020304" pitchFamily="18" charset="0"/>
              </a:rPr>
              <a:t>, elevação da creatinina sanguínea, </a:t>
            </a:r>
            <a:r>
              <a:rPr lang="pt-PT" sz="800" dirty="0" err="1">
                <a:effectLst/>
                <a:latin typeface="Times New Roman" panose="02020603050405020304" pitchFamily="18" charset="0"/>
                <a:ea typeface="Times New Roman" panose="02020603050405020304" pitchFamily="18" charset="0"/>
              </a:rPr>
              <a:t>hiperbilirrubinemia</a:t>
            </a:r>
            <a:r>
              <a:rPr lang="pt-PT" sz="800" dirty="0">
                <a:effectLst/>
                <a:latin typeface="Times New Roman" panose="02020603050405020304" pitchFamily="18" charset="0"/>
                <a:ea typeface="Times New Roman" panose="02020603050405020304" pitchFamily="18" charset="0"/>
              </a:rPr>
              <a:t>, erupção cutânea vesicular, erupção cutânea </a:t>
            </a:r>
            <a:r>
              <a:rPr lang="pt-PT" sz="800" dirty="0" err="1">
                <a:effectLst/>
                <a:latin typeface="Times New Roman" panose="02020603050405020304" pitchFamily="18" charset="0"/>
                <a:ea typeface="Times New Roman" panose="02020603050405020304" pitchFamily="18" charset="0"/>
              </a:rPr>
              <a:t>pustular</a:t>
            </a:r>
            <a:r>
              <a:rPr lang="pt-PT" sz="800" dirty="0">
                <a:effectLst/>
                <a:latin typeface="Times New Roman" panose="02020603050405020304" pitchFamily="18" charset="0"/>
                <a:ea typeface="Times New Roman" panose="02020603050405020304" pitchFamily="18" charset="0"/>
              </a:rPr>
              <a:t>, erupção cutânea maculopapular, prurido, urticária, descoloração da pele (aumento da pigmentação), dor, fadiga.</a:t>
            </a:r>
            <a:r>
              <a:rPr lang="pt-PT" sz="1100" dirty="0">
                <a:effectLst/>
                <a:latin typeface="Times New Roman" panose="02020603050405020304" pitchFamily="18" charset="0"/>
                <a:ea typeface="SimSun" panose="02010600030101010101" pitchFamily="2" charset="-122"/>
              </a:rPr>
              <a:t> </a:t>
            </a:r>
            <a:r>
              <a:rPr lang="pt-PT" sz="800" u="sng" dirty="0">
                <a:effectLst/>
                <a:latin typeface="Times New Roman" panose="02020603050405020304" pitchFamily="18" charset="0"/>
                <a:ea typeface="Times New Roman" panose="02020603050405020304" pitchFamily="18" charset="0"/>
              </a:rPr>
              <a:t>Pouco frequentes:</a:t>
            </a:r>
            <a:r>
              <a:rPr lang="pt-PT" sz="800" dirty="0">
                <a:effectLst/>
                <a:latin typeface="Times New Roman" panose="02020603050405020304" pitchFamily="18" charset="0"/>
                <a:ea typeface="Times New Roman" panose="02020603050405020304" pitchFamily="18" charset="0"/>
              </a:rPr>
              <a:t> hipocaliemia, depressão, ideação suicida e tentativa de suicídio (em doentes com antecedentes de depressão ou doença psiquiátrica pré-existente), pancreatite, angioedema, </a:t>
            </a:r>
            <a:r>
              <a:rPr lang="pt-PT" sz="800" dirty="0" err="1">
                <a:effectLst/>
                <a:latin typeface="Times New Roman" panose="02020603050405020304" pitchFamily="18" charset="0"/>
                <a:ea typeface="Times New Roman" panose="02020603050405020304" pitchFamily="18" charset="0"/>
              </a:rPr>
              <a:t>rabdomiólise</a:t>
            </a:r>
            <a:r>
              <a:rPr lang="pt-PT" sz="800" dirty="0">
                <a:effectLst/>
                <a:latin typeface="Times New Roman" panose="02020603050405020304" pitchFamily="18" charset="0"/>
                <a:ea typeface="Times New Roman" panose="02020603050405020304" pitchFamily="18" charset="0"/>
              </a:rPr>
              <a:t>, fraqueza muscular, insuficiência renal, </a:t>
            </a:r>
            <a:r>
              <a:rPr lang="pt-PT" sz="800" dirty="0" err="1">
                <a:effectLst/>
                <a:latin typeface="Times New Roman" panose="02020603050405020304" pitchFamily="18" charset="0"/>
                <a:ea typeface="Times New Roman" panose="02020603050405020304" pitchFamily="18" charset="0"/>
              </a:rPr>
              <a:t>tubulopatia</a:t>
            </a:r>
            <a:r>
              <a:rPr lang="pt-PT" sz="800" dirty="0">
                <a:effectLst/>
                <a:latin typeface="Times New Roman" panose="02020603050405020304" pitchFamily="18" charset="0"/>
                <a:ea typeface="Times New Roman" panose="02020603050405020304" pitchFamily="18" charset="0"/>
              </a:rPr>
              <a:t> renal proximal incluindo síndrome de </a:t>
            </a:r>
            <a:r>
              <a:rPr lang="pt-PT" sz="800" dirty="0" err="1">
                <a:effectLst/>
                <a:latin typeface="Times New Roman" panose="02020603050405020304" pitchFamily="18" charset="0"/>
                <a:ea typeface="Times New Roman" panose="02020603050405020304" pitchFamily="18" charset="0"/>
              </a:rPr>
              <a:t>Fanconi</a:t>
            </a:r>
            <a:r>
              <a:rPr lang="pt-PT" sz="800" dirty="0">
                <a:effectLst/>
                <a:latin typeface="Times New Roman" panose="02020603050405020304" pitchFamily="18" charset="0"/>
                <a:ea typeface="Times New Roman" panose="02020603050405020304" pitchFamily="18" charset="0"/>
              </a:rPr>
              <a:t> adquirido, proteinúria. </a:t>
            </a:r>
            <a:r>
              <a:rPr lang="pt-PT" sz="800" u="sng" dirty="0">
                <a:effectLst/>
                <a:latin typeface="Times New Roman" panose="02020603050405020304" pitchFamily="18" charset="0"/>
                <a:ea typeface="Times New Roman" panose="02020603050405020304" pitchFamily="18" charset="0"/>
              </a:rPr>
              <a:t>Raros</a:t>
            </a:r>
            <a:r>
              <a:rPr lang="pt-PT" sz="800" dirty="0">
                <a:effectLst/>
                <a:latin typeface="Times New Roman" panose="02020603050405020304" pitchFamily="18" charset="0"/>
                <a:ea typeface="Times New Roman" panose="02020603050405020304" pitchFamily="18" charset="0"/>
              </a:rPr>
              <a:t>: acidose láctica, esteatose hepática, hepatite, osteomalacia (manifestada como dores ósseas e contribuindo infrequentemente para fraturas), miopatia, necrose tubular aguda, nefrite (incluindo nefrite intersticial aguda), diabetes insípida </a:t>
            </a:r>
            <a:r>
              <a:rPr lang="pt-PT" sz="800" dirty="0" err="1">
                <a:effectLst/>
                <a:latin typeface="Times New Roman" panose="02020603050405020304" pitchFamily="18" charset="0"/>
                <a:ea typeface="Times New Roman" panose="02020603050405020304" pitchFamily="18" charset="0"/>
              </a:rPr>
              <a:t>nefrogénica</a:t>
            </a:r>
            <a:r>
              <a:rPr lang="pt-PT" sz="800" dirty="0">
                <a:effectLst/>
                <a:latin typeface="Times New Roman" panose="02020603050405020304" pitchFamily="18" charset="0"/>
                <a:ea typeface="Times New Roman" panose="02020603050405020304" pitchFamily="18" charset="0"/>
              </a:rPr>
              <a:t>. </a:t>
            </a:r>
            <a:r>
              <a:rPr lang="pt-PT" sz="800" u="sng" dirty="0">
                <a:effectLst/>
                <a:latin typeface="Times New Roman" panose="02020603050405020304" pitchFamily="18" charset="0"/>
                <a:ea typeface="Times New Roman" panose="02020603050405020304" pitchFamily="18" charset="0"/>
              </a:rPr>
              <a:t>Descrição de reações adversas </a:t>
            </a:r>
            <a:r>
              <a:rPr lang="pt-PT" sz="800" u="sng" dirty="0" err="1">
                <a:effectLst/>
                <a:latin typeface="Times New Roman" panose="02020603050405020304" pitchFamily="18" charset="0"/>
                <a:ea typeface="Times New Roman" panose="02020603050405020304" pitchFamily="18" charset="0"/>
              </a:rPr>
              <a:t>seleccionadas</a:t>
            </a:r>
            <a:r>
              <a:rPr lang="pt-PT" sz="800" u="sng" dirty="0">
                <a:effectLst/>
                <a:latin typeface="Times New Roman" panose="02020603050405020304" pitchFamily="18" charset="0"/>
                <a:ea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Compromisso renal, Interação com </a:t>
            </a:r>
            <a:r>
              <a:rPr lang="pt-PT" sz="800" dirty="0" err="1">
                <a:effectLst/>
                <a:latin typeface="Times New Roman" panose="02020603050405020304" pitchFamily="18" charset="0"/>
                <a:ea typeface="Times New Roman" panose="02020603050405020304" pitchFamily="18" charset="0"/>
              </a:rPr>
              <a:t>didanosina</a:t>
            </a:r>
            <a:r>
              <a:rPr lang="pt-PT" sz="800" dirty="0">
                <a:effectLst/>
                <a:latin typeface="Times New Roman" panose="02020603050405020304" pitchFamily="18" charset="0"/>
                <a:ea typeface="Times New Roman" panose="02020603050405020304" pitchFamily="18" charset="0"/>
              </a:rPr>
              <a:t>, Lípidos, </a:t>
            </a:r>
            <a:r>
              <a:rPr lang="pt-PT" sz="800" dirty="0" err="1">
                <a:effectLst/>
                <a:latin typeface="Times New Roman" panose="02020603050405020304" pitchFamily="18" charset="0"/>
                <a:ea typeface="Times New Roman" panose="02020603050405020304" pitchFamily="18" charset="0"/>
              </a:rPr>
              <a:t>lipodistrofia</a:t>
            </a:r>
            <a:r>
              <a:rPr lang="pt-PT" sz="800" dirty="0">
                <a:effectLst/>
                <a:latin typeface="Times New Roman" panose="02020603050405020304" pitchFamily="18" charset="0"/>
                <a:ea typeface="Times New Roman" panose="02020603050405020304" pitchFamily="18" charset="0"/>
              </a:rPr>
              <a:t> e alterações metabólicas, Síndrome de Reativação Imunológica, Osteonecrose e </a:t>
            </a:r>
            <a:r>
              <a:rPr lang="pt-PT" sz="800" dirty="0" err="1">
                <a:effectLst/>
                <a:latin typeface="Times New Roman" panose="02020603050405020304" pitchFamily="18" charset="0"/>
                <a:ea typeface="Times New Roman" panose="02020603050405020304" pitchFamily="18" charset="0"/>
              </a:rPr>
              <a:t>hepatomegália</a:t>
            </a:r>
            <a:r>
              <a:rPr lang="pt-PT" sz="800" dirty="0">
                <a:effectLst/>
                <a:latin typeface="Times New Roman" panose="02020603050405020304" pitchFamily="18" charset="0"/>
                <a:ea typeface="Times New Roman" panose="02020603050405020304" pitchFamily="18" charset="0"/>
              </a:rPr>
              <a:t> grave com esteatose. População pediátrica:</a:t>
            </a:r>
            <a:r>
              <a:rPr lang="pt-PT" sz="1100" dirty="0">
                <a:effectLst/>
                <a:latin typeface="Times New Roman" panose="02020603050405020304" pitchFamily="18" charset="0"/>
                <a:ea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o perfil de segurança de </a:t>
            </a:r>
            <a:r>
              <a:rPr lang="pt-PT" sz="800" dirty="0" err="1">
                <a:effectLst/>
                <a:latin typeface="Times New Roman" panose="02020603050405020304" pitchFamily="18" charset="0"/>
                <a:ea typeface="Times New Roman" panose="02020603050405020304" pitchFamily="18" charset="0"/>
              </a:rPr>
              <a:t>Stribild</a:t>
            </a:r>
            <a:r>
              <a:rPr lang="pt-PT" sz="800" dirty="0">
                <a:effectLst/>
                <a:latin typeface="Times New Roman" panose="02020603050405020304" pitchFamily="18" charset="0"/>
                <a:ea typeface="Times New Roman" panose="02020603050405020304" pitchFamily="18" charset="0"/>
              </a:rPr>
              <a:t> em doentes pediátricos com idade entre 12 e &lt; 18 anos sem experiência terapêutica prévia foi semelhante ao dos adultos.</a:t>
            </a:r>
            <a:r>
              <a:rPr lang="pt-PT" sz="1100" dirty="0">
                <a:effectLst/>
                <a:latin typeface="Times New Roman" panose="02020603050405020304" pitchFamily="18" charset="0"/>
                <a:ea typeface="Times New Roman" panose="02020603050405020304" pitchFamily="18" charset="0"/>
              </a:rPr>
              <a:t> </a:t>
            </a:r>
            <a:r>
              <a:rPr lang="pt-PT" sz="800" spc="-10" dirty="0">
                <a:effectLst/>
                <a:latin typeface="Times New Roman" panose="02020603050405020304" pitchFamily="18" charset="0"/>
                <a:ea typeface="Times New Roman" panose="02020603050405020304" pitchFamily="18" charset="0"/>
              </a:rPr>
              <a:t>Para mais informação, consultar o RCM completo disponível em: </a:t>
            </a:r>
            <a:r>
              <a:rPr lang="pt-PT" sz="800" u="sng" spc="-1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https://www.ema.europa.eu/en/medicines/human/EPAR/stribild</a:t>
            </a:r>
            <a:r>
              <a:rPr lang="pt-PT" sz="800" spc="-10" dirty="0">
                <a:effectLst/>
                <a:latin typeface="Times New Roman" panose="02020603050405020304" pitchFamily="18" charset="0"/>
                <a:ea typeface="Times New Roman" panose="02020603050405020304" pitchFamily="18" charset="0"/>
              </a:rPr>
              <a:t>. </a:t>
            </a:r>
            <a:r>
              <a:rPr lang="pt-PT" sz="800" dirty="0">
                <a:effectLst/>
                <a:latin typeface="Times New Roman" panose="02020603050405020304" pitchFamily="18" charset="0"/>
                <a:ea typeface="Times New Roman" panose="02020603050405020304" pitchFamily="18" charset="0"/>
              </a:rPr>
              <a:t>Data de aprovação do texto do RCM: janeiro 2023</a:t>
            </a:r>
            <a:endParaRPr lang="pt-PT" sz="1100" dirty="0">
              <a:effectLst/>
              <a:latin typeface="Times New Roman" panose="02020603050405020304" pitchFamily="18" charset="0"/>
              <a:ea typeface="Times New Roman" panose="02020603050405020304" pitchFamily="18" charset="0"/>
            </a:endParaRPr>
          </a:p>
          <a:p>
            <a:pPr algn="just">
              <a:lnSpc>
                <a:spcPts val="1000"/>
              </a:lnSpc>
            </a:pPr>
            <a:endParaRPr lang="en-GB" sz="900" dirty="0">
              <a:latin typeface="Arial Narrow" panose="020B0606020202030204" pitchFamily="34" charset="0"/>
            </a:endParaRPr>
          </a:p>
        </p:txBody>
      </p:sp>
      <p:sp>
        <p:nvSpPr>
          <p:cNvPr id="4" name="TextBox 3">
            <a:extLst>
              <a:ext uri="{FF2B5EF4-FFF2-40B4-BE49-F238E27FC236}">
                <a16:creationId xmlns:a16="http://schemas.microsoft.com/office/drawing/2014/main" id="{5146B354-4A50-49BC-837C-B98B0372E8BB}"/>
              </a:ext>
            </a:extLst>
          </p:cNvPr>
          <p:cNvSpPr txBox="1"/>
          <p:nvPr/>
        </p:nvSpPr>
        <p:spPr>
          <a:xfrm>
            <a:off x="164988" y="5070843"/>
            <a:ext cx="119024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518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 y="242508"/>
            <a:ext cx="10779712" cy="335500"/>
          </a:xfrm>
        </p:spPr>
        <p:txBody>
          <a:bodyPr>
            <a:normAutofit/>
          </a:bodyPr>
          <a:lstStyle/>
          <a:p>
            <a:pPr algn="l"/>
            <a:r>
              <a:rPr lang="pt-PT" sz="1400" b="1" dirty="0">
                <a:latin typeface="Arial Narrow" panose="020B0606020202030204" pitchFamily="34" charset="0"/>
              </a:rPr>
              <a:t>INFORMAÇÕES ESSENCIAIS COMPATÍVEIS COM O RESUMO DAS CARACTERÍSTICAS DO MEDICAMENTO ODEFSEY</a:t>
            </a:r>
            <a:r>
              <a:rPr lang="pt-PT" sz="1400" b="1" baseline="30000" dirty="0">
                <a:latin typeface="Arial Narrow" panose="020B0606020202030204" pitchFamily="34" charset="0"/>
              </a:rPr>
              <a:t>®</a:t>
            </a:r>
            <a:endParaRPr lang="en-GB" baseline="30000" dirty="0">
              <a:latin typeface="Arial Narrow" panose="020B0606020202030204" pitchFamily="34" charset="0"/>
            </a:endParaRPr>
          </a:p>
        </p:txBody>
      </p:sp>
      <p:sp>
        <p:nvSpPr>
          <p:cNvPr id="7" name="TextBox 6"/>
          <p:cNvSpPr txBox="1"/>
          <p:nvPr/>
        </p:nvSpPr>
        <p:spPr>
          <a:xfrm>
            <a:off x="236219" y="652091"/>
            <a:ext cx="11597639" cy="46474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900" b="1"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NOME DO MEDICAMENTO E FORMA FARMACÊUTICA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200mg/25mg/25mg comprimidos revestidos por película.</a:t>
            </a:r>
            <a:r>
              <a:rPr kumimoji="0" lang="pt-PT" sz="900" b="1"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COMPOSIÇÃO QUALITATIVA E QUANTITATIVA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Cada comprimido contém 200 mg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cloridrato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equivalente a 25 mg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fumarato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equivalente a 25 mg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Consultar o RCM para informação sobre excipientes.</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Indicações terapêuticas: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Tratamento de adultos e adolescentes (idade ≥ 12 anos e peso corporal ≥ 35 kg), com infeção pelo VIH-1 sem mutações conhecidas associadas a resistência à classe dos inibidores não-</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da transcriptase reversa (INNTR),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com uma carga viral de ARN VIH-1 ≤ 100.000 cópias/ml. </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Posologia e modo de administração: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Um comprimido tomado uma vez por dia, com alimentos.</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Idosos: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Compromisso renal: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em adultos ou adolescentes (idade ≥ 12 anos e peso corporal ≥ 35 kg) com uma depuração da creatinina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CrCl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 30 ml/min.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descontinuado em doentes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CrCl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que diminui para valores inferiores a 30 ml/min durante o tratamento. Não é necessário um ajuste posológico em adultos com doença renal terminal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CrCl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&lt; 15 ml/min) sujeitos a hemodiálise crónica. No entanto,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geralmente evitado, mas pode ser utilizado com precaução nestes doentes, caso se considere que os potenciais benefícios superem os potenciais riscos. Nos dias de hemodiálise,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administrado após a conclusão do tratamento de hemodiálise.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evitado em doentes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CrCl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estimada ≥ 15 ml/min e &lt; 30 ml/min, ou &lt; 15 ml/min que não estejam sujeitos a hemodiálise crónica, uma vez que a segurança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foi estabelecida nestas populações. Não existem dados disponíveis para fazer recomendações de dose em crianças com menos de 18 anos com doença renal terminal.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Compromisso hepático ligeiro ou moderado: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necessário um ajuste posológico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 ser usado com precaução em doentes com compromisso hepático moderado.</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Compromisso hepático grave:</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 utilização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é recomendada.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População pediátrica:</a:t>
            </a:r>
            <a:r>
              <a:rPr kumimoji="0" lang="pt-PT" sz="9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Não existem dados disponíveis.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Gravidez:</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 carga viral deve ser cuidadosamente monitorizada ou, em alternativa, pode ser considerada a mudança para outro regime antirretroviral.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Modo de administração: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Administrar o comprimido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por via oral, uma vez por dia, com alimentos. Devido ao sabor amargo é recomendado que o comprimido não seja mastigado, esmagado ou dividido.</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Contraindicações: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Hipersensibilidade às substâncias ativas ou a qualquer dos excipientes.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deve ser coadministrado com medicamentos que possam causar diminuições significativas nas concentrações plasmáticas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incluindo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carbamazepina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oxcarbazepina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fenobarbital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fenitoína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rifabutina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rifampicina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rifapentina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omeprazol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esomeprazol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dexlansoprazol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lansoprazol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pantoprazol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rabeprazol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dexametasona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(por via oral e parentérica), exceto nos tratamentos de dose única e hipericão. </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Advertências e precauções especiais de utilização: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Não existem dados suficientes para justificar a utilização em doentes com falência anterior de INNTR. Os testes de resistência e/ou os dados históricos de resistência devem orientar a utilização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Apenas os adolescentes considerados como tendo boa adesão ao tratamento antirretroviral devem ser tratados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Usar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com precaução quando coadministrado com medicamentos que têm um risco conhecido de </a:t>
            </a:r>
            <a:r>
              <a:rPr kumimoji="0" lang="pt-PT" sz="9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Torsade</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 </a:t>
            </a:r>
            <a:r>
              <a:rPr kumimoji="0" lang="pt-PT" sz="9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Pointes</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 segurança e eficácia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VIH-1 e pelo VHC não foram estabelecidas. O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é ativo contra o vírus da hepatite B (VHB). A descontinuação do tratamento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 e pelo VHB pode estar associada a exacerbações agudas graves de hepatite. Os doentes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coinfetados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pelo VIH e VHB que descontinuaram o tratamento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devem ser cuidadosamente monitorizados com acompanhamento clínico e laboratorial durante, pelo menos, vários meses após a paragem do tratamento. A segurança e a eficácia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doentes com doenças hepáticas significativas subjacentes não foram estabelecidas. Considerar a paragem ou interrupção do tratamento em doentes com disfunção hepática pré-existente, incluindo hepatite crónica ativa se for evidenciado agravamento da doença hepática. Durante a terapêutica antirretroviral pode ocorrer um aumento do peso e dos níveis de lípidos e glucose no sangue. Os análogos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nucleosídeos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nucleotídeos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demonstraram causar, </a:t>
            </a:r>
            <a:r>
              <a:rPr kumimoji="0" lang="pt-PT" sz="9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in</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vitro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900" b="0" i="1"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in</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vivo</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lesões mitocondriais de grau variável. Pode ocorrer síndrome de reativação imunológica. Os doentes em tratamento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podem continuar a desenvolver infeções oportunistas e outras complicações da infeção pelo VIH. Foram notificados casos de osteonecrose, particularmente em doentes com doença por VIH avançada e/ou exposição prolongada a terapêutica antirretroviral combinada. Foram notificados casos de compromisso renal pós-comercialização, incluindo insuficiência renal aguda 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tubulopatia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renal proximal com medicamentos que contêm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a:ln>
                  <a:noFill/>
                </a:ln>
                <a:solidFill>
                  <a:prstClr val="black"/>
                </a:solidFill>
                <a:effectLst/>
                <a:uLnTx/>
                <a:uFillTx/>
                <a:latin typeface="Arial Narrow" panose="020B0606020202030204" pitchFamily="34" charset="0"/>
                <a:ea typeface="Times New Roman"/>
                <a:cs typeface="+mn-cs"/>
              </a:rPr>
              <a:t>. Não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se pode excluir um risco potencial de nefrotoxicidade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Recomenda-se avaliação da função renal em todos os doentes antes ou aquando do início do tratamento, bem como monitorização durante o tratamento. Em caso de diminuição clinicamente significativa da função renal ou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tubulopatia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renal proximal considerar descontinuação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deve ser administrado com outros medicamentos antirretrovirais.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não deve ser coadministrado com outros medicamentos contendo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lamivudina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disoproxil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adefovir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dipivoxil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contém lactose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mono-hidratada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Consequentemente, os doentes com problemas hereditários raros de intolerância à galactose, deficiência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lactase</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Lapp</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ou má absorção de glucose-galactose não devem tomar este medicamento. Este medicamento contém menos do que 1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mmol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(23 mg) de sódio por comprimido ou seja, é praticamente “isento de sódio”. </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Interações medicamentosas e outras formas de interação</a:t>
            </a:r>
            <a:r>
              <a:rPr kumimoji="0" lang="pt-PT" sz="900" b="0"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Utilização concomitante contraindicada: ver secção contraindicações. A coadministração com os seguintes medicamentos não é recomendada: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cetoconazol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fluconazol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itraconazol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posaconasol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voriconazol</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claritromicina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eritromicina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boceprevir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ciclosporina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Utilização concomitante com recomendação de precaução: inibidores da enzima CYP e medicamentos que causam prolongamento QT. Consultar o RCM para informação sobre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interacções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entre os componentes individuais de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 outros medicamentos. </a:t>
            </a:r>
            <a:r>
              <a:rPr kumimoji="0" lang="pt-PT" sz="900" b="1" i="0" u="none" strike="noStrike" kern="1200" cap="all" spc="-10" normalizeH="0" baseline="0" noProof="0" dirty="0">
                <a:ln>
                  <a:noFill/>
                </a:ln>
                <a:solidFill>
                  <a:prstClr val="black"/>
                </a:solidFill>
                <a:effectLst/>
                <a:uLnTx/>
                <a:uFillTx/>
                <a:latin typeface="Arial Narrow" panose="020B0606020202030204" pitchFamily="34" charset="0"/>
                <a:ea typeface="Times New Roman"/>
                <a:cs typeface="+mn-cs"/>
              </a:rPr>
              <a:t>Efeitos indesejáveis: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A avaliação das reações adversas (RA) baseia-se nos dados de segurança de todos os estudos de Fase 2 e 3 nos quais os doentes foram tratados com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emtricitabina+tenofovir</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alafenamida+elvitegravir+cobicistate</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sob a forma de um comprimido de associação de dose fixa, nos dados agrupados dos estudos em doentes tratados com 25 mg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rilpivirina</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uma vez por dia em associação com outros antirretrovirais, nos dados de doentes que receberam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nos estudos GS-US-366-1216 e GS-US-366-1160 e na experiência pós-comercialização com FTC/RPV/TDF.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muito frequentes: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aumento do colesterol total e do colesterol LDL (em jejum), insónia, cefaleias, tonturas, náuseas, aumento da amílase pancreática e aumento das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transaminases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0" normalizeH="0" baseline="0" noProof="0" dirty="0">
                <a:ln>
                  <a:noFill/>
                </a:ln>
                <a:solidFill>
                  <a:prstClr val="black"/>
                </a:solidFill>
                <a:effectLst/>
                <a:uLnTx/>
                <a:uFillTx/>
                <a:latin typeface="Arial Narrow" panose="020B0606020202030204" pitchFamily="34" charset="0"/>
                <a:ea typeface="SimSun"/>
                <a:cs typeface="+mn-cs"/>
              </a:rPr>
              <a:t>AST e/ou ALT).</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frequentes: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diminuição na contagem de leucócitos, diminuição da hemoglobina, diminuição na contagem de plaquetas, redução do apetite, aumento dos </a:t>
            </a:r>
            <a:r>
              <a:rPr kumimoji="0" lang="pt-PT" sz="900" b="0" i="0" u="none" strike="noStrike" kern="1200" cap="none" spc="-10" normalizeH="0" baseline="0" noProof="0" dirty="0" err="1">
                <a:ln>
                  <a:noFill/>
                </a:ln>
                <a:solidFill>
                  <a:prstClr val="black"/>
                </a:solidFill>
                <a:effectLst/>
                <a:uLnTx/>
                <a:uFillTx/>
                <a:latin typeface="Arial Narrow" panose="020B0606020202030204" pitchFamily="34" charset="0"/>
                <a:ea typeface="Times New Roman"/>
                <a:cs typeface="+mn-cs"/>
              </a:rPr>
              <a:t>triglicéridos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(em jejum), depressão,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sonhos anormais, perturbações do sono, humor depressivo, sonolência, dor abdominal, vómitos, aumento da lípase, desconforto abdominal, boca seca, flatulência, diarreia, aumento da bilirrubina, erupção cutânea e fadiga. </a:t>
            </a:r>
            <a:r>
              <a:rPr kumimoji="0" lang="pt-PT" sz="900" b="0" i="1"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RA pouco frequentes:</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anemia, síndrome de reativação</a:t>
            </a:r>
            <a:r>
              <a:rPr kumimoji="0" lang="pt-PT" sz="900" b="0" i="0" u="none" strike="noStrike" kern="1200" cap="none" spc="-10" normalizeH="0" baseline="30000" noProof="0" dirty="0">
                <a:ln>
                  <a:noFill/>
                </a:ln>
                <a:solidFill>
                  <a:prstClr val="black"/>
                </a:solidFill>
                <a:effectLst/>
                <a:uLnTx/>
                <a:uFillTx/>
                <a:latin typeface="Arial Narrow" panose="020B0606020202030204" pitchFamily="34" charset="0"/>
                <a:ea typeface="Arial Unicode MS"/>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imunológica, dispepsia, reações cutâneas graves com sintomas sistémicos, angioedema, urticária, prurido e artralgia. Para mais informação, consultar o RCM completo disponível em: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hlinkClick r:id="rId2"/>
              </a:rPr>
              <a:t>https://www.ema.europa.eu/en/medicines/human/EPAR/odefsey</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Arial Unicode MS"/>
                <a:cs typeface="+mn-cs"/>
              </a:rPr>
              <a:t>. </a:t>
            </a:r>
            <a:r>
              <a:rPr kumimoji="0" lang="pt-PT" sz="900" b="0" i="0" u="none" strike="noStrike" kern="1200" cap="none" spc="-10" normalizeH="0" baseline="0" noProof="0" dirty="0">
                <a:ln>
                  <a:noFill/>
                </a:ln>
                <a:solidFill>
                  <a:prstClr val="black"/>
                </a:solidFill>
                <a:effectLst/>
                <a:uLnTx/>
                <a:uFillTx/>
                <a:latin typeface="Arial Narrow" panose="020B0606020202030204" pitchFamily="34" charset="0"/>
                <a:ea typeface="Times New Roman"/>
                <a:cs typeface="+mn-cs"/>
              </a:rPr>
              <a:t>Data de aprovação do texto do RCM: fevereiro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236218" y="5119684"/>
            <a:ext cx="11597639" cy="507831"/>
          </a:xfrm>
          <a:prstGeom prst="rect">
            <a:avLst/>
          </a:prstGeom>
          <a:noFill/>
        </p:spPr>
        <p:txBody>
          <a:bodyPr wrap="square" rtlCol="0">
            <a:spAutoFit/>
          </a:bodyPr>
          <a:lstStyle/>
          <a:p>
            <a:pPr marL="0" marR="8890" lvl="0" indent="0" algn="just" defTabSz="914400" rtl="0" eaLnBrk="1" fontAlgn="auto" latinLnBrk="0" hangingPunct="1">
              <a:lnSpc>
                <a:spcPct val="100000"/>
              </a:lnSpc>
              <a:spcBef>
                <a:spcPts val="0"/>
              </a:spcBef>
              <a:spcAft>
                <a:spcPts val="0"/>
              </a:spcAft>
              <a:buClrTx/>
              <a:buSzTx/>
              <a:buFontTx/>
              <a:buNone/>
              <a:tabLst/>
              <a:defRPr/>
            </a:pPr>
            <a:r>
              <a:rPr kumimoji="0" lang="pt-PT" sz="900" b="0" i="0" u="none" strike="noStrike" kern="1200" cap="all" spc="0" normalizeH="0" baseline="0" noProof="0" dirty="0">
                <a:ln>
                  <a:noFill/>
                </a:ln>
                <a:solidFill>
                  <a:prstClr val="black"/>
                </a:solidFill>
                <a:effectLst/>
                <a:uLnTx/>
                <a:uFillTx/>
                <a:latin typeface="Arial Narrow" panose="020B0606020202030204" pitchFamily="34" charset="0"/>
                <a:ea typeface="Times New Roman"/>
                <a:cs typeface="+mn-cs"/>
              </a:rPr>
              <a:t>Para mais informações deverá contactar o titular da autorização de introdução no mercado. </a:t>
            </a:r>
            <a:r>
              <a:rPr kumimoji="0" lang="pt-PT" sz="900" b="0" i="0" u="none" strike="noStrike" kern="1200" cap="all" spc="0" normalizeH="0" baseline="0" noProof="0" dirty="0" err="1">
                <a:ln>
                  <a:noFill/>
                </a:ln>
                <a:solidFill>
                  <a:prstClr val="black"/>
                </a:solidFill>
                <a:effectLst/>
                <a:uLnTx/>
                <a:uFillTx/>
                <a:latin typeface="Arial Narrow" panose="020B0606020202030204" pitchFamily="34" charset="0"/>
                <a:ea typeface="Times New Roman"/>
                <a:cs typeface="+mn-cs"/>
              </a:rPr>
              <a:t>mEDICAMENTO</a:t>
            </a:r>
            <a:r>
              <a:rPr kumimoji="0" lang="pt-PT" sz="900" b="0" i="0" u="none" strike="noStrike" kern="1200" cap="all" spc="0" normalizeH="0" baseline="0" noProof="0" dirty="0">
                <a:ln>
                  <a:noFill/>
                </a:ln>
                <a:solidFill>
                  <a:prstClr val="black"/>
                </a:solidFill>
                <a:effectLst/>
                <a:uLnTx/>
                <a:uFillTx/>
                <a:latin typeface="Arial Narrow" panose="020B0606020202030204" pitchFamily="34" charset="0"/>
                <a:ea typeface="Times New Roman"/>
                <a:cs typeface="+mn-cs"/>
              </a:rPr>
              <a:t> DE RECEITA MÉDICA RESTRITA, DE UTILIZAÇÃO RESERVADA A CERTOS MEIOS ESPECIALIZADOS. Medicamento com avaliação prévia concluída ao abrigo do Art.º 25º do Decreto-Lei n.º 97/2015 de 1 de junho</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4B02AB7-D0F0-43D1-BFAD-3E94FDB34D6B}"/>
              </a:ext>
            </a:extLst>
          </p:cNvPr>
          <p:cNvSpPr txBox="1"/>
          <p:nvPr/>
        </p:nvSpPr>
        <p:spPr>
          <a:xfrm>
            <a:off x="236218" y="5465933"/>
            <a:ext cx="117195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Atrium</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Saldanha, Praça Duque de Saldanha nº 1 – 8º A 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1050-094 Lisboa –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Tel.: 21 792 87 90 – Nº de contribuinte: 503 604 704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Informação Médica através do nº verde 800 207 489 ou departamento.medico@gilead.com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Pede-se que notifique qualquer informação de segurança, incluindo quaisquer suspeitas de reações adversas à Gilead </a:t>
            </a:r>
            <a:r>
              <a:rPr kumimoji="0" lang="pt-PT" sz="800" b="0" i="0" u="none" strike="noStrike" kern="1200" cap="none" spc="0" normalizeH="0" baseline="0" noProof="0" dirty="0" err="1">
                <a:ln>
                  <a:noFill/>
                </a:ln>
                <a:solidFill>
                  <a:prstClr val="black"/>
                </a:solidFill>
                <a:effectLst/>
                <a:uLnTx/>
                <a:uFillTx/>
                <a:latin typeface="Calibri" panose="020F0502020204030204"/>
                <a:ea typeface="+mn-ea"/>
                <a:cs typeface="+mn-cs"/>
              </a:rPr>
              <a:t>Sciences</a:t>
            </a:r>
            <a:r>
              <a:rPr kumimoji="0" lang="pt-PT" sz="800" b="0" i="0" u="none" strike="noStrike" kern="1200" cap="none" spc="0" normalizeH="0" baseline="0" noProof="0" dirty="0">
                <a:ln>
                  <a:noFill/>
                </a:ln>
                <a:solidFill>
                  <a:prstClr val="black"/>
                </a:solidFill>
                <a:effectLst/>
                <a:uLnTx/>
                <a:uFillTx/>
                <a:latin typeface="Calibri" panose="020F0502020204030204"/>
                <a:ea typeface="+mn-ea"/>
                <a:cs typeface="+mn-cs"/>
              </a:rPr>
              <a:t> por telefone ou correio eletrónico para Safety_FC@gilead.com e/ou ao INFARMED através de http://www.infarmed.pt/web/infarmed/submissaoram.</a:t>
            </a:r>
          </a:p>
        </p:txBody>
      </p:sp>
    </p:spTree>
    <p:extLst>
      <p:ext uri="{BB962C8B-B14F-4D97-AF65-F5344CB8AC3E}">
        <p14:creationId xmlns:p14="http://schemas.microsoft.com/office/powerpoint/2010/main" val="171794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B7B9C0-FFD2-4A0C-AB06-8D7A1D3F643C}"/>
              </a:ext>
            </a:extLst>
          </p:cNvPr>
          <p:cNvSpPr/>
          <p:nvPr/>
        </p:nvSpPr>
        <p:spPr>
          <a:xfrm>
            <a:off x="161513" y="237151"/>
            <a:ext cx="8164020" cy="461665"/>
          </a:xfrm>
          <a:prstGeom prst="rect">
            <a:avLst/>
          </a:prstGeom>
        </p:spPr>
        <p:txBody>
          <a:bodyPr wrap="square">
            <a:spAutoFit/>
          </a:bodyPr>
          <a:lstStyle/>
          <a:p>
            <a:r>
              <a:rPr lang="pt-PT" sz="2400" b="1" cap="small" dirty="0">
                <a:solidFill>
                  <a:srgbClr val="C00000"/>
                </a:solidFill>
              </a:rPr>
              <a:t>ADESÃO À TARV</a:t>
            </a:r>
            <a:endParaRPr lang="pt-PT" sz="2400" b="1" dirty="0">
              <a:solidFill>
                <a:srgbClr val="C00000"/>
              </a:solidFill>
            </a:endParaRPr>
          </a:p>
        </p:txBody>
      </p:sp>
      <p:sp>
        <p:nvSpPr>
          <p:cNvPr id="6" name="TextBox 5">
            <a:extLst>
              <a:ext uri="{FF2B5EF4-FFF2-40B4-BE49-F238E27FC236}">
                <a16:creationId xmlns:a16="http://schemas.microsoft.com/office/drawing/2014/main" id="{81095402-CE6E-4555-9AFF-2739C8CB3B01}"/>
              </a:ext>
            </a:extLst>
          </p:cNvPr>
          <p:cNvSpPr txBox="1"/>
          <p:nvPr/>
        </p:nvSpPr>
        <p:spPr>
          <a:xfrm>
            <a:off x="161513" y="6285515"/>
            <a:ext cx="7040226" cy="584775"/>
          </a:xfrm>
          <a:prstGeom prst="rect">
            <a:avLst/>
          </a:prstGeom>
          <a:noFill/>
        </p:spPr>
        <p:txBody>
          <a:bodyPr wrap="square" rtlCol="0">
            <a:spAutoFit/>
          </a:bodyPr>
          <a:lstStyle/>
          <a:p>
            <a:r>
              <a:rPr lang="pt-PT" sz="800" dirty="0">
                <a:solidFill>
                  <a:schemeClr val="tx1">
                    <a:lumMod val="65000"/>
                    <a:lumOff val="35000"/>
                  </a:schemeClr>
                </a:solidFill>
              </a:rPr>
              <a:t>RCU, regimes de comprimido único; </a:t>
            </a:r>
            <a:r>
              <a:rPr lang="en-US" sz="800" dirty="0">
                <a:solidFill>
                  <a:schemeClr val="tx1">
                    <a:lumMod val="65000"/>
                    <a:lumOff val="35000"/>
                  </a:schemeClr>
                </a:solidFill>
              </a:rPr>
              <a:t>TARV, </a:t>
            </a:r>
            <a:r>
              <a:rPr lang="en-US" sz="800" dirty="0" err="1">
                <a:solidFill>
                  <a:schemeClr val="tx1">
                    <a:lumMod val="65000"/>
                    <a:lumOff val="35000"/>
                  </a:schemeClr>
                </a:solidFill>
              </a:rPr>
              <a:t>terapêutica</a:t>
            </a:r>
            <a:r>
              <a:rPr lang="en-US" sz="800" dirty="0">
                <a:solidFill>
                  <a:schemeClr val="tx1">
                    <a:lumMod val="65000"/>
                    <a:lumOff val="35000"/>
                  </a:schemeClr>
                </a:solidFill>
              </a:rPr>
              <a:t> </a:t>
            </a:r>
            <a:r>
              <a:rPr lang="en-US" sz="800" dirty="0" err="1">
                <a:solidFill>
                  <a:schemeClr val="tx1">
                    <a:lumMod val="65000"/>
                    <a:lumOff val="35000"/>
                  </a:schemeClr>
                </a:solidFill>
              </a:rPr>
              <a:t>antirretrovírica</a:t>
            </a:r>
            <a:endParaRPr lang="en-US" sz="800" dirty="0">
              <a:solidFill>
                <a:schemeClr val="tx1">
                  <a:lumMod val="65000"/>
                  <a:lumOff val="35000"/>
                </a:schemeClr>
              </a:solidFill>
            </a:endParaRPr>
          </a:p>
          <a:p>
            <a:endParaRPr lang="en-US" sz="800" dirty="0">
              <a:solidFill>
                <a:schemeClr val="tx1">
                  <a:lumMod val="65000"/>
                  <a:lumOff val="35000"/>
                </a:schemeClr>
              </a:solidFill>
            </a:endParaRPr>
          </a:p>
          <a:p>
            <a:r>
              <a:rPr lang="en-US" sz="800" dirty="0">
                <a:solidFill>
                  <a:schemeClr val="tx1">
                    <a:lumMod val="65000"/>
                    <a:lumOff val="35000"/>
                  </a:schemeClr>
                </a:solidFill>
              </a:rPr>
              <a:t>Moyle G, Int J STD AIDS 2003</a:t>
            </a:r>
          </a:p>
          <a:p>
            <a:r>
              <a:rPr lang="en-US" sz="800" dirty="0">
                <a:solidFill>
                  <a:schemeClr val="tx1">
                    <a:lumMod val="65000"/>
                    <a:lumOff val="35000"/>
                  </a:schemeClr>
                </a:solidFill>
              </a:rPr>
              <a:t>Wood E, Hogg RS, Yip B, J </a:t>
            </a:r>
            <a:r>
              <a:rPr lang="en-US" sz="800" dirty="0" err="1">
                <a:solidFill>
                  <a:schemeClr val="tx1">
                    <a:lumMod val="65000"/>
                    <a:lumOff val="35000"/>
                  </a:schemeClr>
                </a:solidFill>
              </a:rPr>
              <a:t>Acquir</a:t>
            </a:r>
            <a:r>
              <a:rPr lang="en-US" sz="800" dirty="0">
                <a:solidFill>
                  <a:schemeClr val="tx1">
                    <a:lumMod val="65000"/>
                    <a:lumOff val="35000"/>
                  </a:schemeClr>
                </a:solidFill>
              </a:rPr>
              <a:t> Immune </a:t>
            </a:r>
            <a:r>
              <a:rPr lang="en-US" sz="800" dirty="0" err="1">
                <a:solidFill>
                  <a:schemeClr val="tx1">
                    <a:lumMod val="65000"/>
                    <a:lumOff val="35000"/>
                  </a:schemeClr>
                </a:solidFill>
              </a:rPr>
              <a:t>Defic</a:t>
            </a:r>
            <a:r>
              <a:rPr lang="en-US" sz="800" dirty="0">
                <a:solidFill>
                  <a:schemeClr val="tx1">
                    <a:lumMod val="65000"/>
                    <a:lumOff val="35000"/>
                  </a:schemeClr>
                </a:solidFill>
              </a:rPr>
              <a:t> </a:t>
            </a:r>
            <a:r>
              <a:rPr lang="en-US" sz="800" dirty="0" err="1">
                <a:solidFill>
                  <a:schemeClr val="tx1">
                    <a:lumMod val="65000"/>
                    <a:lumOff val="35000"/>
                  </a:schemeClr>
                </a:solidFill>
              </a:rPr>
              <a:t>Syndr</a:t>
            </a:r>
            <a:r>
              <a:rPr lang="en-US" sz="800" dirty="0">
                <a:solidFill>
                  <a:schemeClr val="tx1">
                    <a:lumMod val="65000"/>
                    <a:lumOff val="35000"/>
                  </a:schemeClr>
                </a:solidFill>
              </a:rPr>
              <a:t> 2004</a:t>
            </a:r>
          </a:p>
        </p:txBody>
      </p:sp>
      <p:sp>
        <p:nvSpPr>
          <p:cNvPr id="9" name="Round Same-side Corner of Rectangle 1">
            <a:extLst>
              <a:ext uri="{FF2B5EF4-FFF2-40B4-BE49-F238E27FC236}">
                <a16:creationId xmlns:a16="http://schemas.microsoft.com/office/drawing/2014/main" id="{3FA405CA-3328-46A3-9319-DD33737E1B53}"/>
              </a:ext>
            </a:extLst>
          </p:cNvPr>
          <p:cNvSpPr/>
          <p:nvPr/>
        </p:nvSpPr>
        <p:spPr>
          <a:xfrm rot="16200000">
            <a:off x="1617487" y="1244450"/>
            <a:ext cx="2368566" cy="2893766"/>
          </a:xfrm>
          <a:prstGeom prst="round2SameRect">
            <a:avLst>
              <a:gd name="adj1" fmla="val 6524"/>
              <a:gd name="adj2" fmla="val 0"/>
            </a:avLst>
          </a:prstGeom>
          <a:solidFill>
            <a:srgbClr val="B9D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ound Same-side Corner of Rectangle 13">
            <a:extLst>
              <a:ext uri="{FF2B5EF4-FFF2-40B4-BE49-F238E27FC236}">
                <a16:creationId xmlns:a16="http://schemas.microsoft.com/office/drawing/2014/main" id="{8DB0074C-B852-4CAE-A77A-F9DA228ED9B6}"/>
              </a:ext>
            </a:extLst>
          </p:cNvPr>
          <p:cNvSpPr/>
          <p:nvPr/>
        </p:nvSpPr>
        <p:spPr>
          <a:xfrm rot="5400000">
            <a:off x="6068668" y="-312967"/>
            <a:ext cx="2368566" cy="6008597"/>
          </a:xfrm>
          <a:prstGeom prst="round2SameRect">
            <a:avLst>
              <a:gd name="adj1" fmla="val 4315"/>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 name="TextBox 10">
            <a:extLst>
              <a:ext uri="{FF2B5EF4-FFF2-40B4-BE49-F238E27FC236}">
                <a16:creationId xmlns:a16="http://schemas.microsoft.com/office/drawing/2014/main" id="{4583518A-CA26-4699-A847-857424CA5EE8}"/>
              </a:ext>
            </a:extLst>
          </p:cNvPr>
          <p:cNvSpPr txBox="1"/>
          <p:nvPr/>
        </p:nvSpPr>
        <p:spPr>
          <a:xfrm>
            <a:off x="4486182" y="1586805"/>
            <a:ext cx="5771068" cy="2677658"/>
          </a:xfrm>
          <a:prstGeom prst="rect">
            <a:avLst/>
          </a:prstGeom>
          <a:noFill/>
        </p:spPr>
        <p:txBody>
          <a:bodyPr wrap="square" lIns="0" rtlCol="0" anchor="ctr" anchorCtr="0">
            <a:noAutofit/>
          </a:bodyPr>
          <a:lstStyle/>
          <a:p>
            <a:pPr marL="108000" lvl="0" indent="-144000" defTabSz="266400">
              <a:spcBef>
                <a:spcPts val="300"/>
              </a:spcBef>
              <a:spcAft>
                <a:spcPts val="100"/>
              </a:spcAft>
              <a:buFont typeface="Arial" panose="020B0604020202020204" pitchFamily="34" charset="0"/>
              <a:buChar char="•"/>
              <a:tabLst>
                <a:tab pos="36000" algn="l"/>
              </a:tabLst>
            </a:pPr>
            <a:r>
              <a:rPr lang="pt-PT" b="1" dirty="0"/>
              <a:t>Adesão a um regime é tão importante quanto a potência</a:t>
            </a:r>
          </a:p>
          <a:p>
            <a:pPr marL="108000" lvl="0" indent="-144000" defTabSz="266400">
              <a:spcBef>
                <a:spcPts val="300"/>
              </a:spcBef>
              <a:spcAft>
                <a:spcPts val="100"/>
              </a:spcAft>
              <a:buFont typeface="Arial" panose="020B0604020202020204" pitchFamily="34" charset="0"/>
              <a:buChar char="•"/>
              <a:tabLst>
                <a:tab pos="36000" algn="l"/>
              </a:tabLst>
            </a:pPr>
            <a:endParaRPr lang="pt-PT" b="1" dirty="0"/>
          </a:p>
          <a:p>
            <a:pPr marL="108000" lvl="0" indent="-144000" defTabSz="266400">
              <a:spcBef>
                <a:spcPts val="300"/>
              </a:spcBef>
              <a:spcAft>
                <a:spcPts val="100"/>
              </a:spcAft>
              <a:buFont typeface="Arial" panose="020B0604020202020204" pitchFamily="34" charset="0"/>
              <a:buChar char="•"/>
              <a:tabLst>
                <a:tab pos="36000" algn="l"/>
              </a:tabLst>
            </a:pPr>
            <a:r>
              <a:rPr lang="pt-PT" b="1" dirty="0"/>
              <a:t>Associada a maiores taxas de supressão virológica</a:t>
            </a:r>
          </a:p>
          <a:p>
            <a:pPr lvl="0" defTabSz="266400">
              <a:spcBef>
                <a:spcPts val="300"/>
              </a:spcBef>
              <a:spcAft>
                <a:spcPts val="100"/>
              </a:spcAft>
              <a:tabLst>
                <a:tab pos="36000" algn="l"/>
              </a:tabLst>
            </a:pPr>
            <a:endParaRPr lang="pt-PT" sz="1400" b="1" dirty="0"/>
          </a:p>
          <a:p>
            <a:pPr marL="108000" lvl="1" indent="-144000" defTabSz="266400">
              <a:spcBef>
                <a:spcPts val="300"/>
              </a:spcBef>
              <a:spcAft>
                <a:spcPts val="100"/>
              </a:spcAft>
              <a:buFont typeface="Arial" panose="020B0604020202020204" pitchFamily="34" charset="0"/>
              <a:buChar char="•"/>
              <a:tabLst>
                <a:tab pos="36000" algn="l"/>
              </a:tabLst>
            </a:pPr>
            <a:endParaRPr lang="pt-PT" sz="1400" dirty="0"/>
          </a:p>
        </p:txBody>
      </p:sp>
      <p:pic>
        <p:nvPicPr>
          <p:cNvPr id="12" name="Graphic 11">
            <a:extLst>
              <a:ext uri="{FF2B5EF4-FFF2-40B4-BE49-F238E27FC236}">
                <a16:creationId xmlns:a16="http://schemas.microsoft.com/office/drawing/2014/main" id="{AA39BFB9-CA04-4053-A6E3-BE5DD44E7CA0}"/>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7084352" y="1228377"/>
            <a:ext cx="3242283" cy="2647238"/>
          </a:xfrm>
          <a:prstGeom prst="rect">
            <a:avLst/>
          </a:prstGeom>
        </p:spPr>
      </p:pic>
      <p:sp>
        <p:nvSpPr>
          <p:cNvPr id="13" name="Rectangle 12">
            <a:extLst>
              <a:ext uri="{FF2B5EF4-FFF2-40B4-BE49-F238E27FC236}">
                <a16:creationId xmlns:a16="http://schemas.microsoft.com/office/drawing/2014/main" id="{5E2D9F57-0A49-4EAC-ABC5-0500D3B5EF18}"/>
              </a:ext>
            </a:extLst>
          </p:cNvPr>
          <p:cNvSpPr/>
          <p:nvPr/>
        </p:nvSpPr>
        <p:spPr>
          <a:xfrm>
            <a:off x="1594964" y="2091166"/>
            <a:ext cx="2408522" cy="1200329"/>
          </a:xfrm>
          <a:prstGeom prst="rect">
            <a:avLst/>
          </a:prstGeom>
        </p:spPr>
        <p:txBody>
          <a:bodyPr wrap="square">
            <a:spAutoFit/>
          </a:bodyPr>
          <a:lstStyle/>
          <a:p>
            <a:pPr lvl="0" algn="ctr"/>
            <a:r>
              <a:rPr lang="pt-PT" sz="2400" b="1" dirty="0"/>
              <a:t>SIMPLICIDADE E ADESÃO TERAPÊUTICA</a:t>
            </a:r>
          </a:p>
        </p:txBody>
      </p:sp>
      <p:sp>
        <p:nvSpPr>
          <p:cNvPr id="14" name="Rounded Rectangle 21">
            <a:extLst>
              <a:ext uri="{FF2B5EF4-FFF2-40B4-BE49-F238E27FC236}">
                <a16:creationId xmlns:a16="http://schemas.microsoft.com/office/drawing/2014/main" id="{0060EF43-F300-43B7-BB77-1CFE2596DE8B}"/>
              </a:ext>
            </a:extLst>
          </p:cNvPr>
          <p:cNvSpPr/>
          <p:nvPr/>
        </p:nvSpPr>
        <p:spPr>
          <a:xfrm>
            <a:off x="1349798" y="4154288"/>
            <a:ext cx="2898855" cy="1685584"/>
          </a:xfrm>
          <a:prstGeom prst="roundRect">
            <a:avLst>
              <a:gd name="adj" fmla="val 7519"/>
            </a:avLst>
          </a:prstGeom>
          <a:solidFill>
            <a:srgbClr val="9CC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Graphic 14">
            <a:extLst>
              <a:ext uri="{FF2B5EF4-FFF2-40B4-BE49-F238E27FC236}">
                <a16:creationId xmlns:a16="http://schemas.microsoft.com/office/drawing/2014/main" id="{05AF9D17-FABF-4AC1-A4B6-D72D6E24A03F}"/>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229" t="17489" r="26029" b="30397"/>
          <a:stretch/>
        </p:blipFill>
        <p:spPr>
          <a:xfrm>
            <a:off x="2448522" y="4147892"/>
            <a:ext cx="1846295" cy="1691980"/>
          </a:xfrm>
          <a:prstGeom prst="rect">
            <a:avLst/>
          </a:prstGeom>
        </p:spPr>
      </p:pic>
      <p:sp>
        <p:nvSpPr>
          <p:cNvPr id="16" name="Rectangle 15">
            <a:extLst>
              <a:ext uri="{FF2B5EF4-FFF2-40B4-BE49-F238E27FC236}">
                <a16:creationId xmlns:a16="http://schemas.microsoft.com/office/drawing/2014/main" id="{FBB5987B-9F36-48B4-9F75-7952214CA319}"/>
              </a:ext>
            </a:extLst>
          </p:cNvPr>
          <p:cNvSpPr/>
          <p:nvPr/>
        </p:nvSpPr>
        <p:spPr>
          <a:xfrm>
            <a:off x="1650860" y="4456468"/>
            <a:ext cx="2296729" cy="1200329"/>
          </a:xfrm>
          <a:prstGeom prst="rect">
            <a:avLst/>
          </a:prstGeom>
          <a:noFill/>
        </p:spPr>
        <p:txBody>
          <a:bodyPr wrap="square">
            <a:spAutoFit/>
          </a:bodyPr>
          <a:lstStyle/>
          <a:p>
            <a:pPr lvl="0" algn="ctr"/>
            <a:r>
              <a:rPr lang="pt-PT" b="1" dirty="0"/>
              <a:t>REGIMES MAIS SIMPLES PERMITEM UMA MAIOR ADESÃO À TARV</a:t>
            </a:r>
          </a:p>
        </p:txBody>
      </p:sp>
      <p:sp>
        <p:nvSpPr>
          <p:cNvPr id="17" name="L-Shape 16">
            <a:extLst>
              <a:ext uri="{FF2B5EF4-FFF2-40B4-BE49-F238E27FC236}">
                <a16:creationId xmlns:a16="http://schemas.microsoft.com/office/drawing/2014/main" id="{885D6310-3010-4C21-8038-4EE4FD8B60A5}"/>
              </a:ext>
            </a:extLst>
          </p:cNvPr>
          <p:cNvSpPr/>
          <p:nvPr/>
        </p:nvSpPr>
        <p:spPr>
          <a:xfrm rot="13544027">
            <a:off x="4359430" y="4556826"/>
            <a:ext cx="771862" cy="774824"/>
          </a:xfrm>
          <a:prstGeom prst="corner">
            <a:avLst>
              <a:gd name="adj1" fmla="val 33735"/>
              <a:gd name="adj2" fmla="val 3474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1" name="TextBox 20">
            <a:extLst>
              <a:ext uri="{FF2B5EF4-FFF2-40B4-BE49-F238E27FC236}">
                <a16:creationId xmlns:a16="http://schemas.microsoft.com/office/drawing/2014/main" id="{66BCEF06-BC51-4D73-88F1-4DCEA786DAFA}"/>
              </a:ext>
            </a:extLst>
          </p:cNvPr>
          <p:cNvSpPr txBox="1"/>
          <p:nvPr/>
        </p:nvSpPr>
        <p:spPr>
          <a:xfrm>
            <a:off x="5039790" y="4653311"/>
            <a:ext cx="8001000" cy="646331"/>
          </a:xfrm>
          <a:prstGeom prst="rect">
            <a:avLst/>
          </a:prstGeom>
          <a:noFill/>
        </p:spPr>
        <p:txBody>
          <a:bodyPr wrap="square">
            <a:spAutoFit/>
          </a:bodyPr>
          <a:lstStyle/>
          <a:p>
            <a:pPr lvl="1"/>
            <a:r>
              <a:rPr lang="pt-PT" b="1" dirty="0"/>
              <a:t>Menos tomas diárias</a:t>
            </a:r>
          </a:p>
          <a:p>
            <a:pPr lvl="1"/>
            <a:r>
              <a:rPr lang="pt-PT" b="1" dirty="0"/>
              <a:t>Regimes de comprimido único (RCU)</a:t>
            </a:r>
          </a:p>
        </p:txBody>
      </p:sp>
    </p:spTree>
    <p:extLst>
      <p:ext uri="{BB962C8B-B14F-4D97-AF65-F5344CB8AC3E}">
        <p14:creationId xmlns:p14="http://schemas.microsoft.com/office/powerpoint/2010/main" val="118666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5">
            <a:extLst>
              <a:ext uri="{FF2B5EF4-FFF2-40B4-BE49-F238E27FC236}">
                <a16:creationId xmlns:a16="http://schemas.microsoft.com/office/drawing/2014/main" id="{4AC53425-B22D-4430-95D6-9731C3FF5D8E}"/>
              </a:ext>
            </a:extLst>
          </p:cNvPr>
          <p:cNvSpPr>
            <a:spLocks noChangeArrowheads="1"/>
          </p:cNvSpPr>
          <p:nvPr/>
        </p:nvSpPr>
        <p:spPr bwMode="auto">
          <a:xfrm>
            <a:off x="249539" y="915354"/>
            <a:ext cx="3603747" cy="862334"/>
          </a:xfrm>
          <a:prstGeom prst="roundRect">
            <a:avLst>
              <a:gd name="adj" fmla="val 11228"/>
            </a:avLst>
          </a:prstGeom>
          <a:solidFill>
            <a:sysClr val="window" lastClr="FFFFFF">
              <a:lumMod val="95000"/>
            </a:sysClr>
          </a:solidFill>
          <a:ln w="3175">
            <a:noFill/>
            <a:round/>
            <a:headEnd/>
            <a:tailEnd/>
          </a:ln>
          <a:effectLst/>
        </p:spPr>
        <p:txBody>
          <a:bodyPr lIns="96000" tIns="0" rIns="72000" bIns="0" anchor="t"/>
          <a:lstStyle/>
          <a:p>
            <a:pPr marL="285750" marR="0" lvl="0" indent="-285750" defTabSz="1351054"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cs typeface="Arial" pitchFamily="34" charset="0"/>
            </a:endParaRPr>
          </a:p>
        </p:txBody>
      </p:sp>
      <p:graphicFrame>
        <p:nvGraphicFramePr>
          <p:cNvPr id="5" name="Marcador de Posição de Conteúdo 4">
            <a:extLst>
              <a:ext uri="{FF2B5EF4-FFF2-40B4-BE49-F238E27FC236}">
                <a16:creationId xmlns:a16="http://schemas.microsoft.com/office/drawing/2014/main" id="{9ACFC5D1-37E6-5140-9D8A-9E56AEDD58EE}"/>
              </a:ext>
            </a:extLst>
          </p:cNvPr>
          <p:cNvGraphicFramePr>
            <a:graphicFrameLocks noGrp="1"/>
          </p:cNvGraphicFramePr>
          <p:nvPr>
            <p:ph idx="4294967295"/>
            <p:extLst>
              <p:ext uri="{D42A27DB-BD31-4B8C-83A1-F6EECF244321}">
                <p14:modId xmlns:p14="http://schemas.microsoft.com/office/powerpoint/2010/main" val="618514834"/>
              </p:ext>
            </p:extLst>
          </p:nvPr>
        </p:nvGraphicFramePr>
        <p:xfrm>
          <a:off x="-1163624" y="208952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93A17937-AF76-42D8-A32C-51DFA8179B2F}"/>
              </a:ext>
            </a:extLst>
          </p:cNvPr>
          <p:cNvSpPr/>
          <p:nvPr/>
        </p:nvSpPr>
        <p:spPr>
          <a:xfrm>
            <a:off x="161513" y="237151"/>
            <a:ext cx="8164020" cy="461665"/>
          </a:xfrm>
          <a:prstGeom prst="rect">
            <a:avLst/>
          </a:prstGeom>
        </p:spPr>
        <p:txBody>
          <a:bodyPr wrap="square">
            <a:spAutoFit/>
          </a:bodyPr>
          <a:lstStyle/>
          <a:p>
            <a:r>
              <a:rPr lang="pt-PT" sz="2400" b="1" cap="all" dirty="0" err="1">
                <a:solidFill>
                  <a:srgbClr val="C00000"/>
                </a:solidFill>
              </a:rPr>
              <a:t>Factores</a:t>
            </a:r>
            <a:r>
              <a:rPr lang="pt-PT" sz="2400" b="1" cap="all" dirty="0">
                <a:solidFill>
                  <a:srgbClr val="C00000"/>
                </a:solidFill>
              </a:rPr>
              <a:t> que estão associados à adesão</a:t>
            </a:r>
          </a:p>
        </p:txBody>
      </p:sp>
      <p:sp>
        <p:nvSpPr>
          <p:cNvPr id="13" name="TextBox 12">
            <a:extLst>
              <a:ext uri="{FF2B5EF4-FFF2-40B4-BE49-F238E27FC236}">
                <a16:creationId xmlns:a16="http://schemas.microsoft.com/office/drawing/2014/main" id="{70CEBAE3-DAE4-48EF-BA08-86EB7F519CB4}"/>
              </a:ext>
            </a:extLst>
          </p:cNvPr>
          <p:cNvSpPr txBox="1"/>
          <p:nvPr/>
        </p:nvSpPr>
        <p:spPr>
          <a:xfrm>
            <a:off x="161513" y="6440142"/>
            <a:ext cx="7040226" cy="461665"/>
          </a:xfrm>
          <a:prstGeom prst="rect">
            <a:avLst/>
          </a:prstGeom>
          <a:noFill/>
        </p:spPr>
        <p:txBody>
          <a:bodyPr wrap="square" rtlCol="0">
            <a:spAutoFit/>
          </a:bodyPr>
          <a:lstStyle/>
          <a:p>
            <a:r>
              <a:rPr lang="pt-PT" sz="800" dirty="0">
                <a:solidFill>
                  <a:schemeClr val="tx1">
                    <a:lumMod val="65000"/>
                    <a:lumOff val="35000"/>
                  </a:schemeClr>
                </a:solidFill>
              </a:rPr>
              <a:t>RCU, regimes de comprimido único; RMC, regimes de múltiplos comprimidos</a:t>
            </a:r>
          </a:p>
          <a:p>
            <a:endParaRPr lang="pt-PT" sz="800" dirty="0">
              <a:solidFill>
                <a:schemeClr val="tx1">
                  <a:lumMod val="65000"/>
                  <a:lumOff val="35000"/>
                </a:schemeClr>
              </a:solidFill>
            </a:endParaRPr>
          </a:p>
          <a:p>
            <a:r>
              <a:rPr lang="en-US" sz="800" dirty="0">
                <a:solidFill>
                  <a:schemeClr val="tx1">
                    <a:lumMod val="65000"/>
                    <a:lumOff val="35000"/>
                  </a:schemeClr>
                </a:solidFill>
              </a:rPr>
              <a:t>Chakraborty, A.; AIDS 2020, 34: 127-137 </a:t>
            </a:r>
          </a:p>
        </p:txBody>
      </p:sp>
      <p:pic>
        <p:nvPicPr>
          <p:cNvPr id="15" name="Graphic 14">
            <a:extLst>
              <a:ext uri="{FF2B5EF4-FFF2-40B4-BE49-F238E27FC236}">
                <a16:creationId xmlns:a16="http://schemas.microsoft.com/office/drawing/2014/main" id="{9E45B926-DBDC-4234-AF13-7E660385605B}"/>
              </a:ext>
            </a:extLst>
          </p:cNvPr>
          <p:cNvPicPr>
            <a:picLocks noChangeAspect="1"/>
          </p:cNvPicPr>
          <p:nvPr/>
        </p:nvPicPr>
        <p:blipFill rotWithShape="1">
          <a:blip r:embed="rId8"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229" t="17489" r="26029" b="30397"/>
          <a:stretch/>
        </p:blipFill>
        <p:spPr>
          <a:xfrm>
            <a:off x="4094176" y="1825624"/>
            <a:ext cx="1122010" cy="1028231"/>
          </a:xfrm>
          <a:prstGeom prst="rect">
            <a:avLst/>
          </a:prstGeom>
        </p:spPr>
      </p:pic>
      <p:pic>
        <p:nvPicPr>
          <p:cNvPr id="17" name="Graphic 16">
            <a:extLst>
              <a:ext uri="{FF2B5EF4-FFF2-40B4-BE49-F238E27FC236}">
                <a16:creationId xmlns:a16="http://schemas.microsoft.com/office/drawing/2014/main" id="{32CF3F03-99A7-4C36-9DB4-F1A19617C795}"/>
              </a:ext>
            </a:extLst>
          </p:cNvPr>
          <p:cNvPicPr>
            <a:picLocks noChangeAspect="1"/>
          </p:cNvPicPr>
          <p:nvPr/>
        </p:nvPicPr>
        <p:blipFill rotWithShape="1">
          <a:blip r:embed="rId8"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229" t="17489" r="26029" b="30397"/>
          <a:stretch/>
        </p:blipFill>
        <p:spPr>
          <a:xfrm>
            <a:off x="6647064" y="1825623"/>
            <a:ext cx="1122010" cy="1028231"/>
          </a:xfrm>
          <a:prstGeom prst="rect">
            <a:avLst/>
          </a:prstGeom>
        </p:spPr>
      </p:pic>
      <p:sp>
        <p:nvSpPr>
          <p:cNvPr id="23" name="AutoShape 5">
            <a:extLst>
              <a:ext uri="{FF2B5EF4-FFF2-40B4-BE49-F238E27FC236}">
                <a16:creationId xmlns:a16="http://schemas.microsoft.com/office/drawing/2014/main" id="{BC6A5593-6D54-43D9-9936-BEFA58D1E3EB}"/>
              </a:ext>
            </a:extLst>
          </p:cNvPr>
          <p:cNvSpPr>
            <a:spLocks noChangeArrowheads="1"/>
          </p:cNvSpPr>
          <p:nvPr/>
        </p:nvSpPr>
        <p:spPr bwMode="auto">
          <a:xfrm>
            <a:off x="4034217" y="915354"/>
            <a:ext cx="7188561" cy="862333"/>
          </a:xfrm>
          <a:prstGeom prst="roundRect">
            <a:avLst>
              <a:gd name="adj" fmla="val 11228"/>
            </a:avLst>
          </a:prstGeom>
          <a:solidFill>
            <a:schemeClr val="bg1">
              <a:lumMod val="75000"/>
            </a:schemeClr>
          </a:solidFill>
          <a:ln w="3175">
            <a:noFill/>
            <a:round/>
            <a:headEnd/>
            <a:tailEnd/>
          </a:ln>
          <a:effectLst/>
        </p:spPr>
        <p:txBody>
          <a:bodyPr lIns="96000" tIns="0" rIns="72000" bIns="0" anchor="ctr"/>
          <a:lstStyle/>
          <a:p>
            <a:pPr marR="0" lvl="0" algn="ctr" defTabSz="1351054" eaLnBrk="1" fontAlgn="auto" latinLnBrk="0" hangingPunct="1">
              <a:lnSpc>
                <a:spcPct val="100000"/>
              </a:lnSpc>
              <a:spcBef>
                <a:spcPts val="0"/>
              </a:spcBef>
              <a:spcAft>
                <a:spcPts val="300"/>
              </a:spcAft>
              <a:buClrTx/>
              <a:buSzTx/>
              <a:tabLst/>
              <a:defRPr/>
            </a:pPr>
            <a:r>
              <a:rPr lang="pt-PT" b="1" dirty="0"/>
              <a:t>Apenas 43% com adesão adequada, no primeiro ano de tratamento</a:t>
            </a:r>
          </a:p>
        </p:txBody>
      </p:sp>
      <p:pic>
        <p:nvPicPr>
          <p:cNvPr id="24" name="Graphic 23">
            <a:extLst>
              <a:ext uri="{FF2B5EF4-FFF2-40B4-BE49-F238E27FC236}">
                <a16:creationId xmlns:a16="http://schemas.microsoft.com/office/drawing/2014/main" id="{CCE70488-7AF4-4F44-9095-87BDAA73C80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0424" y="1027988"/>
            <a:ext cx="318533" cy="318533"/>
          </a:xfrm>
          <a:prstGeom prst="rect">
            <a:avLst/>
          </a:prstGeom>
        </p:spPr>
      </p:pic>
      <p:sp>
        <p:nvSpPr>
          <p:cNvPr id="25" name="TextBox 24">
            <a:extLst>
              <a:ext uri="{FF2B5EF4-FFF2-40B4-BE49-F238E27FC236}">
                <a16:creationId xmlns:a16="http://schemas.microsoft.com/office/drawing/2014/main" id="{E33D56AB-2749-4DC5-AB85-552C48BE0B4E}"/>
              </a:ext>
            </a:extLst>
          </p:cNvPr>
          <p:cNvSpPr txBox="1"/>
          <p:nvPr/>
        </p:nvSpPr>
        <p:spPr>
          <a:xfrm>
            <a:off x="908602" y="1068231"/>
            <a:ext cx="1223322" cy="246221"/>
          </a:xfrm>
          <a:prstGeom prst="rect">
            <a:avLst/>
          </a:prstGeom>
          <a:noFill/>
        </p:spPr>
        <p:txBody>
          <a:bodyPr wrap="square" lIns="0" tIns="0" rIns="0" bIns="0" rtlCol="0">
            <a:spAutoFit/>
          </a:bodyPr>
          <a:lstStyle/>
          <a:p>
            <a:pPr marL="0" marR="0" lvl="0" indent="0" defTabSz="1351054" eaLnBrk="1" fontAlgn="auto" latinLnBrk="0" hangingPunct="1">
              <a:lnSpc>
                <a:spcPct val="100000"/>
              </a:lnSpc>
              <a:spcBef>
                <a:spcPts val="0"/>
              </a:spcBef>
              <a:spcAft>
                <a:spcPts val="300"/>
              </a:spcAft>
              <a:buClrTx/>
              <a:buSzTx/>
              <a:buFontTx/>
              <a:buNone/>
              <a:tabLst/>
              <a:defRPr/>
            </a:pPr>
            <a:r>
              <a:rPr kumimoji="0" lang="en-US" sz="1600" b="0" i="0" u="none" strike="noStrike" kern="0" cap="none" spc="0" normalizeH="0" baseline="0" noProof="0" dirty="0">
                <a:ln>
                  <a:noFill/>
                </a:ln>
                <a:solidFill>
                  <a:prstClr val="black"/>
                </a:solidFill>
                <a:effectLst/>
                <a:uLnTx/>
                <a:uFillTx/>
                <a:cs typeface="Arial" pitchFamily="34" charset="0"/>
              </a:rPr>
              <a:t>2011-2016</a:t>
            </a:r>
          </a:p>
        </p:txBody>
      </p:sp>
      <p:pic>
        <p:nvPicPr>
          <p:cNvPr id="21" name="Graphic 20">
            <a:extLst>
              <a:ext uri="{FF2B5EF4-FFF2-40B4-BE49-F238E27FC236}">
                <a16:creationId xmlns:a16="http://schemas.microsoft.com/office/drawing/2014/main" id="{8EADADE1-E16B-4E1D-A66B-262147FA353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0470" y="1368713"/>
            <a:ext cx="398439" cy="418830"/>
          </a:xfrm>
          <a:prstGeom prst="rect">
            <a:avLst/>
          </a:prstGeom>
        </p:spPr>
      </p:pic>
      <p:sp>
        <p:nvSpPr>
          <p:cNvPr id="22" name="TextBox 21">
            <a:extLst>
              <a:ext uri="{FF2B5EF4-FFF2-40B4-BE49-F238E27FC236}">
                <a16:creationId xmlns:a16="http://schemas.microsoft.com/office/drawing/2014/main" id="{0FE32C2D-4E55-48D9-9FFA-9B3CEBD0124B}"/>
              </a:ext>
            </a:extLst>
          </p:cNvPr>
          <p:cNvSpPr txBox="1"/>
          <p:nvPr/>
        </p:nvSpPr>
        <p:spPr>
          <a:xfrm>
            <a:off x="908602" y="1467328"/>
            <a:ext cx="2067874" cy="221599"/>
          </a:xfrm>
          <a:prstGeom prst="rect">
            <a:avLst/>
          </a:prstGeom>
          <a:noFill/>
        </p:spPr>
        <p:txBody>
          <a:bodyPr wrap="non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N = </a:t>
            </a:r>
            <a:r>
              <a:rPr lang="pt-PT" sz="1600" dirty="0"/>
              <a:t>27216</a:t>
            </a:r>
            <a:r>
              <a:rPr kumimoji="0" lang="en-US" sz="1600" b="0" i="0" u="none" strike="noStrike" kern="0" cap="none" spc="0" normalizeH="0" baseline="0" noProof="0" dirty="0">
                <a:ln>
                  <a:noFill/>
                </a:ln>
                <a:solidFill>
                  <a:prstClr val="black"/>
                </a:solidFill>
                <a:effectLst/>
                <a:uLnTx/>
                <a:uFillTx/>
              </a:rPr>
              <a:t> </a:t>
            </a:r>
            <a:r>
              <a:rPr kumimoji="0" lang="en-US" sz="1600" b="0" i="0" u="none" strike="noStrike" kern="0" cap="none" spc="0" normalizeH="0" baseline="0" noProof="0" dirty="0" err="1">
                <a:ln>
                  <a:noFill/>
                </a:ln>
                <a:solidFill>
                  <a:prstClr val="black"/>
                </a:solidFill>
                <a:effectLst/>
                <a:uLnTx/>
                <a:uFillTx/>
              </a:rPr>
              <a:t>doentes</a:t>
            </a:r>
            <a:r>
              <a:rPr kumimoji="0" lang="en-US" sz="1600" b="0" i="0" u="none" strike="noStrike" kern="0" cap="none" spc="0" normalizeH="0" baseline="0" noProof="0" dirty="0">
                <a:ln>
                  <a:noFill/>
                </a:ln>
                <a:solidFill>
                  <a:prstClr val="black"/>
                </a:solidFill>
                <a:effectLst/>
                <a:uLnTx/>
                <a:uFillTx/>
              </a:rPr>
              <a:t> </a:t>
            </a:r>
            <a:r>
              <a:rPr kumimoji="0" lang="en-US" sz="1600" b="0" i="1" u="none" strike="noStrike" kern="0" cap="none" spc="0" normalizeH="0" baseline="0" noProof="0" dirty="0">
                <a:ln>
                  <a:noFill/>
                </a:ln>
                <a:solidFill>
                  <a:prstClr val="black"/>
                </a:solidFill>
                <a:effectLst/>
                <a:uLnTx/>
                <a:uFillTx/>
              </a:rPr>
              <a:t>naïve</a:t>
            </a:r>
          </a:p>
        </p:txBody>
      </p:sp>
      <p:grpSp>
        <p:nvGrpSpPr>
          <p:cNvPr id="31" name="Group 1">
            <a:extLst>
              <a:ext uri="{FF2B5EF4-FFF2-40B4-BE49-F238E27FC236}">
                <a16:creationId xmlns:a16="http://schemas.microsoft.com/office/drawing/2014/main" id="{B79074F3-22F9-4C8F-9687-B95749133025}"/>
              </a:ext>
            </a:extLst>
          </p:cNvPr>
          <p:cNvGrpSpPr/>
          <p:nvPr/>
        </p:nvGrpSpPr>
        <p:grpSpPr>
          <a:xfrm>
            <a:off x="7201739" y="2541223"/>
            <a:ext cx="3778757" cy="3063133"/>
            <a:chOff x="7436638" y="938972"/>
            <a:chExt cx="3778757" cy="3580955"/>
          </a:xfrm>
        </p:grpSpPr>
        <p:sp>
          <p:nvSpPr>
            <p:cNvPr id="32" name="Round Same-side Corner of Rectangle 9">
              <a:extLst>
                <a:ext uri="{FF2B5EF4-FFF2-40B4-BE49-F238E27FC236}">
                  <a16:creationId xmlns:a16="http://schemas.microsoft.com/office/drawing/2014/main" id="{0A31FA43-AFCD-4F5B-B458-433636B1F4A0}"/>
                </a:ext>
              </a:extLst>
            </p:cNvPr>
            <p:cNvSpPr/>
            <p:nvPr/>
          </p:nvSpPr>
          <p:spPr>
            <a:xfrm>
              <a:off x="7436639" y="938972"/>
              <a:ext cx="3778755" cy="966851"/>
            </a:xfrm>
            <a:prstGeom prst="round2SameRect">
              <a:avLst>
                <a:gd name="adj1" fmla="val 6524"/>
                <a:gd name="adj2" fmla="val 0"/>
              </a:avLst>
            </a:prstGeom>
            <a:solidFill>
              <a:srgbClr val="B9D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33" name="Round Same-side Corner of Rectangle 10">
              <a:extLst>
                <a:ext uri="{FF2B5EF4-FFF2-40B4-BE49-F238E27FC236}">
                  <a16:creationId xmlns:a16="http://schemas.microsoft.com/office/drawing/2014/main" id="{7DF0AA44-1A1E-492F-B59F-609560536313}"/>
                </a:ext>
              </a:extLst>
            </p:cNvPr>
            <p:cNvSpPr/>
            <p:nvPr/>
          </p:nvSpPr>
          <p:spPr>
            <a:xfrm rot="10800000">
              <a:off x="7436639" y="1826758"/>
              <a:ext cx="3778756" cy="2693169"/>
            </a:xfrm>
            <a:prstGeom prst="round2SameRect">
              <a:avLst>
                <a:gd name="adj1" fmla="val 4315"/>
                <a:gd name="adj2"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34" name="Content Placeholder 2">
              <a:extLst>
                <a:ext uri="{FF2B5EF4-FFF2-40B4-BE49-F238E27FC236}">
                  <a16:creationId xmlns:a16="http://schemas.microsoft.com/office/drawing/2014/main" id="{703C119E-FDDB-4879-9929-0E4B2FF55D12}"/>
                </a:ext>
              </a:extLst>
            </p:cNvPr>
            <p:cNvSpPr txBox="1">
              <a:spLocks/>
            </p:cNvSpPr>
            <p:nvPr/>
          </p:nvSpPr>
          <p:spPr>
            <a:xfrm>
              <a:off x="7663543" y="1988047"/>
              <a:ext cx="3396343" cy="2317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200" lvl="1" indent="0" algn="ctr">
                <a:spcAft>
                  <a:spcPts val="600"/>
                </a:spcAft>
                <a:buNone/>
              </a:pPr>
              <a:r>
                <a:rPr lang="pt-PT" sz="1800" dirty="0"/>
                <a:t>A diferença foi estatisticamente significativa em doentes em terapêutica com regimes contendo inibidores da </a:t>
              </a:r>
              <a:r>
                <a:rPr lang="pt-PT" sz="1800" dirty="0" err="1"/>
                <a:t>integrase</a:t>
              </a:r>
              <a:r>
                <a:rPr lang="pt-PT" sz="1800" dirty="0"/>
                <a:t>; sem diferença nos regimes baseados em inibidores não-nucleósidos da transcriptase reversa</a:t>
              </a:r>
              <a:endParaRPr lang="en-GB" sz="1800" dirty="0"/>
            </a:p>
          </p:txBody>
        </p:sp>
        <p:pic>
          <p:nvPicPr>
            <p:cNvPr id="35" name="Graphic 6">
              <a:extLst>
                <a:ext uri="{FF2B5EF4-FFF2-40B4-BE49-F238E27FC236}">
                  <a16:creationId xmlns:a16="http://schemas.microsoft.com/office/drawing/2014/main" id="{FBBBF2A2-EA40-4812-8517-DF8D73B43D14}"/>
                </a:ext>
              </a:extLst>
            </p:cNvPr>
            <p:cNvPicPr>
              <a:picLocks noChangeAspect="1"/>
            </p:cNvPicPr>
            <p:nvPr/>
          </p:nvPicPr>
          <p:blipFill rotWithShape="1">
            <a:blip r:embed="rId8"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229" t="46778" r="26029" b="30397"/>
            <a:stretch/>
          </p:blipFill>
          <p:spPr>
            <a:xfrm>
              <a:off x="9003599" y="938972"/>
              <a:ext cx="2211794" cy="887789"/>
            </a:xfrm>
            <a:prstGeom prst="rect">
              <a:avLst/>
            </a:prstGeom>
          </p:spPr>
        </p:pic>
        <p:sp>
          <p:nvSpPr>
            <p:cNvPr id="36" name="Rectangle 7">
              <a:extLst>
                <a:ext uri="{FF2B5EF4-FFF2-40B4-BE49-F238E27FC236}">
                  <a16:creationId xmlns:a16="http://schemas.microsoft.com/office/drawing/2014/main" id="{18C39A79-A3F8-4C69-9BE9-8708F62169FE}"/>
                </a:ext>
              </a:extLst>
            </p:cNvPr>
            <p:cNvSpPr/>
            <p:nvPr/>
          </p:nvSpPr>
          <p:spPr>
            <a:xfrm>
              <a:off x="7436638" y="1046924"/>
              <a:ext cx="3778755" cy="676980"/>
            </a:xfrm>
            <a:prstGeom prst="rect">
              <a:avLst/>
            </a:prstGeom>
          </p:spPr>
          <p:txBody>
            <a:bodyPr wrap="square">
              <a:spAutoFit/>
            </a:bodyPr>
            <a:lstStyle/>
            <a:p>
              <a:pPr algn="ctr"/>
              <a:r>
                <a:rPr lang="pt-PT" sz="2399" b="1" dirty="0"/>
                <a:t>RCU</a:t>
              </a:r>
            </a:p>
            <a:p>
              <a:pPr algn="ctr"/>
              <a:r>
                <a:rPr lang="pt-PT" sz="1400" b="1" dirty="0"/>
                <a:t>IMPACTO NA ADESÃO</a:t>
              </a:r>
            </a:p>
          </p:txBody>
        </p:sp>
      </p:grpSp>
    </p:spTree>
    <p:extLst>
      <p:ext uri="{BB962C8B-B14F-4D97-AF65-F5344CB8AC3E}">
        <p14:creationId xmlns:p14="http://schemas.microsoft.com/office/powerpoint/2010/main" val="1197939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605220D8-7D6C-42F0-81F7-94710EF9D49F}"/>
              </a:ext>
            </a:extLst>
          </p:cNvPr>
          <p:cNvSpPr/>
          <p:nvPr/>
        </p:nvSpPr>
        <p:spPr>
          <a:xfrm>
            <a:off x="161512" y="237151"/>
            <a:ext cx="9972651" cy="461665"/>
          </a:xfrm>
          <a:prstGeom prst="rect">
            <a:avLst/>
          </a:prstGeom>
        </p:spPr>
        <p:txBody>
          <a:bodyPr wrap="square">
            <a:spAutoFit/>
          </a:bodyPr>
          <a:lstStyle/>
          <a:p>
            <a:r>
              <a:rPr lang="pt-PT" sz="2400" b="1" cap="all" dirty="0">
                <a:solidFill>
                  <a:srgbClr val="C00000"/>
                </a:solidFill>
                <a:latin typeface="+mn-lt"/>
                <a:ea typeface="+mn-ea"/>
                <a:cs typeface="+mn-cs"/>
              </a:rPr>
              <a:t>Impacto dos atributos da TARV na conveniência do regime</a:t>
            </a:r>
            <a:endParaRPr lang="pt-PT" sz="2400" b="1" cap="all" dirty="0">
              <a:solidFill>
                <a:srgbClr val="C00000"/>
              </a:solidFill>
            </a:endParaRPr>
          </a:p>
        </p:txBody>
      </p:sp>
      <p:sp>
        <p:nvSpPr>
          <p:cNvPr id="61" name="TextBox 60">
            <a:extLst>
              <a:ext uri="{FF2B5EF4-FFF2-40B4-BE49-F238E27FC236}">
                <a16:creationId xmlns:a16="http://schemas.microsoft.com/office/drawing/2014/main" id="{309DB0D5-FCF5-4D0A-839D-AF4A903AD238}"/>
              </a:ext>
            </a:extLst>
          </p:cNvPr>
          <p:cNvSpPr txBox="1"/>
          <p:nvPr/>
        </p:nvSpPr>
        <p:spPr>
          <a:xfrm>
            <a:off x="278068" y="6397523"/>
            <a:ext cx="7040226" cy="461665"/>
          </a:xfrm>
          <a:prstGeom prst="rect">
            <a:avLst/>
          </a:prstGeom>
          <a:noFill/>
        </p:spPr>
        <p:txBody>
          <a:bodyPr wrap="square" rtlCol="0">
            <a:spAutoFit/>
          </a:bodyPr>
          <a:lstStyle/>
          <a:p>
            <a:r>
              <a:rPr lang="pt-PT" sz="800" dirty="0">
                <a:solidFill>
                  <a:schemeClr val="tx1">
                    <a:lumMod val="65000"/>
                    <a:lumOff val="35000"/>
                  </a:schemeClr>
                </a:solidFill>
              </a:rPr>
              <a:t>PVVIH, pessoas que vivem com VIH; TARV, terapêutica </a:t>
            </a:r>
            <a:r>
              <a:rPr lang="pt-PT" sz="800" dirty="0" err="1">
                <a:solidFill>
                  <a:schemeClr val="tx1">
                    <a:lumMod val="65000"/>
                    <a:lumOff val="35000"/>
                  </a:schemeClr>
                </a:solidFill>
              </a:rPr>
              <a:t>antirretrovírica</a:t>
            </a:r>
            <a:endParaRPr lang="pt-PT" sz="800" dirty="0">
              <a:solidFill>
                <a:schemeClr val="tx1">
                  <a:lumMod val="65000"/>
                  <a:lumOff val="35000"/>
                </a:schemeClr>
              </a:solidFill>
            </a:endParaRPr>
          </a:p>
          <a:p>
            <a:endParaRPr lang="pt-PT" sz="800" dirty="0">
              <a:solidFill>
                <a:schemeClr val="tx1">
                  <a:lumMod val="65000"/>
                  <a:lumOff val="35000"/>
                </a:schemeClr>
              </a:solidFill>
            </a:endParaRPr>
          </a:p>
          <a:p>
            <a:r>
              <a:rPr lang="pt-PT" sz="800" dirty="0">
                <a:solidFill>
                  <a:schemeClr val="tx1">
                    <a:lumMod val="65000"/>
                    <a:lumOff val="35000"/>
                  </a:schemeClr>
                </a:solidFill>
              </a:rPr>
              <a:t>Stone VE </a:t>
            </a:r>
            <a:r>
              <a:rPr lang="pt-PT" sz="800" i="1" dirty="0" err="1">
                <a:solidFill>
                  <a:schemeClr val="tx1">
                    <a:lumMod val="65000"/>
                    <a:lumOff val="35000"/>
                  </a:schemeClr>
                </a:solidFill>
              </a:rPr>
              <a:t>et</a:t>
            </a:r>
            <a:r>
              <a:rPr lang="pt-PT" sz="800" i="1" dirty="0">
                <a:solidFill>
                  <a:schemeClr val="tx1">
                    <a:lumMod val="65000"/>
                    <a:lumOff val="35000"/>
                  </a:schemeClr>
                </a:solidFill>
              </a:rPr>
              <a:t> al. </a:t>
            </a:r>
            <a:r>
              <a:rPr lang="pt-PT" sz="800" dirty="0">
                <a:solidFill>
                  <a:schemeClr val="tx1">
                    <a:lumMod val="65000"/>
                    <a:lumOff val="35000"/>
                  </a:schemeClr>
                </a:solidFill>
              </a:rPr>
              <a:t>J </a:t>
            </a:r>
            <a:r>
              <a:rPr lang="pt-PT" sz="800" dirty="0" err="1">
                <a:solidFill>
                  <a:schemeClr val="tx1">
                    <a:lumMod val="65000"/>
                    <a:lumOff val="35000"/>
                  </a:schemeClr>
                </a:solidFill>
              </a:rPr>
              <a:t>Acquir</a:t>
            </a:r>
            <a:r>
              <a:rPr lang="pt-PT" sz="800" dirty="0">
                <a:solidFill>
                  <a:schemeClr val="tx1">
                    <a:lumMod val="65000"/>
                    <a:lumOff val="35000"/>
                  </a:schemeClr>
                </a:solidFill>
              </a:rPr>
              <a:t> </a:t>
            </a:r>
            <a:r>
              <a:rPr lang="pt-PT" sz="800" dirty="0" err="1">
                <a:solidFill>
                  <a:schemeClr val="tx1">
                    <a:lumMod val="65000"/>
                    <a:lumOff val="35000"/>
                  </a:schemeClr>
                </a:solidFill>
              </a:rPr>
              <a:t>Immun</a:t>
            </a:r>
            <a:r>
              <a:rPr lang="pt-PT" sz="800" dirty="0">
                <a:solidFill>
                  <a:schemeClr val="tx1">
                    <a:lumMod val="65000"/>
                    <a:lumOff val="35000"/>
                  </a:schemeClr>
                </a:solidFill>
              </a:rPr>
              <a:t> </a:t>
            </a:r>
            <a:r>
              <a:rPr lang="pt-PT" sz="800" dirty="0" err="1">
                <a:solidFill>
                  <a:schemeClr val="tx1">
                    <a:lumMod val="65000"/>
                    <a:lumOff val="35000"/>
                  </a:schemeClr>
                </a:solidFill>
              </a:rPr>
              <a:t>Defic</a:t>
            </a:r>
            <a:r>
              <a:rPr lang="pt-PT" sz="800" dirty="0">
                <a:solidFill>
                  <a:schemeClr val="tx1">
                    <a:lumMod val="65000"/>
                    <a:lumOff val="35000"/>
                  </a:schemeClr>
                </a:solidFill>
              </a:rPr>
              <a:t> </a:t>
            </a:r>
            <a:r>
              <a:rPr lang="pt-PT" sz="800" dirty="0" err="1">
                <a:solidFill>
                  <a:schemeClr val="tx1">
                    <a:lumMod val="65000"/>
                    <a:lumOff val="35000"/>
                  </a:schemeClr>
                </a:solidFill>
              </a:rPr>
              <a:t>Syndr</a:t>
            </a:r>
            <a:r>
              <a:rPr lang="pt-PT" sz="800" dirty="0">
                <a:solidFill>
                  <a:schemeClr val="tx1">
                    <a:lumMod val="65000"/>
                    <a:lumOff val="35000"/>
                  </a:schemeClr>
                </a:solidFill>
              </a:rPr>
              <a:t> 2004;36:808–816</a:t>
            </a:r>
          </a:p>
        </p:txBody>
      </p:sp>
      <p:grpSp>
        <p:nvGrpSpPr>
          <p:cNvPr id="71" name="Group 1">
            <a:extLst>
              <a:ext uri="{FF2B5EF4-FFF2-40B4-BE49-F238E27FC236}">
                <a16:creationId xmlns:a16="http://schemas.microsoft.com/office/drawing/2014/main" id="{2EF3859D-66AF-405A-A094-1293178C2681}"/>
              </a:ext>
            </a:extLst>
          </p:cNvPr>
          <p:cNvGrpSpPr/>
          <p:nvPr/>
        </p:nvGrpSpPr>
        <p:grpSpPr>
          <a:xfrm>
            <a:off x="-38087" y="2145715"/>
            <a:ext cx="3530642" cy="2674332"/>
            <a:chOff x="-52451" y="748214"/>
            <a:chExt cx="3530642" cy="2674332"/>
          </a:xfrm>
        </p:grpSpPr>
        <p:graphicFrame>
          <p:nvGraphicFramePr>
            <p:cNvPr id="62" name="Diagram 2">
              <a:extLst>
                <a:ext uri="{FF2B5EF4-FFF2-40B4-BE49-F238E27FC236}">
                  <a16:creationId xmlns:a16="http://schemas.microsoft.com/office/drawing/2014/main" id="{4B6D91AF-674E-4075-B30A-9C5ABB0FD171}"/>
                </a:ext>
              </a:extLst>
            </p:cNvPr>
            <p:cNvGraphicFramePr/>
            <p:nvPr>
              <p:extLst>
                <p:ext uri="{D42A27DB-BD31-4B8C-83A1-F6EECF244321}">
                  <p14:modId xmlns:p14="http://schemas.microsoft.com/office/powerpoint/2010/main" val="70105672"/>
                </p:ext>
              </p:extLst>
            </p:nvPr>
          </p:nvGraphicFramePr>
          <p:xfrm>
            <a:off x="-52451" y="748214"/>
            <a:ext cx="3530642" cy="2674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6" name="Picture 3">
              <a:extLst>
                <a:ext uri="{FF2B5EF4-FFF2-40B4-BE49-F238E27FC236}">
                  <a16:creationId xmlns:a16="http://schemas.microsoft.com/office/drawing/2014/main" id="{4611D069-F41B-4A43-AF3B-92812394821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07353" y="1828003"/>
              <a:ext cx="385647" cy="479074"/>
            </a:xfrm>
            <a:prstGeom prst="rect">
              <a:avLst/>
            </a:prstGeom>
          </p:spPr>
        </p:pic>
        <p:pic>
          <p:nvPicPr>
            <p:cNvPr id="68" name="Picture 4">
              <a:extLst>
                <a:ext uri="{FF2B5EF4-FFF2-40B4-BE49-F238E27FC236}">
                  <a16:creationId xmlns:a16="http://schemas.microsoft.com/office/drawing/2014/main" id="{039EB955-C648-4B83-93A8-022FF7014055}"/>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6771" y="2654106"/>
              <a:ext cx="507196" cy="479074"/>
            </a:xfrm>
            <a:prstGeom prst="rect">
              <a:avLst/>
            </a:prstGeom>
          </p:spPr>
        </p:pic>
        <p:pic>
          <p:nvPicPr>
            <p:cNvPr id="70" name="Picture 5">
              <a:extLst>
                <a:ext uri="{FF2B5EF4-FFF2-40B4-BE49-F238E27FC236}">
                  <a16:creationId xmlns:a16="http://schemas.microsoft.com/office/drawing/2014/main" id="{57953179-331F-4FCD-89D5-0CE6375656DF}"/>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3453" y="1089996"/>
              <a:ext cx="553967" cy="382316"/>
            </a:xfrm>
            <a:prstGeom prst="rect">
              <a:avLst/>
            </a:prstGeom>
          </p:spPr>
        </p:pic>
      </p:grpSp>
      <p:grpSp>
        <p:nvGrpSpPr>
          <p:cNvPr id="63" name="Agrupar 14">
            <a:extLst>
              <a:ext uri="{FF2B5EF4-FFF2-40B4-BE49-F238E27FC236}">
                <a16:creationId xmlns:a16="http://schemas.microsoft.com/office/drawing/2014/main" id="{D4496572-7A43-47A2-B006-DFB5ED19C45E}"/>
              </a:ext>
            </a:extLst>
          </p:cNvPr>
          <p:cNvGrpSpPr/>
          <p:nvPr/>
        </p:nvGrpSpPr>
        <p:grpSpPr>
          <a:xfrm>
            <a:off x="4232621" y="1255114"/>
            <a:ext cx="7299298" cy="3905599"/>
            <a:chOff x="220663" y="1631643"/>
            <a:chExt cx="7694612" cy="3404097"/>
          </a:xfrm>
        </p:grpSpPr>
        <p:sp>
          <p:nvSpPr>
            <p:cNvPr id="64" name="Text Box 5">
              <a:extLst>
                <a:ext uri="{FF2B5EF4-FFF2-40B4-BE49-F238E27FC236}">
                  <a16:creationId xmlns:a16="http://schemas.microsoft.com/office/drawing/2014/main" id="{ADD3148A-4FF3-465D-B514-5DCF6EAFB1ED}"/>
                </a:ext>
              </a:extLst>
            </p:cNvPr>
            <p:cNvSpPr txBox="1">
              <a:spLocks noChangeArrowheads="1"/>
            </p:cNvSpPr>
            <p:nvPr/>
          </p:nvSpPr>
          <p:spPr bwMode="auto">
            <a:xfrm>
              <a:off x="781975" y="4416425"/>
              <a:ext cx="1592927" cy="2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algn="r" defTabSz="914332">
                <a:spcBef>
                  <a:spcPct val="0"/>
                </a:spcBef>
                <a:spcAft>
                  <a:spcPct val="0"/>
                </a:spcAft>
              </a:pPr>
              <a:r>
                <a:rPr lang="en-US" sz="1467" dirty="0">
                  <a:solidFill>
                    <a:prstClr val="black"/>
                  </a:solidFill>
                </a:rPr>
                <a:t>Not Helpful at All</a:t>
              </a:r>
            </a:p>
          </p:txBody>
        </p:sp>
        <p:sp>
          <p:nvSpPr>
            <p:cNvPr id="65" name="Rectangle 6">
              <a:extLst>
                <a:ext uri="{FF2B5EF4-FFF2-40B4-BE49-F238E27FC236}">
                  <a16:creationId xmlns:a16="http://schemas.microsoft.com/office/drawing/2014/main" id="{897C3343-F5FF-441E-BDA8-42A152BEFD22}"/>
                </a:ext>
              </a:extLst>
            </p:cNvPr>
            <p:cNvSpPr>
              <a:spLocks noChangeArrowheads="1"/>
            </p:cNvSpPr>
            <p:nvPr/>
          </p:nvSpPr>
          <p:spPr bwMode="auto">
            <a:xfrm>
              <a:off x="3000295" y="4669499"/>
              <a:ext cx="736760" cy="18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defTabSz="914332">
                <a:spcBef>
                  <a:spcPct val="0"/>
                </a:spcBef>
                <a:spcAft>
                  <a:spcPct val="0"/>
                </a:spcAft>
              </a:pPr>
              <a:r>
                <a:rPr lang="en-US" sz="1400" dirty="0">
                  <a:solidFill>
                    <a:prstClr val="black"/>
                  </a:solidFill>
                  <a:latin typeface="Arial" panose="020B0604020202020204" pitchFamily="34" charset="0"/>
                  <a:cs typeface="Arial" panose="020B0604020202020204" pitchFamily="34" charset="0"/>
                </a:rPr>
                <a:t>Pills/Day</a:t>
              </a:r>
            </a:p>
          </p:txBody>
        </p:sp>
        <p:sp>
          <p:nvSpPr>
            <p:cNvPr id="67" name="Rectangle 7">
              <a:extLst>
                <a:ext uri="{FF2B5EF4-FFF2-40B4-BE49-F238E27FC236}">
                  <a16:creationId xmlns:a16="http://schemas.microsoft.com/office/drawing/2014/main" id="{1425C4D6-9202-48C3-B08A-26E6F8734F66}"/>
                </a:ext>
              </a:extLst>
            </p:cNvPr>
            <p:cNvSpPr>
              <a:spLocks noChangeArrowheads="1"/>
            </p:cNvSpPr>
            <p:nvPr/>
          </p:nvSpPr>
          <p:spPr bwMode="auto">
            <a:xfrm>
              <a:off x="4221981" y="4651183"/>
              <a:ext cx="890535" cy="38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defTabSz="914332"/>
              <a:r>
                <a:rPr lang="en-US" sz="1400" dirty="0">
                  <a:solidFill>
                    <a:prstClr val="black"/>
                  </a:solidFill>
                  <a:latin typeface="Arial" panose="020B0604020202020204" pitchFamily="34" charset="0"/>
                  <a:cs typeface="Arial" panose="020B0604020202020204" pitchFamily="34" charset="0"/>
                </a:rPr>
                <a:t>Dosing</a:t>
              </a:r>
              <a:br>
                <a:rPr lang="en-US" sz="1467" dirty="0">
                  <a:solidFill>
                    <a:prstClr val="black"/>
                  </a:solidFill>
                  <a:latin typeface="Arial" panose="020B0604020202020204" pitchFamily="34" charset="0"/>
                  <a:cs typeface="Arial" panose="020B0604020202020204" pitchFamily="34" charset="0"/>
                </a:rPr>
              </a:br>
              <a:r>
                <a:rPr lang="en-US" sz="1400" dirty="0">
                  <a:solidFill>
                    <a:prstClr val="black"/>
                  </a:solidFill>
                  <a:latin typeface="Arial" panose="020B0604020202020204" pitchFamily="34" charset="0"/>
                  <a:cs typeface="Arial" panose="020B0604020202020204" pitchFamily="34" charset="0"/>
                </a:rPr>
                <a:t>Frequency</a:t>
              </a:r>
            </a:p>
          </p:txBody>
        </p:sp>
        <p:sp>
          <p:nvSpPr>
            <p:cNvPr id="69" name="Rectangle 8">
              <a:extLst>
                <a:ext uri="{FF2B5EF4-FFF2-40B4-BE49-F238E27FC236}">
                  <a16:creationId xmlns:a16="http://schemas.microsoft.com/office/drawing/2014/main" id="{0374348E-D9A1-48B4-AC52-2FBF04A0200B}"/>
                </a:ext>
              </a:extLst>
            </p:cNvPr>
            <p:cNvSpPr>
              <a:spLocks noChangeArrowheads="1"/>
            </p:cNvSpPr>
            <p:nvPr/>
          </p:nvSpPr>
          <p:spPr bwMode="auto">
            <a:xfrm>
              <a:off x="5482589" y="4670994"/>
              <a:ext cx="964886" cy="18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defTabSz="914332">
                <a:spcBef>
                  <a:spcPct val="0"/>
                </a:spcBef>
                <a:spcAft>
                  <a:spcPct val="0"/>
                </a:spcAft>
              </a:pPr>
              <a:r>
                <a:rPr lang="en-US" sz="1400" dirty="0">
                  <a:solidFill>
                    <a:prstClr val="black"/>
                  </a:solidFill>
                  <a:latin typeface="Arial" panose="020B0604020202020204" pitchFamily="34" charset="0"/>
                  <a:cs typeface="Arial" panose="020B0604020202020204" pitchFamily="34" charset="0"/>
                </a:rPr>
                <a:t>Food Rules</a:t>
              </a:r>
            </a:p>
          </p:txBody>
        </p:sp>
        <p:sp>
          <p:nvSpPr>
            <p:cNvPr id="72" name="Rectangle 9">
              <a:extLst>
                <a:ext uri="{FF2B5EF4-FFF2-40B4-BE49-F238E27FC236}">
                  <a16:creationId xmlns:a16="http://schemas.microsoft.com/office/drawing/2014/main" id="{B5F9FFF9-F190-4619-A14E-752851B6437E}"/>
                </a:ext>
              </a:extLst>
            </p:cNvPr>
            <p:cNvSpPr>
              <a:spLocks noChangeArrowheads="1"/>
            </p:cNvSpPr>
            <p:nvPr/>
          </p:nvSpPr>
          <p:spPr bwMode="auto">
            <a:xfrm>
              <a:off x="6796320" y="4670994"/>
              <a:ext cx="936160" cy="18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defTabSz="914332">
                <a:spcBef>
                  <a:spcPct val="0"/>
                </a:spcBef>
                <a:spcAft>
                  <a:spcPct val="0"/>
                </a:spcAft>
              </a:pPr>
              <a:r>
                <a:rPr lang="en-US" sz="1400" dirty="0">
                  <a:solidFill>
                    <a:prstClr val="black"/>
                  </a:solidFill>
                  <a:latin typeface="Arial" panose="020B0604020202020204" pitchFamily="34" charset="0"/>
                  <a:cs typeface="Arial" panose="020B0604020202020204" pitchFamily="34" charset="0"/>
                </a:rPr>
                <a:t>Biggest Pill</a:t>
              </a:r>
            </a:p>
          </p:txBody>
        </p:sp>
        <p:sp>
          <p:nvSpPr>
            <p:cNvPr id="73" name="Text Box 10">
              <a:extLst>
                <a:ext uri="{FF2B5EF4-FFF2-40B4-BE49-F238E27FC236}">
                  <a16:creationId xmlns:a16="http://schemas.microsoft.com/office/drawing/2014/main" id="{C353664C-C47E-4D5B-B616-BF5A9BCD7EE2}"/>
                </a:ext>
              </a:extLst>
            </p:cNvPr>
            <p:cNvSpPr txBox="1">
              <a:spLocks noChangeArrowheads="1"/>
            </p:cNvSpPr>
            <p:nvPr/>
          </p:nvSpPr>
          <p:spPr bwMode="auto">
            <a:xfrm rot="18008599">
              <a:off x="3007202" y="2402783"/>
              <a:ext cx="616584"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dirty="0">
                  <a:solidFill>
                    <a:prstClr val="black"/>
                  </a:solidFill>
                </a:rPr>
                <a:t>2 pills</a:t>
              </a:r>
            </a:p>
          </p:txBody>
        </p:sp>
        <p:sp>
          <p:nvSpPr>
            <p:cNvPr id="74" name="Text Box 11">
              <a:extLst>
                <a:ext uri="{FF2B5EF4-FFF2-40B4-BE49-F238E27FC236}">
                  <a16:creationId xmlns:a16="http://schemas.microsoft.com/office/drawing/2014/main" id="{09A81E2B-BED8-49E5-B5CF-FDC53772C642}"/>
                </a:ext>
              </a:extLst>
            </p:cNvPr>
            <p:cNvSpPr txBox="1">
              <a:spLocks noChangeArrowheads="1"/>
            </p:cNvSpPr>
            <p:nvPr/>
          </p:nvSpPr>
          <p:spPr bwMode="auto">
            <a:xfrm rot="18008599">
              <a:off x="3151666" y="3201292"/>
              <a:ext cx="616584"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5 pills</a:t>
              </a:r>
            </a:p>
          </p:txBody>
        </p:sp>
        <p:sp>
          <p:nvSpPr>
            <p:cNvPr id="75" name="Text Box 12">
              <a:extLst>
                <a:ext uri="{FF2B5EF4-FFF2-40B4-BE49-F238E27FC236}">
                  <a16:creationId xmlns:a16="http://schemas.microsoft.com/office/drawing/2014/main" id="{4D685066-F6A1-400D-982D-B8497AF486C3}"/>
                </a:ext>
              </a:extLst>
            </p:cNvPr>
            <p:cNvSpPr txBox="1">
              <a:spLocks noChangeArrowheads="1"/>
            </p:cNvSpPr>
            <p:nvPr/>
          </p:nvSpPr>
          <p:spPr bwMode="auto">
            <a:xfrm rot="18008599">
              <a:off x="3128169" y="3672781"/>
              <a:ext cx="954087"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algn="ctr" defTabSz="914332">
                <a:spcBef>
                  <a:spcPct val="0"/>
                </a:spcBef>
                <a:spcAft>
                  <a:spcPct val="0"/>
                </a:spcAft>
              </a:pPr>
              <a:r>
                <a:rPr lang="en-US" sz="1467">
                  <a:solidFill>
                    <a:prstClr val="black"/>
                  </a:solidFill>
                </a:rPr>
                <a:t>8 pills</a:t>
              </a:r>
            </a:p>
          </p:txBody>
        </p:sp>
        <p:sp>
          <p:nvSpPr>
            <p:cNvPr id="76" name="Text Box 13">
              <a:extLst>
                <a:ext uri="{FF2B5EF4-FFF2-40B4-BE49-F238E27FC236}">
                  <a16:creationId xmlns:a16="http://schemas.microsoft.com/office/drawing/2014/main" id="{0F257643-C282-4453-BB75-CAC8813B6420}"/>
                </a:ext>
              </a:extLst>
            </p:cNvPr>
            <p:cNvSpPr txBox="1">
              <a:spLocks noChangeArrowheads="1"/>
            </p:cNvSpPr>
            <p:nvPr/>
          </p:nvSpPr>
          <p:spPr bwMode="auto">
            <a:xfrm rot="18008599">
              <a:off x="3399948" y="4072037"/>
              <a:ext cx="705805"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dirty="0">
                  <a:solidFill>
                    <a:prstClr val="black"/>
                  </a:solidFill>
                </a:rPr>
                <a:t>12 pills</a:t>
              </a:r>
            </a:p>
          </p:txBody>
        </p:sp>
        <p:sp>
          <p:nvSpPr>
            <p:cNvPr id="77" name="Text Box 14">
              <a:extLst>
                <a:ext uri="{FF2B5EF4-FFF2-40B4-BE49-F238E27FC236}">
                  <a16:creationId xmlns:a16="http://schemas.microsoft.com/office/drawing/2014/main" id="{F96FC218-6E7E-4221-A4FD-10F346EFE81B}"/>
                </a:ext>
              </a:extLst>
            </p:cNvPr>
            <p:cNvSpPr txBox="1">
              <a:spLocks noChangeArrowheads="1"/>
            </p:cNvSpPr>
            <p:nvPr/>
          </p:nvSpPr>
          <p:spPr bwMode="auto">
            <a:xfrm rot="18296171">
              <a:off x="5616722" y="2970311"/>
              <a:ext cx="561679"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None</a:t>
              </a:r>
            </a:p>
          </p:txBody>
        </p:sp>
        <p:sp>
          <p:nvSpPr>
            <p:cNvPr id="78" name="Text Box 15">
              <a:extLst>
                <a:ext uri="{FF2B5EF4-FFF2-40B4-BE49-F238E27FC236}">
                  <a16:creationId xmlns:a16="http://schemas.microsoft.com/office/drawing/2014/main" id="{C4E50699-261E-4FE8-A894-410D8CCEEA85}"/>
                </a:ext>
              </a:extLst>
            </p:cNvPr>
            <p:cNvSpPr txBox="1">
              <a:spLocks noChangeArrowheads="1"/>
            </p:cNvSpPr>
            <p:nvPr/>
          </p:nvSpPr>
          <p:spPr bwMode="auto">
            <a:xfrm rot="18296171">
              <a:off x="5698960" y="3574356"/>
              <a:ext cx="902036"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With food</a:t>
              </a:r>
            </a:p>
          </p:txBody>
        </p:sp>
        <p:sp>
          <p:nvSpPr>
            <p:cNvPr id="79" name="Text Box 16">
              <a:extLst>
                <a:ext uri="{FF2B5EF4-FFF2-40B4-BE49-F238E27FC236}">
                  <a16:creationId xmlns:a16="http://schemas.microsoft.com/office/drawing/2014/main" id="{FEBEFB86-5F0C-44A9-B35C-5B0D6736F406}"/>
                </a:ext>
              </a:extLst>
            </p:cNvPr>
            <p:cNvSpPr txBox="1">
              <a:spLocks noChangeArrowheads="1"/>
            </p:cNvSpPr>
            <p:nvPr/>
          </p:nvSpPr>
          <p:spPr bwMode="auto">
            <a:xfrm rot="18296171">
              <a:off x="5628482" y="3491805"/>
              <a:ext cx="1741487"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Empty stomach</a:t>
              </a:r>
            </a:p>
          </p:txBody>
        </p:sp>
        <p:sp>
          <p:nvSpPr>
            <p:cNvPr id="80" name="Text Box 17">
              <a:extLst>
                <a:ext uri="{FF2B5EF4-FFF2-40B4-BE49-F238E27FC236}">
                  <a16:creationId xmlns:a16="http://schemas.microsoft.com/office/drawing/2014/main" id="{D1EC3334-E354-403F-A340-1F3FE97CA309}"/>
                </a:ext>
              </a:extLst>
            </p:cNvPr>
            <p:cNvSpPr txBox="1">
              <a:spLocks noChangeArrowheads="1"/>
            </p:cNvSpPr>
            <p:nvPr/>
          </p:nvSpPr>
          <p:spPr bwMode="auto">
            <a:xfrm>
              <a:off x="220663" y="2336800"/>
              <a:ext cx="2087562" cy="2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algn="r" defTabSz="914332">
                <a:spcBef>
                  <a:spcPct val="0"/>
                </a:spcBef>
                <a:spcAft>
                  <a:spcPct val="0"/>
                </a:spcAft>
              </a:pPr>
              <a:r>
                <a:rPr lang="en-US" sz="1467" dirty="0">
                  <a:solidFill>
                    <a:prstClr val="black"/>
                  </a:solidFill>
                </a:rPr>
                <a:t>Extremely Helpful</a:t>
              </a:r>
            </a:p>
          </p:txBody>
        </p:sp>
        <p:sp>
          <p:nvSpPr>
            <p:cNvPr id="81" name="Text Box 18">
              <a:extLst>
                <a:ext uri="{FF2B5EF4-FFF2-40B4-BE49-F238E27FC236}">
                  <a16:creationId xmlns:a16="http://schemas.microsoft.com/office/drawing/2014/main" id="{38D36CCA-F058-4A9F-8125-C59D92E3BCED}"/>
                </a:ext>
              </a:extLst>
            </p:cNvPr>
            <p:cNvSpPr txBox="1">
              <a:spLocks noChangeArrowheads="1"/>
            </p:cNvSpPr>
            <p:nvPr/>
          </p:nvSpPr>
          <p:spPr bwMode="auto">
            <a:xfrm rot="18296171">
              <a:off x="4549702" y="3129855"/>
              <a:ext cx="1187596"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QD mix times</a:t>
              </a:r>
            </a:p>
          </p:txBody>
        </p:sp>
        <p:sp>
          <p:nvSpPr>
            <p:cNvPr id="82" name="Text Box 19">
              <a:extLst>
                <a:ext uri="{FF2B5EF4-FFF2-40B4-BE49-F238E27FC236}">
                  <a16:creationId xmlns:a16="http://schemas.microsoft.com/office/drawing/2014/main" id="{95B8D3BE-E6B2-45A6-8164-4AB9C8E08C95}"/>
                </a:ext>
              </a:extLst>
            </p:cNvPr>
            <p:cNvSpPr txBox="1">
              <a:spLocks noChangeArrowheads="1"/>
            </p:cNvSpPr>
            <p:nvPr/>
          </p:nvSpPr>
          <p:spPr bwMode="auto">
            <a:xfrm rot="18296171">
              <a:off x="4726114" y="3878362"/>
              <a:ext cx="723649"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QD/BID</a:t>
              </a:r>
            </a:p>
          </p:txBody>
        </p:sp>
        <p:sp>
          <p:nvSpPr>
            <p:cNvPr id="83" name="Text Box 20">
              <a:extLst>
                <a:ext uri="{FF2B5EF4-FFF2-40B4-BE49-F238E27FC236}">
                  <a16:creationId xmlns:a16="http://schemas.microsoft.com/office/drawing/2014/main" id="{070805A0-EFF3-4E7D-8D6D-D5E2A4066F46}"/>
                </a:ext>
              </a:extLst>
            </p:cNvPr>
            <p:cNvSpPr txBox="1">
              <a:spLocks noChangeArrowheads="1"/>
            </p:cNvSpPr>
            <p:nvPr/>
          </p:nvSpPr>
          <p:spPr bwMode="auto">
            <a:xfrm rot="18296171">
              <a:off x="4204184" y="2247206"/>
              <a:ext cx="1529380"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dirty="0">
                  <a:solidFill>
                    <a:prstClr val="black"/>
                  </a:solidFill>
                  <a:sym typeface="Monotype Sorts" charset="0"/>
                </a:rPr>
                <a:t>All QD, same time</a:t>
              </a:r>
            </a:p>
          </p:txBody>
        </p:sp>
        <p:sp>
          <p:nvSpPr>
            <p:cNvPr id="84" name="Text Box 21">
              <a:extLst>
                <a:ext uri="{FF2B5EF4-FFF2-40B4-BE49-F238E27FC236}">
                  <a16:creationId xmlns:a16="http://schemas.microsoft.com/office/drawing/2014/main" id="{D9249638-F9EF-44F7-BB90-B727CFD64837}"/>
                </a:ext>
              </a:extLst>
            </p:cNvPr>
            <p:cNvSpPr txBox="1">
              <a:spLocks noChangeArrowheads="1"/>
            </p:cNvSpPr>
            <p:nvPr/>
          </p:nvSpPr>
          <p:spPr bwMode="auto">
            <a:xfrm rot="18296171">
              <a:off x="4454344" y="3247332"/>
              <a:ext cx="689334"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dirty="0">
                  <a:solidFill>
                    <a:prstClr val="black"/>
                  </a:solidFill>
                </a:rPr>
                <a:t>All BID</a:t>
              </a:r>
            </a:p>
          </p:txBody>
        </p:sp>
        <p:sp>
          <p:nvSpPr>
            <p:cNvPr id="85" name="Text Box 22">
              <a:extLst>
                <a:ext uri="{FF2B5EF4-FFF2-40B4-BE49-F238E27FC236}">
                  <a16:creationId xmlns:a16="http://schemas.microsoft.com/office/drawing/2014/main" id="{ED93186F-EBF0-4E2B-934A-719C933221D9}"/>
                </a:ext>
              </a:extLst>
            </p:cNvPr>
            <p:cNvSpPr txBox="1">
              <a:spLocks noChangeArrowheads="1"/>
            </p:cNvSpPr>
            <p:nvPr/>
          </p:nvSpPr>
          <p:spPr bwMode="auto">
            <a:xfrm rot="18296171">
              <a:off x="6884796" y="3017937"/>
              <a:ext cx="587759"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Small</a:t>
              </a:r>
            </a:p>
          </p:txBody>
        </p:sp>
        <p:sp>
          <p:nvSpPr>
            <p:cNvPr id="86" name="Text Box 23">
              <a:extLst>
                <a:ext uri="{FF2B5EF4-FFF2-40B4-BE49-F238E27FC236}">
                  <a16:creationId xmlns:a16="http://schemas.microsoft.com/office/drawing/2014/main" id="{D3DBE1A9-D08A-4C40-A951-A3A140D1F3E7}"/>
                </a:ext>
              </a:extLst>
            </p:cNvPr>
            <p:cNvSpPr txBox="1">
              <a:spLocks noChangeArrowheads="1"/>
            </p:cNvSpPr>
            <p:nvPr/>
          </p:nvSpPr>
          <p:spPr bwMode="auto">
            <a:xfrm rot="18296171">
              <a:off x="7047300" y="3457676"/>
              <a:ext cx="767572"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a:solidFill>
                    <a:prstClr val="black"/>
                  </a:solidFill>
                </a:rPr>
                <a:t>Medium</a:t>
              </a:r>
            </a:p>
          </p:txBody>
        </p:sp>
        <p:sp>
          <p:nvSpPr>
            <p:cNvPr id="87" name="Text Box 24">
              <a:extLst>
                <a:ext uri="{FF2B5EF4-FFF2-40B4-BE49-F238E27FC236}">
                  <a16:creationId xmlns:a16="http://schemas.microsoft.com/office/drawing/2014/main" id="{75D108E9-1A4D-4FE7-B39A-96BACAC40BCE}"/>
                </a:ext>
              </a:extLst>
            </p:cNvPr>
            <p:cNvSpPr txBox="1">
              <a:spLocks noChangeArrowheads="1"/>
            </p:cNvSpPr>
            <p:nvPr/>
          </p:nvSpPr>
          <p:spPr bwMode="auto">
            <a:xfrm rot="18296171">
              <a:off x="7202254" y="4052194"/>
              <a:ext cx="597367" cy="2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sz="2400" b="1">
                  <a:solidFill>
                    <a:schemeClr val="tx1"/>
                  </a:solidFill>
                  <a:latin typeface="Arial" charset="0"/>
                  <a:ea typeface="ＭＳ Ｐゴシック" charset="0"/>
                </a:defRPr>
              </a:lvl9pPr>
            </a:lstStyle>
            <a:p>
              <a:pPr defTabSz="914332">
                <a:spcBef>
                  <a:spcPct val="0"/>
                </a:spcBef>
                <a:spcAft>
                  <a:spcPct val="0"/>
                </a:spcAft>
              </a:pPr>
              <a:r>
                <a:rPr lang="en-US" sz="1467" dirty="0">
                  <a:solidFill>
                    <a:prstClr val="black"/>
                  </a:solidFill>
                </a:rPr>
                <a:t>Large</a:t>
              </a:r>
            </a:p>
          </p:txBody>
        </p:sp>
        <p:sp>
          <p:nvSpPr>
            <p:cNvPr id="88" name="Rectangle 25">
              <a:extLst>
                <a:ext uri="{FF2B5EF4-FFF2-40B4-BE49-F238E27FC236}">
                  <a16:creationId xmlns:a16="http://schemas.microsoft.com/office/drawing/2014/main" id="{BBF784F8-094E-4C75-8526-7542B67092FB}"/>
                </a:ext>
              </a:extLst>
            </p:cNvPr>
            <p:cNvSpPr>
              <a:spLocks noChangeArrowheads="1"/>
            </p:cNvSpPr>
            <p:nvPr/>
          </p:nvSpPr>
          <p:spPr bwMode="auto">
            <a:xfrm>
              <a:off x="3090863" y="2827338"/>
              <a:ext cx="139700" cy="1746250"/>
            </a:xfrm>
            <a:prstGeom prst="rect">
              <a:avLst/>
            </a:prstGeom>
            <a:solidFill>
              <a:srgbClr val="9CC7CD"/>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89" name="Rectangle 26">
              <a:extLst>
                <a:ext uri="{FF2B5EF4-FFF2-40B4-BE49-F238E27FC236}">
                  <a16:creationId xmlns:a16="http://schemas.microsoft.com/office/drawing/2014/main" id="{54587598-99A6-452F-8553-4E3152DF6AC7}"/>
                </a:ext>
              </a:extLst>
            </p:cNvPr>
            <p:cNvSpPr>
              <a:spLocks noChangeArrowheads="1"/>
            </p:cNvSpPr>
            <p:nvPr/>
          </p:nvSpPr>
          <p:spPr bwMode="auto">
            <a:xfrm>
              <a:off x="4387850" y="3084513"/>
              <a:ext cx="138113" cy="1489075"/>
            </a:xfrm>
            <a:prstGeom prst="rect">
              <a:avLst/>
            </a:prstGeom>
            <a:solidFill>
              <a:schemeClr val="hlink"/>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0" name="Rectangle 27">
              <a:extLst>
                <a:ext uri="{FF2B5EF4-FFF2-40B4-BE49-F238E27FC236}">
                  <a16:creationId xmlns:a16="http://schemas.microsoft.com/office/drawing/2014/main" id="{C064D165-F3E2-4529-A99D-5C777E787708}"/>
                </a:ext>
              </a:extLst>
            </p:cNvPr>
            <p:cNvSpPr>
              <a:spLocks noChangeArrowheads="1"/>
            </p:cNvSpPr>
            <p:nvPr/>
          </p:nvSpPr>
          <p:spPr bwMode="auto">
            <a:xfrm>
              <a:off x="5686425" y="3360738"/>
              <a:ext cx="136525" cy="1212850"/>
            </a:xfrm>
            <a:prstGeom prst="rect">
              <a:avLst/>
            </a:prstGeom>
            <a:solidFill>
              <a:schemeClr val="accent1"/>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1" name="Rectangle 28">
              <a:extLst>
                <a:ext uri="{FF2B5EF4-FFF2-40B4-BE49-F238E27FC236}">
                  <a16:creationId xmlns:a16="http://schemas.microsoft.com/office/drawing/2014/main" id="{53E44BD2-5F81-4ACA-9EE3-321B07C9A454}"/>
                </a:ext>
              </a:extLst>
            </p:cNvPr>
            <p:cNvSpPr>
              <a:spLocks noChangeArrowheads="1"/>
            </p:cNvSpPr>
            <p:nvPr/>
          </p:nvSpPr>
          <p:spPr bwMode="auto">
            <a:xfrm>
              <a:off x="6981825" y="3435350"/>
              <a:ext cx="139700" cy="1138238"/>
            </a:xfrm>
            <a:prstGeom prst="rect">
              <a:avLst/>
            </a:prstGeom>
            <a:solidFill>
              <a:schemeClr val="tx2"/>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2" name="Rectangle 29">
              <a:extLst>
                <a:ext uri="{FF2B5EF4-FFF2-40B4-BE49-F238E27FC236}">
                  <a16:creationId xmlns:a16="http://schemas.microsoft.com/office/drawing/2014/main" id="{FBDB773F-6637-4560-B9FF-2237B8AA92D2}"/>
                </a:ext>
              </a:extLst>
            </p:cNvPr>
            <p:cNvSpPr>
              <a:spLocks noChangeArrowheads="1"/>
            </p:cNvSpPr>
            <p:nvPr/>
          </p:nvSpPr>
          <p:spPr bwMode="auto">
            <a:xfrm>
              <a:off x="3230563" y="3632200"/>
              <a:ext cx="138112" cy="941388"/>
            </a:xfrm>
            <a:prstGeom prst="rect">
              <a:avLst/>
            </a:prstGeom>
            <a:solidFill>
              <a:srgbClr val="9CC7CD"/>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3" name="Rectangle 30">
              <a:extLst>
                <a:ext uri="{FF2B5EF4-FFF2-40B4-BE49-F238E27FC236}">
                  <a16:creationId xmlns:a16="http://schemas.microsoft.com/office/drawing/2014/main" id="{8BBEA430-C2EC-46FD-9543-7BE99FD2D542}"/>
                </a:ext>
              </a:extLst>
            </p:cNvPr>
            <p:cNvSpPr>
              <a:spLocks noChangeArrowheads="1"/>
            </p:cNvSpPr>
            <p:nvPr/>
          </p:nvSpPr>
          <p:spPr bwMode="auto">
            <a:xfrm>
              <a:off x="4525963" y="3708400"/>
              <a:ext cx="139700" cy="865188"/>
            </a:xfrm>
            <a:prstGeom prst="rect">
              <a:avLst/>
            </a:prstGeom>
            <a:solidFill>
              <a:schemeClr val="hlink"/>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4" name="Rectangle 31">
              <a:extLst>
                <a:ext uri="{FF2B5EF4-FFF2-40B4-BE49-F238E27FC236}">
                  <a16:creationId xmlns:a16="http://schemas.microsoft.com/office/drawing/2014/main" id="{B55BDAE1-468E-4E27-84D9-532B1F50E0C7}"/>
                </a:ext>
              </a:extLst>
            </p:cNvPr>
            <p:cNvSpPr>
              <a:spLocks noChangeArrowheads="1"/>
            </p:cNvSpPr>
            <p:nvPr/>
          </p:nvSpPr>
          <p:spPr bwMode="auto">
            <a:xfrm>
              <a:off x="5822950" y="4143375"/>
              <a:ext cx="138113" cy="430213"/>
            </a:xfrm>
            <a:prstGeom prst="rect">
              <a:avLst/>
            </a:prstGeom>
            <a:solidFill>
              <a:schemeClr val="accent1"/>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5" name="Rectangle 32">
              <a:extLst>
                <a:ext uri="{FF2B5EF4-FFF2-40B4-BE49-F238E27FC236}">
                  <a16:creationId xmlns:a16="http://schemas.microsoft.com/office/drawing/2014/main" id="{47659B4E-1E8E-4CD6-B0D0-1308A9BB99A1}"/>
                </a:ext>
              </a:extLst>
            </p:cNvPr>
            <p:cNvSpPr>
              <a:spLocks noChangeArrowheads="1"/>
            </p:cNvSpPr>
            <p:nvPr/>
          </p:nvSpPr>
          <p:spPr bwMode="auto">
            <a:xfrm>
              <a:off x="7121525" y="3957638"/>
              <a:ext cx="138113" cy="615950"/>
            </a:xfrm>
            <a:prstGeom prst="rect">
              <a:avLst/>
            </a:prstGeom>
            <a:solidFill>
              <a:schemeClr val="tx2"/>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6" name="Rectangle 33">
              <a:extLst>
                <a:ext uri="{FF2B5EF4-FFF2-40B4-BE49-F238E27FC236}">
                  <a16:creationId xmlns:a16="http://schemas.microsoft.com/office/drawing/2014/main" id="{12931B0E-6A69-4434-8058-9ECE1AE98F97}"/>
                </a:ext>
              </a:extLst>
            </p:cNvPr>
            <p:cNvSpPr>
              <a:spLocks noChangeArrowheads="1"/>
            </p:cNvSpPr>
            <p:nvPr/>
          </p:nvSpPr>
          <p:spPr bwMode="auto">
            <a:xfrm>
              <a:off x="3368675" y="4114800"/>
              <a:ext cx="147638" cy="458788"/>
            </a:xfrm>
            <a:prstGeom prst="rect">
              <a:avLst/>
            </a:prstGeom>
            <a:solidFill>
              <a:srgbClr val="9CC7CD"/>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7" name="Rectangle 34">
              <a:extLst>
                <a:ext uri="{FF2B5EF4-FFF2-40B4-BE49-F238E27FC236}">
                  <a16:creationId xmlns:a16="http://schemas.microsoft.com/office/drawing/2014/main" id="{7881FC84-6F8C-49B7-9BC9-0C0C1014F0B3}"/>
                </a:ext>
              </a:extLst>
            </p:cNvPr>
            <p:cNvSpPr>
              <a:spLocks noChangeArrowheads="1"/>
            </p:cNvSpPr>
            <p:nvPr/>
          </p:nvSpPr>
          <p:spPr bwMode="auto">
            <a:xfrm>
              <a:off x="4665663" y="3821113"/>
              <a:ext cx="138112" cy="752475"/>
            </a:xfrm>
            <a:prstGeom prst="rect">
              <a:avLst/>
            </a:prstGeom>
            <a:solidFill>
              <a:schemeClr val="hlink"/>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8" name="Rectangle 35">
              <a:extLst>
                <a:ext uri="{FF2B5EF4-FFF2-40B4-BE49-F238E27FC236}">
                  <a16:creationId xmlns:a16="http://schemas.microsoft.com/office/drawing/2014/main" id="{01A733FE-DEDA-4A55-A28E-A2BB1DAF77BE}"/>
                </a:ext>
              </a:extLst>
            </p:cNvPr>
            <p:cNvSpPr>
              <a:spLocks noChangeArrowheads="1"/>
            </p:cNvSpPr>
            <p:nvPr/>
          </p:nvSpPr>
          <p:spPr bwMode="auto">
            <a:xfrm>
              <a:off x="5961063" y="4359275"/>
              <a:ext cx="149225" cy="214313"/>
            </a:xfrm>
            <a:prstGeom prst="rect">
              <a:avLst/>
            </a:prstGeom>
            <a:solidFill>
              <a:schemeClr val="accent1"/>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99" name="Rectangle 36">
              <a:extLst>
                <a:ext uri="{FF2B5EF4-FFF2-40B4-BE49-F238E27FC236}">
                  <a16:creationId xmlns:a16="http://schemas.microsoft.com/office/drawing/2014/main" id="{7F0DDF2D-2547-475D-8406-B320F3F4FC90}"/>
                </a:ext>
              </a:extLst>
            </p:cNvPr>
            <p:cNvSpPr>
              <a:spLocks noChangeArrowheads="1"/>
            </p:cNvSpPr>
            <p:nvPr/>
          </p:nvSpPr>
          <p:spPr bwMode="auto">
            <a:xfrm>
              <a:off x="7259638" y="4510088"/>
              <a:ext cx="136525" cy="63500"/>
            </a:xfrm>
            <a:prstGeom prst="rect">
              <a:avLst/>
            </a:prstGeom>
            <a:solidFill>
              <a:schemeClr val="tx2"/>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100" name="Rectangle 37">
              <a:extLst>
                <a:ext uri="{FF2B5EF4-FFF2-40B4-BE49-F238E27FC236}">
                  <a16:creationId xmlns:a16="http://schemas.microsoft.com/office/drawing/2014/main" id="{8C2F1F2A-7141-4944-AE89-F9C41D2D85A9}"/>
                </a:ext>
              </a:extLst>
            </p:cNvPr>
            <p:cNvSpPr>
              <a:spLocks noChangeArrowheads="1"/>
            </p:cNvSpPr>
            <p:nvPr/>
          </p:nvSpPr>
          <p:spPr bwMode="auto">
            <a:xfrm>
              <a:off x="3516313" y="4529138"/>
              <a:ext cx="139700" cy="44450"/>
            </a:xfrm>
            <a:prstGeom prst="rect">
              <a:avLst/>
            </a:prstGeom>
            <a:solidFill>
              <a:srgbClr val="9CC7CD"/>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101" name="Rectangle 38">
              <a:extLst>
                <a:ext uri="{FF2B5EF4-FFF2-40B4-BE49-F238E27FC236}">
                  <a16:creationId xmlns:a16="http://schemas.microsoft.com/office/drawing/2014/main" id="{D5739566-11D8-4393-A4BF-DD8899BEED3A}"/>
                </a:ext>
              </a:extLst>
            </p:cNvPr>
            <p:cNvSpPr>
              <a:spLocks noChangeArrowheads="1"/>
            </p:cNvSpPr>
            <p:nvPr/>
          </p:nvSpPr>
          <p:spPr bwMode="auto">
            <a:xfrm>
              <a:off x="4803775" y="4349750"/>
              <a:ext cx="138113" cy="223838"/>
            </a:xfrm>
            <a:prstGeom prst="rect">
              <a:avLst/>
            </a:prstGeom>
            <a:solidFill>
              <a:schemeClr val="hlink"/>
            </a:solidFill>
            <a:ln w="9525">
              <a:solidFill>
                <a:srgbClr val="000000"/>
              </a:solidFill>
              <a:miter lim="800000"/>
              <a:headEnd/>
              <a:tailEnd/>
            </a:ln>
          </p:spPr>
          <p:txBody>
            <a:bodyPr/>
            <a:lstStyle/>
            <a:p>
              <a:pPr defTabSz="914332"/>
              <a:endParaRPr lang="es-ES" sz="1867">
                <a:solidFill>
                  <a:prstClr val="black"/>
                </a:solidFill>
                <a:latin typeface="Calibri" panose="020F0502020204030204"/>
              </a:endParaRPr>
            </a:p>
          </p:txBody>
        </p:sp>
        <p:sp>
          <p:nvSpPr>
            <p:cNvPr id="102" name="Line 39">
              <a:extLst>
                <a:ext uri="{FF2B5EF4-FFF2-40B4-BE49-F238E27FC236}">
                  <a16:creationId xmlns:a16="http://schemas.microsoft.com/office/drawing/2014/main" id="{77F99371-6615-407B-891C-38CBAFE258A5}"/>
                </a:ext>
              </a:extLst>
            </p:cNvPr>
            <p:cNvSpPr>
              <a:spLocks noChangeShapeType="1"/>
            </p:cNvSpPr>
            <p:nvPr/>
          </p:nvSpPr>
          <p:spPr bwMode="auto">
            <a:xfrm>
              <a:off x="2735263" y="2478088"/>
              <a:ext cx="1587" cy="20812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03" name="Line 40">
              <a:extLst>
                <a:ext uri="{FF2B5EF4-FFF2-40B4-BE49-F238E27FC236}">
                  <a16:creationId xmlns:a16="http://schemas.microsoft.com/office/drawing/2014/main" id="{24995B0C-4480-4DFC-B3DF-FF23B336455A}"/>
                </a:ext>
              </a:extLst>
            </p:cNvPr>
            <p:cNvSpPr>
              <a:spLocks noChangeShapeType="1"/>
            </p:cNvSpPr>
            <p:nvPr/>
          </p:nvSpPr>
          <p:spPr bwMode="auto">
            <a:xfrm>
              <a:off x="2657475" y="4573588"/>
              <a:ext cx="682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04" name="Line 41">
              <a:extLst>
                <a:ext uri="{FF2B5EF4-FFF2-40B4-BE49-F238E27FC236}">
                  <a16:creationId xmlns:a16="http://schemas.microsoft.com/office/drawing/2014/main" id="{04F71831-4CCF-4564-BBD5-1C3225BD36B2}"/>
                </a:ext>
              </a:extLst>
            </p:cNvPr>
            <p:cNvSpPr>
              <a:spLocks noChangeShapeType="1"/>
            </p:cNvSpPr>
            <p:nvPr/>
          </p:nvSpPr>
          <p:spPr bwMode="auto">
            <a:xfrm>
              <a:off x="2657475" y="4160838"/>
              <a:ext cx="682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05" name="Line 42">
              <a:extLst>
                <a:ext uri="{FF2B5EF4-FFF2-40B4-BE49-F238E27FC236}">
                  <a16:creationId xmlns:a16="http://schemas.microsoft.com/office/drawing/2014/main" id="{C691F5CD-5688-4201-A518-51052B7C1638}"/>
                </a:ext>
              </a:extLst>
            </p:cNvPr>
            <p:cNvSpPr>
              <a:spLocks noChangeShapeType="1"/>
            </p:cNvSpPr>
            <p:nvPr/>
          </p:nvSpPr>
          <p:spPr bwMode="auto">
            <a:xfrm>
              <a:off x="2657475" y="3740150"/>
              <a:ext cx="682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06" name="Line 43">
              <a:extLst>
                <a:ext uri="{FF2B5EF4-FFF2-40B4-BE49-F238E27FC236}">
                  <a16:creationId xmlns:a16="http://schemas.microsoft.com/office/drawing/2014/main" id="{BA447A2E-7785-4B36-8515-1A947FCCA885}"/>
                </a:ext>
              </a:extLst>
            </p:cNvPr>
            <p:cNvSpPr>
              <a:spLocks noChangeShapeType="1"/>
            </p:cNvSpPr>
            <p:nvPr/>
          </p:nvSpPr>
          <p:spPr bwMode="auto">
            <a:xfrm>
              <a:off x="2657475" y="3327400"/>
              <a:ext cx="682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07" name="Line 44">
              <a:extLst>
                <a:ext uri="{FF2B5EF4-FFF2-40B4-BE49-F238E27FC236}">
                  <a16:creationId xmlns:a16="http://schemas.microsoft.com/office/drawing/2014/main" id="{8ABC8C5E-7152-4A0C-A928-D1CDE4699A00}"/>
                </a:ext>
              </a:extLst>
            </p:cNvPr>
            <p:cNvSpPr>
              <a:spLocks noChangeShapeType="1"/>
            </p:cNvSpPr>
            <p:nvPr/>
          </p:nvSpPr>
          <p:spPr bwMode="auto">
            <a:xfrm>
              <a:off x="2657475" y="2906713"/>
              <a:ext cx="682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08" name="Line 45">
              <a:extLst>
                <a:ext uri="{FF2B5EF4-FFF2-40B4-BE49-F238E27FC236}">
                  <a16:creationId xmlns:a16="http://schemas.microsoft.com/office/drawing/2014/main" id="{3195A076-F719-4041-8052-B55535B5474B}"/>
                </a:ext>
              </a:extLst>
            </p:cNvPr>
            <p:cNvSpPr>
              <a:spLocks noChangeShapeType="1"/>
            </p:cNvSpPr>
            <p:nvPr/>
          </p:nvSpPr>
          <p:spPr bwMode="auto">
            <a:xfrm>
              <a:off x="2657475" y="2492375"/>
              <a:ext cx="682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09" name="Line 46">
              <a:extLst>
                <a:ext uri="{FF2B5EF4-FFF2-40B4-BE49-F238E27FC236}">
                  <a16:creationId xmlns:a16="http://schemas.microsoft.com/office/drawing/2014/main" id="{767C21E7-16CF-480B-A83E-2A37B2AADFA0}"/>
                </a:ext>
              </a:extLst>
            </p:cNvPr>
            <p:cNvSpPr>
              <a:spLocks noChangeShapeType="1"/>
            </p:cNvSpPr>
            <p:nvPr/>
          </p:nvSpPr>
          <p:spPr bwMode="auto">
            <a:xfrm>
              <a:off x="2711450" y="4592342"/>
              <a:ext cx="52038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dirty="0">
                <a:solidFill>
                  <a:prstClr val="black"/>
                </a:solidFill>
                <a:latin typeface="Calibri" panose="020F0502020204030204"/>
              </a:endParaRPr>
            </a:p>
          </p:txBody>
        </p:sp>
        <p:sp>
          <p:nvSpPr>
            <p:cNvPr id="110" name="Line 47">
              <a:extLst>
                <a:ext uri="{FF2B5EF4-FFF2-40B4-BE49-F238E27FC236}">
                  <a16:creationId xmlns:a16="http://schemas.microsoft.com/office/drawing/2014/main" id="{305E82B9-136A-4B26-9BFE-A32D52347AD9}"/>
                </a:ext>
              </a:extLst>
            </p:cNvPr>
            <p:cNvSpPr>
              <a:spLocks noChangeShapeType="1"/>
            </p:cNvSpPr>
            <p:nvPr/>
          </p:nvSpPr>
          <p:spPr bwMode="auto">
            <a:xfrm flipV="1">
              <a:off x="2735263" y="4583113"/>
              <a:ext cx="1587"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1" name="Line 48">
              <a:extLst>
                <a:ext uri="{FF2B5EF4-FFF2-40B4-BE49-F238E27FC236}">
                  <a16:creationId xmlns:a16="http://schemas.microsoft.com/office/drawing/2014/main" id="{ADE3EB33-121F-46A1-8E45-A0199DC107F2}"/>
                </a:ext>
              </a:extLst>
            </p:cNvPr>
            <p:cNvSpPr>
              <a:spLocks noChangeShapeType="1"/>
            </p:cNvSpPr>
            <p:nvPr/>
          </p:nvSpPr>
          <p:spPr bwMode="auto">
            <a:xfrm flipV="1">
              <a:off x="4033838" y="4583113"/>
              <a:ext cx="0"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2" name="Line 49">
              <a:extLst>
                <a:ext uri="{FF2B5EF4-FFF2-40B4-BE49-F238E27FC236}">
                  <a16:creationId xmlns:a16="http://schemas.microsoft.com/office/drawing/2014/main" id="{0E411A7E-D031-44AD-94DB-76DFAF9FEF7F}"/>
                </a:ext>
              </a:extLst>
            </p:cNvPr>
            <p:cNvSpPr>
              <a:spLocks noChangeShapeType="1"/>
            </p:cNvSpPr>
            <p:nvPr/>
          </p:nvSpPr>
          <p:spPr bwMode="auto">
            <a:xfrm flipV="1">
              <a:off x="5318125" y="4583113"/>
              <a:ext cx="0"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3" name="Line 50">
              <a:extLst>
                <a:ext uri="{FF2B5EF4-FFF2-40B4-BE49-F238E27FC236}">
                  <a16:creationId xmlns:a16="http://schemas.microsoft.com/office/drawing/2014/main" id="{4018F788-A267-4E3A-89B1-A17B4A4BC743}"/>
                </a:ext>
              </a:extLst>
            </p:cNvPr>
            <p:cNvSpPr>
              <a:spLocks noChangeShapeType="1"/>
            </p:cNvSpPr>
            <p:nvPr/>
          </p:nvSpPr>
          <p:spPr bwMode="auto">
            <a:xfrm flipV="1">
              <a:off x="6616700" y="4583113"/>
              <a:ext cx="1588"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4" name="Line 51">
              <a:extLst>
                <a:ext uri="{FF2B5EF4-FFF2-40B4-BE49-F238E27FC236}">
                  <a16:creationId xmlns:a16="http://schemas.microsoft.com/office/drawing/2014/main" id="{D509F805-2848-435C-9E16-7DB48E9C9A02}"/>
                </a:ext>
              </a:extLst>
            </p:cNvPr>
            <p:cNvSpPr>
              <a:spLocks noChangeShapeType="1"/>
            </p:cNvSpPr>
            <p:nvPr/>
          </p:nvSpPr>
          <p:spPr bwMode="auto">
            <a:xfrm flipV="1">
              <a:off x="7904163" y="4583113"/>
              <a:ext cx="1587" cy="65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332"/>
              <a:endParaRPr lang="es-ES" sz="1867">
                <a:solidFill>
                  <a:prstClr val="black"/>
                </a:solidFill>
                <a:latin typeface="Calibri" panose="020F0502020204030204"/>
              </a:endParaRPr>
            </a:p>
          </p:txBody>
        </p:sp>
        <p:sp>
          <p:nvSpPr>
            <p:cNvPr id="115" name="Rectangle 52">
              <a:extLst>
                <a:ext uri="{FF2B5EF4-FFF2-40B4-BE49-F238E27FC236}">
                  <a16:creationId xmlns:a16="http://schemas.microsoft.com/office/drawing/2014/main" id="{6F6E2A79-4A3D-4CBD-8752-B3302924D1C7}"/>
                </a:ext>
              </a:extLst>
            </p:cNvPr>
            <p:cNvSpPr>
              <a:spLocks noChangeArrowheads="1"/>
            </p:cNvSpPr>
            <p:nvPr/>
          </p:nvSpPr>
          <p:spPr bwMode="auto">
            <a:xfrm>
              <a:off x="2501899" y="4460875"/>
              <a:ext cx="88677"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332">
                <a:spcBef>
                  <a:spcPct val="0"/>
                </a:spcBef>
                <a:spcAft>
                  <a:spcPct val="0"/>
                </a:spcAft>
              </a:pPr>
              <a:r>
                <a:rPr lang="en-US" sz="1467">
                  <a:solidFill>
                    <a:prstClr val="black"/>
                  </a:solidFill>
                  <a:latin typeface="Calibri" panose="020F0502020204030204"/>
                </a:rPr>
                <a:t>0</a:t>
              </a:r>
            </a:p>
          </p:txBody>
        </p:sp>
        <p:sp>
          <p:nvSpPr>
            <p:cNvPr id="116" name="Rectangle 53">
              <a:extLst>
                <a:ext uri="{FF2B5EF4-FFF2-40B4-BE49-F238E27FC236}">
                  <a16:creationId xmlns:a16="http://schemas.microsoft.com/office/drawing/2014/main" id="{EC98457F-BA5B-4E47-BCA2-4B3C3FEBF012}"/>
                </a:ext>
              </a:extLst>
            </p:cNvPr>
            <p:cNvSpPr>
              <a:spLocks noChangeArrowheads="1"/>
            </p:cNvSpPr>
            <p:nvPr/>
          </p:nvSpPr>
          <p:spPr bwMode="auto">
            <a:xfrm>
              <a:off x="2405063" y="4057650"/>
              <a:ext cx="177352"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332">
                <a:spcBef>
                  <a:spcPct val="0"/>
                </a:spcBef>
                <a:spcAft>
                  <a:spcPct val="0"/>
                </a:spcAft>
              </a:pPr>
              <a:r>
                <a:rPr lang="en-US" sz="1467">
                  <a:solidFill>
                    <a:prstClr val="black"/>
                  </a:solidFill>
                  <a:latin typeface="Calibri" panose="020F0502020204030204"/>
                </a:rPr>
                <a:t>20</a:t>
              </a:r>
            </a:p>
          </p:txBody>
        </p:sp>
        <p:sp>
          <p:nvSpPr>
            <p:cNvPr id="117" name="Rectangle 54">
              <a:extLst>
                <a:ext uri="{FF2B5EF4-FFF2-40B4-BE49-F238E27FC236}">
                  <a16:creationId xmlns:a16="http://schemas.microsoft.com/office/drawing/2014/main" id="{F023D3C3-5925-4796-9B8B-DA856691D7B5}"/>
                </a:ext>
              </a:extLst>
            </p:cNvPr>
            <p:cNvSpPr>
              <a:spLocks noChangeArrowheads="1"/>
            </p:cNvSpPr>
            <p:nvPr/>
          </p:nvSpPr>
          <p:spPr bwMode="auto">
            <a:xfrm>
              <a:off x="2405063" y="3635375"/>
              <a:ext cx="177352"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332">
                <a:spcBef>
                  <a:spcPct val="0"/>
                </a:spcBef>
                <a:spcAft>
                  <a:spcPct val="0"/>
                </a:spcAft>
              </a:pPr>
              <a:r>
                <a:rPr lang="en-US" sz="1467">
                  <a:solidFill>
                    <a:prstClr val="black"/>
                  </a:solidFill>
                  <a:latin typeface="Calibri" panose="020F0502020204030204"/>
                </a:rPr>
                <a:t>40</a:t>
              </a:r>
            </a:p>
          </p:txBody>
        </p:sp>
        <p:sp>
          <p:nvSpPr>
            <p:cNvPr id="118" name="Rectangle 55">
              <a:extLst>
                <a:ext uri="{FF2B5EF4-FFF2-40B4-BE49-F238E27FC236}">
                  <a16:creationId xmlns:a16="http://schemas.microsoft.com/office/drawing/2014/main" id="{8C33D669-4BD4-4454-A18D-129CBA7603E1}"/>
                </a:ext>
              </a:extLst>
            </p:cNvPr>
            <p:cNvSpPr>
              <a:spLocks noChangeArrowheads="1"/>
            </p:cNvSpPr>
            <p:nvPr/>
          </p:nvSpPr>
          <p:spPr bwMode="auto">
            <a:xfrm>
              <a:off x="2405063" y="3221038"/>
              <a:ext cx="177352"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332">
                <a:spcBef>
                  <a:spcPct val="0"/>
                </a:spcBef>
                <a:spcAft>
                  <a:spcPct val="0"/>
                </a:spcAft>
              </a:pPr>
              <a:r>
                <a:rPr lang="en-US" sz="1467">
                  <a:solidFill>
                    <a:prstClr val="black"/>
                  </a:solidFill>
                  <a:latin typeface="Calibri" panose="020F0502020204030204"/>
                </a:rPr>
                <a:t>60</a:t>
              </a:r>
            </a:p>
          </p:txBody>
        </p:sp>
        <p:sp>
          <p:nvSpPr>
            <p:cNvPr id="119" name="Rectangle 56">
              <a:extLst>
                <a:ext uri="{FF2B5EF4-FFF2-40B4-BE49-F238E27FC236}">
                  <a16:creationId xmlns:a16="http://schemas.microsoft.com/office/drawing/2014/main" id="{C489ECC0-F8D5-4F66-B4A3-2226A0EAACA7}"/>
                </a:ext>
              </a:extLst>
            </p:cNvPr>
            <p:cNvSpPr>
              <a:spLocks noChangeArrowheads="1"/>
            </p:cNvSpPr>
            <p:nvPr/>
          </p:nvSpPr>
          <p:spPr bwMode="auto">
            <a:xfrm>
              <a:off x="2405063" y="2800351"/>
              <a:ext cx="177352"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332">
                <a:spcBef>
                  <a:spcPct val="0"/>
                </a:spcBef>
                <a:spcAft>
                  <a:spcPct val="0"/>
                </a:spcAft>
              </a:pPr>
              <a:r>
                <a:rPr lang="en-US" sz="1467">
                  <a:solidFill>
                    <a:prstClr val="black"/>
                  </a:solidFill>
                  <a:latin typeface="Calibri" panose="020F0502020204030204"/>
                </a:rPr>
                <a:t>80</a:t>
              </a:r>
            </a:p>
          </p:txBody>
        </p:sp>
        <p:sp>
          <p:nvSpPr>
            <p:cNvPr id="120" name="Rectangle 57">
              <a:extLst>
                <a:ext uri="{FF2B5EF4-FFF2-40B4-BE49-F238E27FC236}">
                  <a16:creationId xmlns:a16="http://schemas.microsoft.com/office/drawing/2014/main" id="{0E036AA2-81C7-49CC-8A22-42CA61CA5C6F}"/>
                </a:ext>
              </a:extLst>
            </p:cNvPr>
            <p:cNvSpPr>
              <a:spLocks noChangeArrowheads="1"/>
            </p:cNvSpPr>
            <p:nvPr/>
          </p:nvSpPr>
          <p:spPr bwMode="auto">
            <a:xfrm>
              <a:off x="2309812" y="2378075"/>
              <a:ext cx="266029" cy="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332">
                <a:spcBef>
                  <a:spcPct val="0"/>
                </a:spcBef>
                <a:spcAft>
                  <a:spcPct val="0"/>
                </a:spcAft>
              </a:pPr>
              <a:r>
                <a:rPr lang="en-US" sz="1467">
                  <a:solidFill>
                    <a:prstClr val="black"/>
                  </a:solidFill>
                  <a:latin typeface="Calibri" panose="020F0502020204030204"/>
                </a:rPr>
                <a:t>100</a:t>
              </a:r>
            </a:p>
          </p:txBody>
        </p:sp>
      </p:grpSp>
    </p:spTree>
    <p:extLst>
      <p:ext uri="{BB962C8B-B14F-4D97-AF65-F5344CB8AC3E}">
        <p14:creationId xmlns:p14="http://schemas.microsoft.com/office/powerpoint/2010/main" val="31703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3F78FAEC-5E9E-EB46-8775-A5B1D0B59B23}"/>
              </a:ext>
            </a:extLst>
          </p:cNvPr>
          <p:cNvSpPr>
            <a:spLocks noGrp="1"/>
          </p:cNvSpPr>
          <p:nvPr>
            <p:ph idx="4294967295"/>
          </p:nvPr>
        </p:nvSpPr>
        <p:spPr>
          <a:xfrm>
            <a:off x="632012" y="1711966"/>
            <a:ext cx="10515600" cy="461665"/>
          </a:xfrm>
        </p:spPr>
        <p:txBody>
          <a:bodyPr/>
          <a:lstStyle/>
          <a:p>
            <a:pPr marL="0" indent="0">
              <a:buNone/>
            </a:pPr>
            <a:r>
              <a:rPr lang="pt-PT" sz="2400" b="1" dirty="0"/>
              <a:t>Estudos observacionais:</a:t>
            </a:r>
          </a:p>
          <a:p>
            <a:pPr marL="0" indent="0">
              <a:buNone/>
            </a:pPr>
            <a:endParaRPr lang="pt-PT" dirty="0"/>
          </a:p>
          <a:p>
            <a:pPr marL="457200" lvl="1" indent="0">
              <a:buNone/>
            </a:pPr>
            <a:endParaRPr lang="pt-PT" dirty="0"/>
          </a:p>
        </p:txBody>
      </p:sp>
      <p:sp>
        <p:nvSpPr>
          <p:cNvPr id="5" name="Rectangle 4">
            <a:extLst>
              <a:ext uri="{FF2B5EF4-FFF2-40B4-BE49-F238E27FC236}">
                <a16:creationId xmlns:a16="http://schemas.microsoft.com/office/drawing/2014/main" id="{25565C6B-B86B-40DE-B51C-1C0045C36DA3}"/>
              </a:ext>
            </a:extLst>
          </p:cNvPr>
          <p:cNvSpPr/>
          <p:nvPr/>
        </p:nvSpPr>
        <p:spPr>
          <a:xfrm>
            <a:off x="161512" y="237151"/>
            <a:ext cx="9972651" cy="461665"/>
          </a:xfrm>
          <a:prstGeom prst="rect">
            <a:avLst/>
          </a:prstGeom>
        </p:spPr>
        <p:txBody>
          <a:bodyPr wrap="square">
            <a:spAutoFit/>
          </a:bodyPr>
          <a:lstStyle/>
          <a:p>
            <a:r>
              <a:rPr lang="pt-PT" sz="2400" b="1" cap="all" dirty="0">
                <a:solidFill>
                  <a:srgbClr val="C00000"/>
                </a:solidFill>
                <a:latin typeface="+mn-lt"/>
                <a:ea typeface="+mn-ea"/>
                <a:cs typeface="+mn-cs"/>
              </a:rPr>
              <a:t>RCU E ADESÃO</a:t>
            </a:r>
            <a:endParaRPr lang="pt-PT" sz="2400" b="1" cap="all" dirty="0">
              <a:solidFill>
                <a:srgbClr val="C00000"/>
              </a:solidFill>
            </a:endParaRPr>
          </a:p>
        </p:txBody>
      </p:sp>
      <p:sp>
        <p:nvSpPr>
          <p:cNvPr id="6" name="TextBox 5">
            <a:extLst>
              <a:ext uri="{FF2B5EF4-FFF2-40B4-BE49-F238E27FC236}">
                <a16:creationId xmlns:a16="http://schemas.microsoft.com/office/drawing/2014/main" id="{F3485492-167D-43C9-9C8A-C80832FD42B6}"/>
              </a:ext>
            </a:extLst>
          </p:cNvPr>
          <p:cNvSpPr txBox="1"/>
          <p:nvPr/>
        </p:nvSpPr>
        <p:spPr>
          <a:xfrm>
            <a:off x="278068" y="6397523"/>
            <a:ext cx="7040226" cy="461665"/>
          </a:xfrm>
          <a:prstGeom prst="rect">
            <a:avLst/>
          </a:prstGeom>
          <a:noFill/>
        </p:spPr>
        <p:txBody>
          <a:bodyPr wrap="square" rtlCol="0">
            <a:spAutoFit/>
          </a:bodyPr>
          <a:lstStyle/>
          <a:p>
            <a:r>
              <a:rPr lang="pt-PT" sz="800" dirty="0">
                <a:solidFill>
                  <a:schemeClr val="tx1">
                    <a:lumMod val="65000"/>
                    <a:lumOff val="35000"/>
                  </a:schemeClr>
                </a:solidFill>
              </a:rPr>
              <a:t>RCU, regimes de comprimido único; RMC, regimes de múltiplos comprimidos</a:t>
            </a:r>
          </a:p>
          <a:p>
            <a:endParaRPr lang="pt-PT" sz="800" dirty="0">
              <a:solidFill>
                <a:schemeClr val="tx1">
                  <a:lumMod val="65000"/>
                  <a:lumOff val="35000"/>
                </a:schemeClr>
              </a:solidFill>
            </a:endParaRPr>
          </a:p>
          <a:p>
            <a:r>
              <a:rPr lang="pt-PT" sz="800" dirty="0" err="1">
                <a:solidFill>
                  <a:schemeClr val="tx1">
                    <a:lumMod val="65000"/>
                    <a:lumOff val="35000"/>
                  </a:schemeClr>
                </a:solidFill>
              </a:rPr>
              <a:t>Altice</a:t>
            </a:r>
            <a:r>
              <a:rPr lang="pt-PT" sz="800" dirty="0">
                <a:solidFill>
                  <a:schemeClr val="tx1">
                    <a:lumMod val="65000"/>
                    <a:lumOff val="35000"/>
                  </a:schemeClr>
                </a:solidFill>
              </a:rPr>
              <a:t> F, </a:t>
            </a:r>
            <a:r>
              <a:rPr lang="pt-PT" sz="800" i="1" dirty="0" err="1">
                <a:solidFill>
                  <a:schemeClr val="tx1">
                    <a:lumMod val="65000"/>
                    <a:lumOff val="35000"/>
                  </a:schemeClr>
                </a:solidFill>
              </a:rPr>
              <a:t>et</a:t>
            </a:r>
            <a:r>
              <a:rPr lang="pt-PT" sz="800" i="1" dirty="0">
                <a:solidFill>
                  <a:schemeClr val="tx1">
                    <a:lumMod val="65000"/>
                    <a:lumOff val="35000"/>
                  </a:schemeClr>
                </a:solidFill>
              </a:rPr>
              <a:t> al. </a:t>
            </a:r>
            <a:r>
              <a:rPr lang="pt-PT" sz="800" dirty="0" err="1">
                <a:solidFill>
                  <a:schemeClr val="tx1">
                    <a:lumMod val="65000"/>
                    <a:lumOff val="35000"/>
                  </a:schemeClr>
                </a:solidFill>
              </a:rPr>
              <a:t>Patient</a:t>
            </a:r>
            <a:r>
              <a:rPr lang="pt-PT" sz="800" dirty="0">
                <a:solidFill>
                  <a:schemeClr val="tx1">
                    <a:lumMod val="65000"/>
                    <a:lumOff val="35000"/>
                  </a:schemeClr>
                </a:solidFill>
              </a:rPr>
              <a:t> </a:t>
            </a:r>
            <a:r>
              <a:rPr lang="pt-PT" sz="800" dirty="0" err="1">
                <a:solidFill>
                  <a:schemeClr val="tx1">
                    <a:lumMod val="65000"/>
                    <a:lumOff val="35000"/>
                  </a:schemeClr>
                </a:solidFill>
              </a:rPr>
              <a:t>Preference</a:t>
            </a:r>
            <a:r>
              <a:rPr lang="pt-PT" sz="800" dirty="0">
                <a:solidFill>
                  <a:schemeClr val="tx1">
                    <a:lumMod val="65000"/>
                    <a:lumOff val="35000"/>
                  </a:schemeClr>
                </a:solidFill>
              </a:rPr>
              <a:t> </a:t>
            </a:r>
            <a:r>
              <a:rPr lang="pt-PT" sz="800" dirty="0" err="1">
                <a:solidFill>
                  <a:schemeClr val="tx1">
                    <a:lumMod val="65000"/>
                    <a:lumOff val="35000"/>
                  </a:schemeClr>
                </a:solidFill>
              </a:rPr>
              <a:t>and</a:t>
            </a:r>
            <a:r>
              <a:rPr lang="pt-PT" sz="800" dirty="0">
                <a:solidFill>
                  <a:schemeClr val="tx1">
                    <a:lumMod val="65000"/>
                    <a:lumOff val="35000"/>
                  </a:schemeClr>
                </a:solidFill>
              </a:rPr>
              <a:t> </a:t>
            </a:r>
            <a:r>
              <a:rPr lang="pt-PT" sz="800" dirty="0" err="1">
                <a:solidFill>
                  <a:schemeClr val="tx1">
                    <a:lumMod val="65000"/>
                    <a:lumOff val="35000"/>
                  </a:schemeClr>
                </a:solidFill>
              </a:rPr>
              <a:t>Adherence</a:t>
            </a:r>
            <a:r>
              <a:rPr lang="pt-PT" sz="800" dirty="0">
                <a:solidFill>
                  <a:schemeClr val="tx1">
                    <a:lumMod val="65000"/>
                    <a:lumOff val="35000"/>
                  </a:schemeClr>
                </a:solidFill>
              </a:rPr>
              <a:t> 2019:13 475–490</a:t>
            </a:r>
          </a:p>
        </p:txBody>
      </p:sp>
      <p:sp>
        <p:nvSpPr>
          <p:cNvPr id="7" name="Rectangle 6">
            <a:extLst>
              <a:ext uri="{FF2B5EF4-FFF2-40B4-BE49-F238E27FC236}">
                <a16:creationId xmlns:a16="http://schemas.microsoft.com/office/drawing/2014/main" id="{9C1327B5-98EF-42F3-971C-C6D599A21C80}"/>
              </a:ext>
            </a:extLst>
          </p:cNvPr>
          <p:cNvSpPr/>
          <p:nvPr/>
        </p:nvSpPr>
        <p:spPr>
          <a:xfrm flipH="1">
            <a:off x="632012" y="2362295"/>
            <a:ext cx="10927976" cy="829098"/>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8" name="Rectangle 7">
            <a:extLst>
              <a:ext uri="{FF2B5EF4-FFF2-40B4-BE49-F238E27FC236}">
                <a16:creationId xmlns:a16="http://schemas.microsoft.com/office/drawing/2014/main" id="{6E898A4C-836B-4409-959C-DF8049089712}"/>
              </a:ext>
            </a:extLst>
          </p:cNvPr>
          <p:cNvSpPr/>
          <p:nvPr/>
        </p:nvSpPr>
        <p:spPr>
          <a:xfrm flipH="1">
            <a:off x="632012" y="3345120"/>
            <a:ext cx="10927976" cy="829098"/>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10" name="Rectangle 9">
            <a:extLst>
              <a:ext uri="{FF2B5EF4-FFF2-40B4-BE49-F238E27FC236}">
                <a16:creationId xmlns:a16="http://schemas.microsoft.com/office/drawing/2014/main" id="{2698AF7C-69B7-4940-8684-23D5A957D394}"/>
              </a:ext>
            </a:extLst>
          </p:cNvPr>
          <p:cNvSpPr/>
          <p:nvPr/>
        </p:nvSpPr>
        <p:spPr>
          <a:xfrm flipH="1">
            <a:off x="632012" y="4313524"/>
            <a:ext cx="10927976" cy="829098"/>
          </a:xfrm>
          <a:prstGeom prst="rect">
            <a:avLst/>
          </a:prstGeom>
          <a:solidFill>
            <a:srgbClr val="C5163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pic>
        <p:nvPicPr>
          <p:cNvPr id="11" name="Graphic 10">
            <a:extLst>
              <a:ext uri="{FF2B5EF4-FFF2-40B4-BE49-F238E27FC236}">
                <a16:creationId xmlns:a16="http://schemas.microsoft.com/office/drawing/2014/main" id="{4465E769-B557-4DD7-B764-5A9DC4C98F81}"/>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7302759" y="1261295"/>
            <a:ext cx="4257229" cy="3901407"/>
          </a:xfrm>
          <a:prstGeom prst="rect">
            <a:avLst/>
          </a:prstGeom>
        </p:spPr>
      </p:pic>
      <p:sp>
        <p:nvSpPr>
          <p:cNvPr id="12" name="Rounded Rectangle 6">
            <a:extLst>
              <a:ext uri="{FF2B5EF4-FFF2-40B4-BE49-F238E27FC236}">
                <a16:creationId xmlns:a16="http://schemas.microsoft.com/office/drawing/2014/main" id="{B01C9C10-177E-4B8B-8C48-8404596CA168}"/>
              </a:ext>
            </a:extLst>
          </p:cNvPr>
          <p:cNvSpPr/>
          <p:nvPr/>
        </p:nvSpPr>
        <p:spPr>
          <a:xfrm>
            <a:off x="1011988" y="2499556"/>
            <a:ext cx="10548000" cy="576000"/>
          </a:xfrm>
          <a:prstGeom prst="round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pt-PT" sz="2600" dirty="0">
                <a:solidFill>
                  <a:schemeClr val="tx1"/>
                </a:solidFill>
              </a:rPr>
              <a:t>11 estudos descreveram a associação entre RCU e RMC e a adesão ao tratamento</a:t>
            </a:r>
          </a:p>
        </p:txBody>
      </p:sp>
      <p:sp>
        <p:nvSpPr>
          <p:cNvPr id="13" name="Rounded Rectangle 8">
            <a:extLst>
              <a:ext uri="{FF2B5EF4-FFF2-40B4-BE49-F238E27FC236}">
                <a16:creationId xmlns:a16="http://schemas.microsoft.com/office/drawing/2014/main" id="{9F2A3750-09A8-4458-8C93-4B1F1644F24A}"/>
              </a:ext>
            </a:extLst>
          </p:cNvPr>
          <p:cNvSpPr/>
          <p:nvPr/>
        </p:nvSpPr>
        <p:spPr>
          <a:xfrm>
            <a:off x="632012" y="3466288"/>
            <a:ext cx="10548000" cy="576000"/>
          </a:xfrm>
          <a:prstGeom prst="round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indent="447675"/>
            <a:r>
              <a:rPr lang="pt-PT" sz="2600" dirty="0">
                <a:solidFill>
                  <a:schemeClr val="tx1"/>
                </a:solidFill>
              </a:rPr>
              <a:t>9 são nos EUA e 2 na Europa</a:t>
            </a:r>
          </a:p>
        </p:txBody>
      </p:sp>
      <p:sp>
        <p:nvSpPr>
          <p:cNvPr id="15" name="Rounded Rectangle 10">
            <a:extLst>
              <a:ext uri="{FF2B5EF4-FFF2-40B4-BE49-F238E27FC236}">
                <a16:creationId xmlns:a16="http://schemas.microsoft.com/office/drawing/2014/main" id="{0F297E58-8B4D-4BC0-B595-8F3499E0888B}"/>
              </a:ext>
            </a:extLst>
          </p:cNvPr>
          <p:cNvSpPr/>
          <p:nvPr/>
        </p:nvSpPr>
        <p:spPr>
          <a:xfrm>
            <a:off x="632012" y="4440899"/>
            <a:ext cx="10548000" cy="576000"/>
          </a:xfrm>
          <a:prstGeom prst="round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pt-PT" sz="2800" dirty="0"/>
              <a:t>RCU estão associados a maiores taxas de adesão terapêutica – </a:t>
            </a:r>
            <a:r>
              <a:rPr lang="pt-PT" sz="2800" b="1" dirty="0"/>
              <a:t>diferença estatisticamente significativa em 9 estudos</a:t>
            </a:r>
          </a:p>
        </p:txBody>
      </p:sp>
    </p:spTree>
    <p:extLst>
      <p:ext uri="{BB962C8B-B14F-4D97-AF65-F5344CB8AC3E}">
        <p14:creationId xmlns:p14="http://schemas.microsoft.com/office/powerpoint/2010/main" val="85535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DF3ECA-FB05-4EEE-A604-BD7C75F98108}"/>
              </a:ext>
            </a:extLst>
          </p:cNvPr>
          <p:cNvSpPr/>
          <p:nvPr/>
        </p:nvSpPr>
        <p:spPr>
          <a:xfrm>
            <a:off x="161512" y="237151"/>
            <a:ext cx="9972651" cy="461665"/>
          </a:xfrm>
          <a:prstGeom prst="rect">
            <a:avLst/>
          </a:prstGeom>
        </p:spPr>
        <p:txBody>
          <a:bodyPr wrap="square">
            <a:spAutoFit/>
          </a:bodyPr>
          <a:lstStyle/>
          <a:p>
            <a:r>
              <a:rPr lang="pt-PT" sz="2400" b="1" cap="all" dirty="0">
                <a:solidFill>
                  <a:srgbClr val="C00000"/>
                </a:solidFill>
                <a:latin typeface="+mn-lt"/>
                <a:ea typeface="+mn-ea"/>
                <a:cs typeface="+mn-cs"/>
              </a:rPr>
              <a:t>RCU E ADESÃO</a:t>
            </a:r>
            <a:endParaRPr lang="pt-PT" sz="2400" b="1" cap="all" dirty="0">
              <a:solidFill>
                <a:srgbClr val="C00000"/>
              </a:solidFill>
            </a:endParaRPr>
          </a:p>
        </p:txBody>
      </p:sp>
      <p:sp>
        <p:nvSpPr>
          <p:cNvPr id="8" name="TextBox 7">
            <a:extLst>
              <a:ext uri="{FF2B5EF4-FFF2-40B4-BE49-F238E27FC236}">
                <a16:creationId xmlns:a16="http://schemas.microsoft.com/office/drawing/2014/main" id="{6D85D6DB-1F99-4083-9F82-D92739527746}"/>
              </a:ext>
            </a:extLst>
          </p:cNvPr>
          <p:cNvSpPr txBox="1"/>
          <p:nvPr/>
        </p:nvSpPr>
        <p:spPr>
          <a:xfrm>
            <a:off x="278068" y="6351803"/>
            <a:ext cx="7040226" cy="461665"/>
          </a:xfrm>
          <a:prstGeom prst="rect">
            <a:avLst/>
          </a:prstGeom>
          <a:noFill/>
        </p:spPr>
        <p:txBody>
          <a:bodyPr wrap="square" rtlCol="0">
            <a:spAutoFit/>
          </a:bodyPr>
          <a:lstStyle/>
          <a:p>
            <a:r>
              <a:rPr lang="pt-PT" sz="800" dirty="0">
                <a:solidFill>
                  <a:schemeClr val="tx1">
                    <a:lumMod val="65000"/>
                    <a:lumOff val="35000"/>
                  </a:schemeClr>
                </a:solidFill>
              </a:rPr>
              <a:t>RCU, regimes de comprimido único</a:t>
            </a:r>
          </a:p>
          <a:p>
            <a:endParaRPr lang="pt-PT" sz="800" dirty="0">
              <a:solidFill>
                <a:schemeClr val="tx1">
                  <a:lumMod val="65000"/>
                  <a:lumOff val="35000"/>
                </a:schemeClr>
              </a:solidFill>
            </a:endParaRPr>
          </a:p>
          <a:p>
            <a:r>
              <a:rPr lang="pt-PT" sz="800" dirty="0" err="1">
                <a:solidFill>
                  <a:schemeClr val="tx1">
                    <a:lumMod val="65000"/>
                    <a:lumOff val="35000"/>
                  </a:schemeClr>
                </a:solidFill>
              </a:rPr>
              <a:t>Altice</a:t>
            </a:r>
            <a:r>
              <a:rPr lang="pt-PT" sz="800" dirty="0">
                <a:solidFill>
                  <a:schemeClr val="tx1">
                    <a:lumMod val="65000"/>
                    <a:lumOff val="35000"/>
                  </a:schemeClr>
                </a:solidFill>
              </a:rPr>
              <a:t> F, </a:t>
            </a:r>
            <a:r>
              <a:rPr lang="pt-PT" sz="800" i="1" dirty="0" err="1">
                <a:solidFill>
                  <a:schemeClr val="tx1">
                    <a:lumMod val="65000"/>
                    <a:lumOff val="35000"/>
                  </a:schemeClr>
                </a:solidFill>
              </a:rPr>
              <a:t>et</a:t>
            </a:r>
            <a:r>
              <a:rPr lang="pt-PT" sz="800" i="1" dirty="0">
                <a:solidFill>
                  <a:schemeClr val="tx1">
                    <a:lumMod val="65000"/>
                    <a:lumOff val="35000"/>
                  </a:schemeClr>
                </a:solidFill>
              </a:rPr>
              <a:t> al. </a:t>
            </a:r>
            <a:r>
              <a:rPr lang="pt-PT" sz="800" dirty="0" err="1">
                <a:solidFill>
                  <a:schemeClr val="tx1">
                    <a:lumMod val="65000"/>
                    <a:lumOff val="35000"/>
                  </a:schemeClr>
                </a:solidFill>
              </a:rPr>
              <a:t>Patient</a:t>
            </a:r>
            <a:r>
              <a:rPr lang="pt-PT" sz="800" dirty="0">
                <a:solidFill>
                  <a:schemeClr val="tx1">
                    <a:lumMod val="65000"/>
                    <a:lumOff val="35000"/>
                  </a:schemeClr>
                </a:solidFill>
              </a:rPr>
              <a:t> </a:t>
            </a:r>
            <a:r>
              <a:rPr lang="pt-PT" sz="800" dirty="0" err="1">
                <a:solidFill>
                  <a:schemeClr val="tx1">
                    <a:lumMod val="65000"/>
                    <a:lumOff val="35000"/>
                  </a:schemeClr>
                </a:solidFill>
              </a:rPr>
              <a:t>Preference</a:t>
            </a:r>
            <a:r>
              <a:rPr lang="pt-PT" sz="800" dirty="0">
                <a:solidFill>
                  <a:schemeClr val="tx1">
                    <a:lumMod val="65000"/>
                    <a:lumOff val="35000"/>
                  </a:schemeClr>
                </a:solidFill>
              </a:rPr>
              <a:t> </a:t>
            </a:r>
            <a:r>
              <a:rPr lang="pt-PT" sz="800" dirty="0" err="1">
                <a:solidFill>
                  <a:schemeClr val="tx1">
                    <a:lumMod val="65000"/>
                    <a:lumOff val="35000"/>
                  </a:schemeClr>
                </a:solidFill>
              </a:rPr>
              <a:t>and</a:t>
            </a:r>
            <a:r>
              <a:rPr lang="pt-PT" sz="800" dirty="0">
                <a:solidFill>
                  <a:schemeClr val="tx1">
                    <a:lumMod val="65000"/>
                    <a:lumOff val="35000"/>
                  </a:schemeClr>
                </a:solidFill>
              </a:rPr>
              <a:t> </a:t>
            </a:r>
            <a:r>
              <a:rPr lang="pt-PT" sz="800" dirty="0" err="1">
                <a:solidFill>
                  <a:schemeClr val="tx1">
                    <a:lumMod val="65000"/>
                    <a:lumOff val="35000"/>
                  </a:schemeClr>
                </a:solidFill>
              </a:rPr>
              <a:t>Adherence</a:t>
            </a:r>
            <a:r>
              <a:rPr lang="pt-PT" sz="800" dirty="0">
                <a:solidFill>
                  <a:schemeClr val="tx1">
                    <a:lumMod val="65000"/>
                    <a:lumOff val="35000"/>
                  </a:schemeClr>
                </a:solidFill>
              </a:rPr>
              <a:t> 2019:13 475–490</a:t>
            </a:r>
          </a:p>
        </p:txBody>
      </p:sp>
      <p:graphicFrame>
        <p:nvGraphicFramePr>
          <p:cNvPr id="10" name="Marcador de Posição de Conteúdo 3">
            <a:extLst>
              <a:ext uri="{FF2B5EF4-FFF2-40B4-BE49-F238E27FC236}">
                <a16:creationId xmlns:a16="http://schemas.microsoft.com/office/drawing/2014/main" id="{B6510C3E-0824-4A8C-9BD3-FF79FB92CB8A}"/>
              </a:ext>
            </a:extLst>
          </p:cNvPr>
          <p:cNvGraphicFramePr>
            <a:graphicFrameLocks/>
          </p:cNvGraphicFramePr>
          <p:nvPr/>
        </p:nvGraphicFramePr>
        <p:xfrm>
          <a:off x="838200" y="147505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21">
            <a:extLst>
              <a:ext uri="{FF2B5EF4-FFF2-40B4-BE49-F238E27FC236}">
                <a16:creationId xmlns:a16="http://schemas.microsoft.com/office/drawing/2014/main" id="{2ADF1A44-A8D7-4C07-A7D2-ED5A0BE5450D}"/>
              </a:ext>
            </a:extLst>
          </p:cNvPr>
          <p:cNvSpPr/>
          <p:nvPr/>
        </p:nvSpPr>
        <p:spPr>
          <a:xfrm>
            <a:off x="1106285" y="1857730"/>
            <a:ext cx="2898855" cy="2312702"/>
          </a:xfrm>
          <a:prstGeom prst="roundRect">
            <a:avLst>
              <a:gd name="adj" fmla="val 75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Rectangle 12">
            <a:extLst>
              <a:ext uri="{FF2B5EF4-FFF2-40B4-BE49-F238E27FC236}">
                <a16:creationId xmlns:a16="http://schemas.microsoft.com/office/drawing/2014/main" id="{92CE1323-81ED-41EE-A122-AAE1517E5421}"/>
              </a:ext>
            </a:extLst>
          </p:cNvPr>
          <p:cNvSpPr/>
          <p:nvPr/>
        </p:nvSpPr>
        <p:spPr>
          <a:xfrm>
            <a:off x="1238320" y="2275417"/>
            <a:ext cx="2634783" cy="1477328"/>
          </a:xfrm>
          <a:prstGeom prst="rect">
            <a:avLst/>
          </a:prstGeom>
          <a:noFill/>
        </p:spPr>
        <p:txBody>
          <a:bodyPr wrap="square">
            <a:spAutoFit/>
          </a:bodyPr>
          <a:lstStyle/>
          <a:p>
            <a:r>
              <a:rPr lang="pt-PT" b="1" dirty="0"/>
              <a:t>RCU estão associados a maiores taxas de adesão terapêutica – diferença estatisticamente significativa em 9 estudos</a:t>
            </a:r>
          </a:p>
        </p:txBody>
      </p:sp>
    </p:spTree>
    <p:extLst>
      <p:ext uri="{BB962C8B-B14F-4D97-AF65-F5344CB8AC3E}">
        <p14:creationId xmlns:p14="http://schemas.microsoft.com/office/powerpoint/2010/main" val="1027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DF3ECA-FB05-4EEE-A604-BD7C75F98108}"/>
              </a:ext>
            </a:extLst>
          </p:cNvPr>
          <p:cNvSpPr/>
          <p:nvPr/>
        </p:nvSpPr>
        <p:spPr>
          <a:xfrm>
            <a:off x="161512" y="237151"/>
            <a:ext cx="9972651" cy="461665"/>
          </a:xfrm>
          <a:prstGeom prst="rect">
            <a:avLst/>
          </a:prstGeom>
        </p:spPr>
        <p:txBody>
          <a:bodyPr wrap="square">
            <a:spAutoFit/>
          </a:bodyPr>
          <a:lstStyle/>
          <a:p>
            <a:r>
              <a:rPr lang="pt-PT" sz="2400" b="1" cap="all" dirty="0">
                <a:solidFill>
                  <a:srgbClr val="C00000"/>
                </a:solidFill>
                <a:latin typeface="+mn-lt"/>
                <a:ea typeface="+mn-ea"/>
                <a:cs typeface="+mn-cs"/>
              </a:rPr>
              <a:t>RCU E ADESÃO</a:t>
            </a:r>
            <a:endParaRPr lang="pt-PT" sz="2400" b="1" cap="all" dirty="0">
              <a:solidFill>
                <a:srgbClr val="C00000"/>
              </a:solidFill>
            </a:endParaRPr>
          </a:p>
        </p:txBody>
      </p:sp>
      <p:graphicFrame>
        <p:nvGraphicFramePr>
          <p:cNvPr id="10" name="Marcador de Posição de Conteúdo 3">
            <a:extLst>
              <a:ext uri="{FF2B5EF4-FFF2-40B4-BE49-F238E27FC236}">
                <a16:creationId xmlns:a16="http://schemas.microsoft.com/office/drawing/2014/main" id="{B6510C3E-0824-4A8C-9BD3-FF79FB92CB8A}"/>
              </a:ext>
            </a:extLst>
          </p:cNvPr>
          <p:cNvGraphicFramePr>
            <a:graphicFrameLocks/>
          </p:cNvGraphicFramePr>
          <p:nvPr>
            <p:extLst>
              <p:ext uri="{D42A27DB-BD31-4B8C-83A1-F6EECF244321}">
                <p14:modId xmlns:p14="http://schemas.microsoft.com/office/powerpoint/2010/main" val="1779027962"/>
              </p:ext>
            </p:extLst>
          </p:nvPr>
        </p:nvGraphicFramePr>
        <p:xfrm>
          <a:off x="838200" y="147505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21">
            <a:extLst>
              <a:ext uri="{FF2B5EF4-FFF2-40B4-BE49-F238E27FC236}">
                <a16:creationId xmlns:a16="http://schemas.microsoft.com/office/drawing/2014/main" id="{3622D697-7EDC-4868-8AEB-12860CD9297E}"/>
              </a:ext>
            </a:extLst>
          </p:cNvPr>
          <p:cNvSpPr/>
          <p:nvPr/>
        </p:nvSpPr>
        <p:spPr>
          <a:xfrm>
            <a:off x="8186861" y="1050342"/>
            <a:ext cx="3388367" cy="3416320"/>
          </a:xfrm>
          <a:prstGeom prst="roundRect">
            <a:avLst>
              <a:gd name="adj" fmla="val 75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Rectangle 11">
            <a:extLst>
              <a:ext uri="{FF2B5EF4-FFF2-40B4-BE49-F238E27FC236}">
                <a16:creationId xmlns:a16="http://schemas.microsoft.com/office/drawing/2014/main" id="{5F9697D0-79F2-4FAE-97A1-F1FB8050580C}"/>
              </a:ext>
            </a:extLst>
          </p:cNvPr>
          <p:cNvSpPr/>
          <p:nvPr/>
        </p:nvSpPr>
        <p:spPr>
          <a:xfrm>
            <a:off x="8388470" y="1188841"/>
            <a:ext cx="3256332" cy="3139321"/>
          </a:xfrm>
          <a:prstGeom prst="rect">
            <a:avLst/>
          </a:prstGeom>
          <a:noFill/>
        </p:spPr>
        <p:txBody>
          <a:bodyPr wrap="square">
            <a:spAutoFit/>
          </a:bodyPr>
          <a:lstStyle/>
          <a:p>
            <a:r>
              <a:rPr lang="pt-PT" b="1" dirty="0"/>
              <a:t>A relação entre adesão e supressão virológica é mais difícil de estabelecer;</a:t>
            </a:r>
          </a:p>
          <a:p>
            <a:r>
              <a:rPr lang="pt-PT" b="1" dirty="0"/>
              <a:t>Uma análise que incluiu 18 estudos: em 13 foi encontrada uma relação entre níveis mais elevados de adesão e supressão virológica.</a:t>
            </a:r>
          </a:p>
          <a:p>
            <a:r>
              <a:rPr lang="pt-PT" b="1" dirty="0"/>
              <a:t>Noutra revisão, a adesão, carga vírica, alterações de grau 3-4 favorecem RCU </a:t>
            </a:r>
            <a:r>
              <a:rPr lang="pt-PT" b="1" i="1" dirty="0"/>
              <a:t>versus</a:t>
            </a:r>
            <a:r>
              <a:rPr lang="pt-PT" b="1" dirty="0"/>
              <a:t> RMC.</a:t>
            </a:r>
          </a:p>
        </p:txBody>
      </p:sp>
      <p:sp>
        <p:nvSpPr>
          <p:cNvPr id="11" name="TextBox 7">
            <a:extLst>
              <a:ext uri="{FF2B5EF4-FFF2-40B4-BE49-F238E27FC236}">
                <a16:creationId xmlns:a16="http://schemas.microsoft.com/office/drawing/2014/main" id="{7CF34710-C4AF-4840-A5B0-140EB4A13879}"/>
              </a:ext>
            </a:extLst>
          </p:cNvPr>
          <p:cNvSpPr txBox="1"/>
          <p:nvPr/>
        </p:nvSpPr>
        <p:spPr>
          <a:xfrm>
            <a:off x="278068" y="6351803"/>
            <a:ext cx="7040226" cy="461665"/>
          </a:xfrm>
          <a:prstGeom prst="rect">
            <a:avLst/>
          </a:prstGeom>
          <a:noFill/>
        </p:spPr>
        <p:txBody>
          <a:bodyPr wrap="square" rtlCol="0">
            <a:spAutoFit/>
          </a:bodyPr>
          <a:lstStyle/>
          <a:p>
            <a:r>
              <a:rPr lang="pt-PT" sz="800" dirty="0">
                <a:solidFill>
                  <a:schemeClr val="tx1">
                    <a:lumMod val="65000"/>
                    <a:lumOff val="35000"/>
                  </a:schemeClr>
                </a:solidFill>
              </a:rPr>
              <a:t>RCU, regimes de comprimido único; RMC, regimes de múltiplos comprimidos</a:t>
            </a:r>
          </a:p>
          <a:p>
            <a:endParaRPr lang="pt-PT" sz="800" dirty="0">
              <a:solidFill>
                <a:schemeClr val="tx1">
                  <a:lumMod val="65000"/>
                  <a:lumOff val="35000"/>
                </a:schemeClr>
              </a:solidFill>
            </a:endParaRPr>
          </a:p>
          <a:p>
            <a:r>
              <a:rPr lang="pt-PT" sz="800" dirty="0" err="1">
                <a:solidFill>
                  <a:schemeClr val="tx1">
                    <a:lumMod val="65000"/>
                    <a:lumOff val="35000"/>
                  </a:schemeClr>
                </a:solidFill>
              </a:rPr>
              <a:t>Altice</a:t>
            </a:r>
            <a:r>
              <a:rPr lang="pt-PT" sz="800" dirty="0">
                <a:solidFill>
                  <a:schemeClr val="tx1">
                    <a:lumMod val="65000"/>
                    <a:lumOff val="35000"/>
                  </a:schemeClr>
                </a:solidFill>
              </a:rPr>
              <a:t> F, </a:t>
            </a:r>
            <a:r>
              <a:rPr lang="pt-PT" sz="800" i="1" dirty="0" err="1">
                <a:solidFill>
                  <a:schemeClr val="tx1">
                    <a:lumMod val="65000"/>
                    <a:lumOff val="35000"/>
                  </a:schemeClr>
                </a:solidFill>
              </a:rPr>
              <a:t>et</a:t>
            </a:r>
            <a:r>
              <a:rPr lang="pt-PT" sz="800" i="1" dirty="0">
                <a:solidFill>
                  <a:schemeClr val="tx1">
                    <a:lumMod val="65000"/>
                    <a:lumOff val="35000"/>
                  </a:schemeClr>
                </a:solidFill>
              </a:rPr>
              <a:t> al</a:t>
            </a:r>
            <a:r>
              <a:rPr lang="pt-PT" sz="800" dirty="0">
                <a:solidFill>
                  <a:schemeClr val="tx1">
                    <a:lumMod val="65000"/>
                    <a:lumOff val="35000"/>
                  </a:schemeClr>
                </a:solidFill>
              </a:rPr>
              <a:t>. </a:t>
            </a:r>
            <a:r>
              <a:rPr lang="pt-PT" sz="800" dirty="0" err="1">
                <a:solidFill>
                  <a:schemeClr val="tx1">
                    <a:lumMod val="65000"/>
                    <a:lumOff val="35000"/>
                  </a:schemeClr>
                </a:solidFill>
              </a:rPr>
              <a:t>Patient</a:t>
            </a:r>
            <a:r>
              <a:rPr lang="pt-PT" sz="800" dirty="0">
                <a:solidFill>
                  <a:schemeClr val="tx1">
                    <a:lumMod val="65000"/>
                    <a:lumOff val="35000"/>
                  </a:schemeClr>
                </a:solidFill>
              </a:rPr>
              <a:t> </a:t>
            </a:r>
            <a:r>
              <a:rPr lang="pt-PT" sz="800" dirty="0" err="1">
                <a:solidFill>
                  <a:schemeClr val="tx1">
                    <a:lumMod val="65000"/>
                    <a:lumOff val="35000"/>
                  </a:schemeClr>
                </a:solidFill>
              </a:rPr>
              <a:t>Preference</a:t>
            </a:r>
            <a:r>
              <a:rPr lang="pt-PT" sz="800" dirty="0">
                <a:solidFill>
                  <a:schemeClr val="tx1">
                    <a:lumMod val="65000"/>
                    <a:lumOff val="35000"/>
                  </a:schemeClr>
                </a:solidFill>
              </a:rPr>
              <a:t> </a:t>
            </a:r>
            <a:r>
              <a:rPr lang="pt-PT" sz="800" dirty="0" err="1">
                <a:solidFill>
                  <a:schemeClr val="tx1">
                    <a:lumMod val="65000"/>
                    <a:lumOff val="35000"/>
                  </a:schemeClr>
                </a:solidFill>
              </a:rPr>
              <a:t>and</a:t>
            </a:r>
            <a:r>
              <a:rPr lang="pt-PT" sz="800" dirty="0">
                <a:solidFill>
                  <a:schemeClr val="tx1">
                    <a:lumMod val="65000"/>
                    <a:lumOff val="35000"/>
                  </a:schemeClr>
                </a:solidFill>
              </a:rPr>
              <a:t> </a:t>
            </a:r>
            <a:r>
              <a:rPr lang="pt-PT" sz="800" dirty="0" err="1">
                <a:solidFill>
                  <a:schemeClr val="tx1">
                    <a:lumMod val="65000"/>
                    <a:lumOff val="35000"/>
                  </a:schemeClr>
                </a:solidFill>
              </a:rPr>
              <a:t>Adherence</a:t>
            </a:r>
            <a:r>
              <a:rPr lang="pt-PT" sz="800" dirty="0">
                <a:solidFill>
                  <a:schemeClr val="tx1">
                    <a:lumMod val="65000"/>
                    <a:lumOff val="35000"/>
                  </a:schemeClr>
                </a:solidFill>
              </a:rPr>
              <a:t> 2019:13 475–490</a:t>
            </a:r>
          </a:p>
        </p:txBody>
      </p:sp>
    </p:spTree>
    <p:extLst>
      <p:ext uri="{BB962C8B-B14F-4D97-AF65-F5344CB8AC3E}">
        <p14:creationId xmlns:p14="http://schemas.microsoft.com/office/powerpoint/2010/main" val="113066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5ECF0C-B14A-40EC-8CCF-627F52C4DD27}"/>
              </a:ext>
            </a:extLst>
          </p:cNvPr>
          <p:cNvSpPr/>
          <p:nvPr/>
        </p:nvSpPr>
        <p:spPr>
          <a:xfrm>
            <a:off x="131032" y="219372"/>
            <a:ext cx="9972651" cy="461665"/>
          </a:xfrm>
          <a:prstGeom prst="rect">
            <a:avLst/>
          </a:prstGeom>
        </p:spPr>
        <p:txBody>
          <a:bodyPr wrap="square">
            <a:spAutoFit/>
          </a:bodyPr>
          <a:lstStyle/>
          <a:p>
            <a:r>
              <a:rPr lang="pt-PT" sz="2400" b="1" cap="all" dirty="0">
                <a:solidFill>
                  <a:srgbClr val="C00000"/>
                </a:solidFill>
                <a:latin typeface="+mn-lt"/>
                <a:ea typeface="+mn-ea"/>
                <a:cs typeface="+mn-cs"/>
              </a:rPr>
              <a:t>RCU e PRO</a:t>
            </a:r>
            <a:r>
              <a:rPr lang="pt-PT" sz="2000" b="1" cap="small" dirty="0">
                <a:solidFill>
                  <a:srgbClr val="C00000"/>
                </a:solidFill>
                <a:latin typeface="+mn-lt"/>
                <a:ea typeface="+mn-ea"/>
                <a:cs typeface="+mn-cs"/>
              </a:rPr>
              <a:t>S</a:t>
            </a:r>
            <a:endParaRPr lang="pt-PT" sz="2400" b="1" cap="small" dirty="0">
              <a:solidFill>
                <a:srgbClr val="C00000"/>
              </a:solidFill>
            </a:endParaRPr>
          </a:p>
        </p:txBody>
      </p:sp>
      <p:sp>
        <p:nvSpPr>
          <p:cNvPr id="6" name="TextBox 5">
            <a:extLst>
              <a:ext uri="{FF2B5EF4-FFF2-40B4-BE49-F238E27FC236}">
                <a16:creationId xmlns:a16="http://schemas.microsoft.com/office/drawing/2014/main" id="{80CC9706-B14A-46CA-A82F-F5142552D6D1}"/>
              </a:ext>
            </a:extLst>
          </p:cNvPr>
          <p:cNvSpPr txBox="1"/>
          <p:nvPr/>
        </p:nvSpPr>
        <p:spPr>
          <a:xfrm>
            <a:off x="278068" y="6386093"/>
            <a:ext cx="7040226" cy="461665"/>
          </a:xfrm>
          <a:prstGeom prst="rect">
            <a:avLst/>
          </a:prstGeom>
          <a:noFill/>
        </p:spPr>
        <p:txBody>
          <a:bodyPr wrap="square" rtlCol="0">
            <a:spAutoFit/>
          </a:bodyPr>
          <a:lstStyle/>
          <a:p>
            <a:r>
              <a:rPr lang="pt-PT" sz="800" dirty="0" err="1">
                <a:solidFill>
                  <a:schemeClr val="tx1">
                    <a:lumMod val="65000"/>
                    <a:lumOff val="35000"/>
                  </a:schemeClr>
                </a:solidFill>
              </a:rPr>
              <a:t>PROs</a:t>
            </a:r>
            <a:r>
              <a:rPr lang="pt-PT" sz="800" dirty="0">
                <a:solidFill>
                  <a:schemeClr val="tx1">
                    <a:lumMod val="65000"/>
                    <a:lumOff val="35000"/>
                  </a:schemeClr>
                </a:solidFill>
              </a:rPr>
              <a:t>,</a:t>
            </a:r>
            <a:r>
              <a:rPr lang="pt-PT" sz="800" dirty="0">
                <a:solidFill>
                  <a:schemeClr val="tx1">
                    <a:lumMod val="65000"/>
                    <a:lumOff val="35000"/>
                  </a:schemeClr>
                </a:solidFill>
                <a:latin typeface="Calibri" panose="020F0502020204030204" pitchFamily="34" charset="0"/>
                <a:ea typeface="Helvetica Neue"/>
                <a:cs typeface="Calibri" panose="020F0502020204030204" pitchFamily="34" charset="0"/>
              </a:rPr>
              <a:t> resultados relatados pelos doentes (</a:t>
            </a:r>
            <a:r>
              <a:rPr lang="pt-PT" sz="800" i="1" dirty="0" err="1">
                <a:solidFill>
                  <a:schemeClr val="tx1">
                    <a:lumMod val="65000"/>
                    <a:lumOff val="35000"/>
                  </a:schemeClr>
                </a:solidFill>
                <a:latin typeface="Calibri" panose="020F0502020204030204" pitchFamily="34" charset="0"/>
                <a:ea typeface="Helvetica Neue"/>
                <a:cs typeface="Calibri" panose="020F0502020204030204" pitchFamily="34" charset="0"/>
              </a:rPr>
              <a:t>Patient</a:t>
            </a:r>
            <a:r>
              <a:rPr lang="pt-PT" sz="800" i="1" dirty="0">
                <a:solidFill>
                  <a:schemeClr val="tx1">
                    <a:lumMod val="65000"/>
                    <a:lumOff val="35000"/>
                  </a:schemeClr>
                </a:solidFill>
                <a:latin typeface="Calibri" panose="020F0502020204030204" pitchFamily="34" charset="0"/>
                <a:ea typeface="Helvetica Neue"/>
                <a:cs typeface="Calibri" panose="020F0502020204030204" pitchFamily="34" charset="0"/>
              </a:rPr>
              <a:t> </a:t>
            </a:r>
            <a:r>
              <a:rPr lang="pt-PT" sz="800" i="1" dirty="0" err="1">
                <a:solidFill>
                  <a:schemeClr val="tx1">
                    <a:lumMod val="65000"/>
                    <a:lumOff val="35000"/>
                  </a:schemeClr>
                </a:solidFill>
                <a:latin typeface="Calibri" panose="020F0502020204030204" pitchFamily="34" charset="0"/>
                <a:ea typeface="Helvetica Neue"/>
                <a:cs typeface="Calibri" panose="020F0502020204030204" pitchFamily="34" charset="0"/>
              </a:rPr>
              <a:t>Reported</a:t>
            </a:r>
            <a:r>
              <a:rPr lang="pt-PT" sz="800" i="1" dirty="0">
                <a:solidFill>
                  <a:schemeClr val="tx1">
                    <a:lumMod val="65000"/>
                    <a:lumOff val="35000"/>
                  </a:schemeClr>
                </a:solidFill>
                <a:latin typeface="Calibri" panose="020F0502020204030204" pitchFamily="34" charset="0"/>
                <a:ea typeface="Helvetica Neue"/>
                <a:cs typeface="Calibri" panose="020F0502020204030204" pitchFamily="34" charset="0"/>
              </a:rPr>
              <a:t> </a:t>
            </a:r>
            <a:r>
              <a:rPr lang="pt-PT" sz="800" i="1" dirty="0" err="1">
                <a:solidFill>
                  <a:schemeClr val="tx1">
                    <a:lumMod val="65000"/>
                    <a:lumOff val="35000"/>
                  </a:schemeClr>
                </a:solidFill>
                <a:latin typeface="Calibri" panose="020F0502020204030204" pitchFamily="34" charset="0"/>
                <a:ea typeface="Helvetica Neue"/>
                <a:cs typeface="Calibri" panose="020F0502020204030204" pitchFamily="34" charset="0"/>
              </a:rPr>
              <a:t>Outcomes</a:t>
            </a:r>
            <a:r>
              <a:rPr lang="pt-PT" sz="800" i="1" dirty="0">
                <a:solidFill>
                  <a:schemeClr val="tx1">
                    <a:lumMod val="65000"/>
                    <a:lumOff val="35000"/>
                  </a:schemeClr>
                </a:solidFill>
                <a:latin typeface="Calibri" panose="020F0502020204030204" pitchFamily="34" charset="0"/>
                <a:ea typeface="Helvetica Neue"/>
                <a:cs typeface="Calibri" panose="020F0502020204030204" pitchFamily="34" charset="0"/>
              </a:rPr>
              <a:t>); </a:t>
            </a:r>
            <a:r>
              <a:rPr lang="pt-PT" sz="800" dirty="0">
                <a:solidFill>
                  <a:schemeClr val="tx1">
                    <a:lumMod val="65000"/>
                    <a:lumOff val="35000"/>
                  </a:schemeClr>
                </a:solidFill>
              </a:rPr>
              <a:t>RCU, regimes de comprimido único;  </a:t>
            </a:r>
            <a:r>
              <a:rPr lang="pt-PT" sz="800" dirty="0">
                <a:solidFill>
                  <a:schemeClr val="tx1">
                    <a:lumMod val="65000"/>
                    <a:lumOff val="35000"/>
                  </a:schemeClr>
                </a:solidFill>
                <a:latin typeface="Calibri" panose="020F0502020204030204" pitchFamily="34" charset="0"/>
                <a:ea typeface="Helvetica Neue"/>
                <a:cs typeface="Calibri" panose="020F0502020204030204" pitchFamily="34" charset="0"/>
              </a:rPr>
              <a:t>TARV, terapêutica </a:t>
            </a:r>
            <a:r>
              <a:rPr lang="pt-PT" sz="800" dirty="0" err="1">
                <a:solidFill>
                  <a:schemeClr val="tx1">
                    <a:lumMod val="65000"/>
                    <a:lumOff val="35000"/>
                  </a:schemeClr>
                </a:solidFill>
                <a:latin typeface="Calibri" panose="020F0502020204030204" pitchFamily="34" charset="0"/>
                <a:ea typeface="Helvetica Neue"/>
                <a:cs typeface="Calibri" panose="020F0502020204030204" pitchFamily="34" charset="0"/>
              </a:rPr>
              <a:t>antirretrovírica</a:t>
            </a:r>
            <a:endParaRPr lang="pt-PT" sz="800" dirty="0">
              <a:solidFill>
                <a:schemeClr val="tx1">
                  <a:lumMod val="65000"/>
                  <a:lumOff val="35000"/>
                </a:schemeClr>
              </a:solidFill>
              <a:latin typeface="Calibri" panose="020F0502020204030204" pitchFamily="34" charset="0"/>
              <a:ea typeface="Helvetica Neue"/>
              <a:cs typeface="Calibri" panose="020F0502020204030204" pitchFamily="34" charset="0"/>
            </a:endParaRPr>
          </a:p>
          <a:p>
            <a:endParaRPr lang="pt-PT" sz="800" dirty="0">
              <a:solidFill>
                <a:schemeClr val="tx1">
                  <a:lumMod val="65000"/>
                  <a:lumOff val="35000"/>
                </a:schemeClr>
              </a:solidFill>
            </a:endParaRPr>
          </a:p>
          <a:p>
            <a:r>
              <a:rPr lang="en-US" sz="800" dirty="0">
                <a:solidFill>
                  <a:schemeClr val="tx1">
                    <a:lumMod val="65000"/>
                    <a:lumOff val="35000"/>
                  </a:schemeClr>
                </a:solidFill>
              </a:rPr>
              <a:t>Clay </a:t>
            </a:r>
            <a:r>
              <a:rPr lang="en-US" sz="800" i="1" dirty="0">
                <a:solidFill>
                  <a:schemeClr val="tx1">
                    <a:lumMod val="65000"/>
                    <a:lumOff val="35000"/>
                  </a:schemeClr>
                </a:solidFill>
              </a:rPr>
              <a:t>et al. </a:t>
            </a:r>
            <a:r>
              <a:rPr lang="en-US" sz="800" dirty="0">
                <a:solidFill>
                  <a:schemeClr val="tx1">
                    <a:lumMod val="65000"/>
                    <a:lumOff val="35000"/>
                  </a:schemeClr>
                </a:solidFill>
              </a:rPr>
              <a:t>AIDS Res </a:t>
            </a:r>
            <a:r>
              <a:rPr lang="en-US" sz="800" dirty="0" err="1">
                <a:solidFill>
                  <a:schemeClr val="tx1">
                    <a:lumMod val="65000"/>
                    <a:lumOff val="35000"/>
                  </a:schemeClr>
                </a:solidFill>
              </a:rPr>
              <a:t>Ther</a:t>
            </a:r>
            <a:r>
              <a:rPr lang="en-US" sz="800" dirty="0">
                <a:solidFill>
                  <a:schemeClr val="tx1">
                    <a:lumMod val="65000"/>
                    <a:lumOff val="35000"/>
                  </a:schemeClr>
                </a:solidFill>
              </a:rPr>
              <a:t>, 2018</a:t>
            </a:r>
          </a:p>
        </p:txBody>
      </p:sp>
      <p:sp>
        <p:nvSpPr>
          <p:cNvPr id="7" name="Rectangle 6">
            <a:extLst>
              <a:ext uri="{FF2B5EF4-FFF2-40B4-BE49-F238E27FC236}">
                <a16:creationId xmlns:a16="http://schemas.microsoft.com/office/drawing/2014/main" id="{BA0E8B21-B881-45F0-9FFA-564F67196114}"/>
              </a:ext>
            </a:extLst>
          </p:cNvPr>
          <p:cNvSpPr/>
          <p:nvPr/>
        </p:nvSpPr>
        <p:spPr>
          <a:xfrm flipH="1">
            <a:off x="632012" y="2362295"/>
            <a:ext cx="10927976" cy="829098"/>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8" name="Rectangle 7">
            <a:extLst>
              <a:ext uri="{FF2B5EF4-FFF2-40B4-BE49-F238E27FC236}">
                <a16:creationId xmlns:a16="http://schemas.microsoft.com/office/drawing/2014/main" id="{227C3A9A-F8C8-455F-8636-C095A6BA2391}"/>
              </a:ext>
            </a:extLst>
          </p:cNvPr>
          <p:cNvSpPr/>
          <p:nvPr/>
        </p:nvSpPr>
        <p:spPr>
          <a:xfrm flipH="1">
            <a:off x="632012" y="3345120"/>
            <a:ext cx="10927976" cy="829098"/>
          </a:xfrm>
          <a:prstGeom prst="rect">
            <a:avLst/>
          </a:prstGeom>
          <a:solidFill>
            <a:srgbClr val="B9D8D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sp>
        <p:nvSpPr>
          <p:cNvPr id="9" name="Rectangle 8">
            <a:extLst>
              <a:ext uri="{FF2B5EF4-FFF2-40B4-BE49-F238E27FC236}">
                <a16:creationId xmlns:a16="http://schemas.microsoft.com/office/drawing/2014/main" id="{B2EDC4F8-AB4E-4BFA-A08A-57955A3BE136}"/>
              </a:ext>
            </a:extLst>
          </p:cNvPr>
          <p:cNvSpPr/>
          <p:nvPr/>
        </p:nvSpPr>
        <p:spPr>
          <a:xfrm flipH="1">
            <a:off x="632012" y="4313524"/>
            <a:ext cx="10927976" cy="829098"/>
          </a:xfrm>
          <a:prstGeom prst="rect">
            <a:avLst/>
          </a:prstGeom>
          <a:solidFill>
            <a:srgbClr val="C5163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x-none"/>
          </a:p>
        </p:txBody>
      </p:sp>
      <p:pic>
        <p:nvPicPr>
          <p:cNvPr id="10" name="Graphic 9">
            <a:extLst>
              <a:ext uri="{FF2B5EF4-FFF2-40B4-BE49-F238E27FC236}">
                <a16:creationId xmlns:a16="http://schemas.microsoft.com/office/drawing/2014/main" id="{D1A1FEE6-26F7-4563-8FF2-B0746DAACC15}"/>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229" t="17489" r="26029" b="30397"/>
          <a:stretch/>
        </p:blipFill>
        <p:spPr>
          <a:xfrm>
            <a:off x="7302759" y="1261295"/>
            <a:ext cx="4257229" cy="3901407"/>
          </a:xfrm>
          <a:prstGeom prst="rect">
            <a:avLst/>
          </a:prstGeom>
        </p:spPr>
      </p:pic>
      <p:sp>
        <p:nvSpPr>
          <p:cNvPr id="11" name="Rounded Rectangle 6">
            <a:extLst>
              <a:ext uri="{FF2B5EF4-FFF2-40B4-BE49-F238E27FC236}">
                <a16:creationId xmlns:a16="http://schemas.microsoft.com/office/drawing/2014/main" id="{CC212E39-B6FF-4000-B931-2BB046715BAF}"/>
              </a:ext>
            </a:extLst>
          </p:cNvPr>
          <p:cNvSpPr/>
          <p:nvPr/>
        </p:nvSpPr>
        <p:spPr>
          <a:xfrm>
            <a:off x="1011988" y="2499556"/>
            <a:ext cx="10548000" cy="576000"/>
          </a:xfrm>
          <a:prstGeom prst="round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pt-PT" sz="2600" dirty="0">
                <a:solidFill>
                  <a:schemeClr val="tx1"/>
                </a:solidFill>
              </a:rPr>
              <a:t>Revisão da literatura encontrou 7 artigos que reportavam os </a:t>
            </a:r>
            <a:r>
              <a:rPr lang="pt-PT" sz="2600" dirty="0" err="1">
                <a:solidFill>
                  <a:schemeClr val="tx1"/>
                </a:solidFill>
              </a:rPr>
              <a:t>PROs</a:t>
            </a:r>
            <a:r>
              <a:rPr lang="pt-PT" sz="2600" dirty="0">
                <a:solidFill>
                  <a:schemeClr val="tx1"/>
                </a:solidFill>
              </a:rPr>
              <a:t> na utilização de TARV</a:t>
            </a:r>
          </a:p>
        </p:txBody>
      </p:sp>
      <p:sp>
        <p:nvSpPr>
          <p:cNvPr id="12" name="Rounded Rectangle 8">
            <a:extLst>
              <a:ext uri="{FF2B5EF4-FFF2-40B4-BE49-F238E27FC236}">
                <a16:creationId xmlns:a16="http://schemas.microsoft.com/office/drawing/2014/main" id="{4E5B26EA-03D5-4FAC-AFCF-1D72C39F9A0F}"/>
              </a:ext>
            </a:extLst>
          </p:cNvPr>
          <p:cNvSpPr/>
          <p:nvPr/>
        </p:nvSpPr>
        <p:spPr>
          <a:xfrm>
            <a:off x="632012" y="3466288"/>
            <a:ext cx="10548000" cy="576000"/>
          </a:xfrm>
          <a:prstGeom prst="round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indent="447675"/>
            <a:r>
              <a:rPr lang="pt-PT" sz="2600" dirty="0">
                <a:solidFill>
                  <a:schemeClr val="tx1"/>
                </a:solidFill>
              </a:rPr>
              <a:t>Instrumentos utilizados: HIV-TSQ, HIV-SI, SF-36</a:t>
            </a:r>
          </a:p>
        </p:txBody>
      </p:sp>
      <p:sp>
        <p:nvSpPr>
          <p:cNvPr id="13" name="Rounded Rectangle 10">
            <a:extLst>
              <a:ext uri="{FF2B5EF4-FFF2-40B4-BE49-F238E27FC236}">
                <a16:creationId xmlns:a16="http://schemas.microsoft.com/office/drawing/2014/main" id="{4E09507B-E37F-436C-B96C-BE0B1530E9B8}"/>
              </a:ext>
            </a:extLst>
          </p:cNvPr>
          <p:cNvSpPr/>
          <p:nvPr/>
        </p:nvSpPr>
        <p:spPr>
          <a:xfrm>
            <a:off x="632012" y="4440899"/>
            <a:ext cx="10548000" cy="576000"/>
          </a:xfrm>
          <a:prstGeom prst="round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pt-PT" sz="2800" dirty="0"/>
              <a:t>5 estudos com impacto positivo do RCU tendo em conta a satisfação do doente, controlo dos sintomas e estado de saúde geral.</a:t>
            </a:r>
          </a:p>
        </p:txBody>
      </p:sp>
    </p:spTree>
    <p:extLst>
      <p:ext uri="{BB962C8B-B14F-4D97-AF65-F5344CB8AC3E}">
        <p14:creationId xmlns:p14="http://schemas.microsoft.com/office/powerpoint/2010/main" val="2394385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135061-0a37-48d2-ac86-71406df4b757" xsi:nil="true"/>
    <Notes xmlns="8a0f226f-03b2-4947-9090-c39abbd893da" xsi:nil="true"/>
    <lcf76f155ced4ddcb4097134ff3c332f xmlns="8a0f226f-03b2-4947-9090-c39abbd893d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9D1A63AD721146B13CCDD251AB8CEE" ma:contentTypeVersion="21" ma:contentTypeDescription="Create a new document." ma:contentTypeScope="" ma:versionID="7eb83f50a78db34587de4b585b827b89">
  <xsd:schema xmlns:xsd="http://www.w3.org/2001/XMLSchema" xmlns:xs="http://www.w3.org/2001/XMLSchema" xmlns:p="http://schemas.microsoft.com/office/2006/metadata/properties" xmlns:ns2="8a0f226f-03b2-4947-9090-c39abbd893da" xmlns:ns3="55135061-0a37-48d2-ac86-71406df4b757" targetNamespace="http://schemas.microsoft.com/office/2006/metadata/properties" ma:root="true" ma:fieldsID="af7167a0af817a1f7e32853e82ac7f4b" ns2:_="" ns3:_="">
    <xsd:import namespace="8a0f226f-03b2-4947-9090-c39abbd893da"/>
    <xsd:import namespace="55135061-0a37-48d2-ac86-71406df4b757"/>
    <xsd:element name="properties">
      <xsd:complexType>
        <xsd:sequence>
          <xsd:element name="documentManagement">
            <xsd:complexType>
              <xsd:all>
                <xsd:element ref="ns2:Notes" minOccurs="0"/>
                <xsd:element ref="ns2:MediaServiceMetadata" minOccurs="0"/>
                <xsd:element ref="ns2:MediaServiceFastMetadata"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f226f-03b2-4947-9090-c39abbd893da" elementFormDefault="qualified">
    <xsd:import namespace="http://schemas.microsoft.com/office/2006/documentManagement/types"/>
    <xsd:import namespace="http://schemas.microsoft.com/office/infopath/2007/PartnerControls"/>
    <xsd:element name="Notes" ma:index="2" nillable="true" ma:displayName="Notes" ma:description="Some info about the file" ma:format="Dropdown" ma:internalName="Notes">
      <xsd:simpleType>
        <xsd:restriction base="dms:Note"/>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cdde7a-2316-4299-9deb-636ab421f41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135061-0a37-48d2-ac86-71406df4b757"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7be967f5-60fb-4e02-9405-01832f1c2c82}" ma:internalName="TaxCatchAll" ma:showField="CatchAllData" ma:web="55135061-0a37-48d2-ac86-71406df4b7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AF73DE-DB87-4A4D-9855-2EED1CB19AA2}">
  <ds:schemaRefs>
    <ds:schemaRef ds:uri="http://schemas.microsoft.com/office/2006/metadata/properties"/>
    <ds:schemaRef ds:uri="http://schemas.microsoft.com/office/infopath/2007/PartnerControls"/>
    <ds:schemaRef ds:uri="55135061-0a37-48d2-ac86-71406df4b757"/>
    <ds:schemaRef ds:uri="8a0f226f-03b2-4947-9090-c39abbd893da"/>
  </ds:schemaRefs>
</ds:datastoreItem>
</file>

<file path=customXml/itemProps2.xml><?xml version="1.0" encoding="utf-8"?>
<ds:datastoreItem xmlns:ds="http://schemas.openxmlformats.org/officeDocument/2006/customXml" ds:itemID="{213FE9A6-A6E6-4145-8BD5-6925E1D304F8}">
  <ds:schemaRefs>
    <ds:schemaRef ds:uri="http://schemas.microsoft.com/sharepoint/v3/contenttype/forms"/>
  </ds:schemaRefs>
</ds:datastoreItem>
</file>

<file path=customXml/itemProps3.xml><?xml version="1.0" encoding="utf-8"?>
<ds:datastoreItem xmlns:ds="http://schemas.openxmlformats.org/officeDocument/2006/customXml" ds:itemID="{F4EE7834-48E3-4AFD-A4AE-838462E36014}"/>
</file>

<file path=docProps/app.xml><?xml version="1.0" encoding="utf-8"?>
<Properties xmlns="http://schemas.openxmlformats.org/officeDocument/2006/extended-properties" xmlns:vt="http://schemas.openxmlformats.org/officeDocument/2006/docPropsVTypes">
  <TotalTime>11340</TotalTime>
  <Words>12937</Words>
  <Application>Microsoft Office PowerPoint</Application>
  <PresentationFormat>Ecrã Panorâmico</PresentationFormat>
  <Paragraphs>469</Paragraphs>
  <Slides>28</Slides>
  <Notes>17</Notes>
  <HiddenSlides>1</HiddenSlides>
  <MMClips>0</MMClips>
  <ScaleCrop>false</ScaleCrop>
  <HeadingPairs>
    <vt:vector size="6" baseType="variant">
      <vt:variant>
        <vt:lpstr>Tipos de letra usados</vt:lpstr>
      </vt:variant>
      <vt:variant>
        <vt:i4>10</vt:i4>
      </vt:variant>
      <vt:variant>
        <vt:lpstr>Tema</vt:lpstr>
      </vt:variant>
      <vt:variant>
        <vt:i4>2</vt:i4>
      </vt:variant>
      <vt:variant>
        <vt:lpstr>Títulos dos diapositivos</vt:lpstr>
      </vt:variant>
      <vt:variant>
        <vt:i4>28</vt:i4>
      </vt:variant>
    </vt:vector>
  </HeadingPairs>
  <TitlesOfParts>
    <vt:vector size="40" baseType="lpstr">
      <vt:lpstr>Apple Symbols</vt:lpstr>
      <vt:lpstr>Arial</vt:lpstr>
      <vt:lpstr>Arial Narrow</vt:lpstr>
      <vt:lpstr>Calibri</vt:lpstr>
      <vt:lpstr>Calibri Light</vt:lpstr>
      <vt:lpstr>Proxima Nova Regular</vt:lpstr>
      <vt:lpstr>Times New Roman</vt:lpstr>
      <vt:lpstr>Times New Roman Bold</vt:lpstr>
      <vt:lpstr>Trebuchet MS</vt:lpstr>
      <vt:lpstr>Wingdings</vt:lpstr>
      <vt:lpstr>Tema do Office</vt:lpstr>
      <vt:lpstr>Office Theme</vt:lpstr>
      <vt:lpstr>Apresentação do PowerPoint</vt:lpstr>
      <vt:lpstr>HIV COLLECTIVE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INFORMAÇÕES ESSENCIAIS COMPATÍVEIS COM O RESUMO DAS CARACTERÍSTICAS DO MEDICAMENTO BIKTARVY®</vt:lpstr>
      <vt:lpstr>INFORMAÇÕES ESSENCIAIS COMPATÍVEIS COM O RESUMO DAS CARACTERÍSTICAS DO MEDICAMENTO DESCOVY®</vt:lpstr>
      <vt:lpstr>INFORMAÇÕES ESSENCIAIS COMPATÍVEIS COM O RESUMO DAS CARACTERÍSTICAS DO MEDICAMENTO TRUVADA®</vt:lpstr>
      <vt:lpstr>INFORMAÇÕES ESSENCIAIS COMPATÍVEIS COM O RESUMO DAS CARACTERÍSTICAS DO MEDICAMENTO GENVOYA®</vt:lpstr>
      <vt:lpstr>INFORMAÇÕES ESSENCIAIS COMPATÍVEIS COM O RESUMO DAS CARACTERÍSTICAS DO MEDICAMENTO STRIBILD®</vt:lpstr>
      <vt:lpstr>INFORMAÇÕES ESSENCIAIS COMPATÍVEIS COM O RESUMO DAS CARACTERÍSTICAS DO MEDICAMENTO ODEFSEY®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Rui Batista</dc:creator>
  <cp:lastModifiedBy>Sofia Martins</cp:lastModifiedBy>
  <cp:revision>55</cp:revision>
  <dcterms:created xsi:type="dcterms:W3CDTF">2022-03-10T14:53:49Z</dcterms:created>
  <dcterms:modified xsi:type="dcterms:W3CDTF">2023-11-10T12:21:02Z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8c1083-8924-401d-97ae-40f5eed0fcd8_Enabled">
    <vt:lpwstr>true</vt:lpwstr>
  </property>
  <property fmtid="{D5CDD505-2E9C-101B-9397-08002B2CF9AE}" pid="3" name="MSIP_Label_418c1083-8924-401d-97ae-40f5eed0fcd8_SetDate">
    <vt:lpwstr>2022-05-25T15:02:40Z</vt:lpwstr>
  </property>
  <property fmtid="{D5CDD505-2E9C-101B-9397-08002B2CF9AE}" pid="4" name="MSIP_Label_418c1083-8924-401d-97ae-40f5eed0fcd8_Method">
    <vt:lpwstr>Standard</vt:lpwstr>
  </property>
  <property fmtid="{D5CDD505-2E9C-101B-9397-08002B2CF9AE}" pid="5" name="MSIP_Label_418c1083-8924-401d-97ae-40f5eed0fcd8_Name">
    <vt:lpwstr>418c1083-8924-401d-97ae-40f5eed0fcd8</vt:lpwstr>
  </property>
  <property fmtid="{D5CDD505-2E9C-101B-9397-08002B2CF9AE}" pid="6" name="MSIP_Label_418c1083-8924-401d-97ae-40f5eed0fcd8_SiteId">
    <vt:lpwstr>a5a8bcaa-3292-41e6-b735-5e8b21f4dbfd</vt:lpwstr>
  </property>
  <property fmtid="{D5CDD505-2E9C-101B-9397-08002B2CF9AE}" pid="7" name="MSIP_Label_418c1083-8924-401d-97ae-40f5eed0fcd8_ActionId">
    <vt:lpwstr>ad3bd9a0-8d7e-4522-8700-ddd2c35c4251</vt:lpwstr>
  </property>
  <property fmtid="{D5CDD505-2E9C-101B-9397-08002B2CF9AE}" pid="8" name="MSIP_Label_418c1083-8924-401d-97ae-40f5eed0fcd8_ContentBits">
    <vt:lpwstr>0</vt:lpwstr>
  </property>
  <property fmtid="{D5CDD505-2E9C-101B-9397-08002B2CF9AE}" pid="9" name="ContentTypeId">
    <vt:lpwstr>0x010100959D1A63AD721146B13CCDD251AB8CEE</vt:lpwstr>
  </property>
</Properties>
</file>